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22" r:id="rId2"/>
    <p:sldId id="471" r:id="rId3"/>
    <p:sldId id="470" r:id="rId4"/>
    <p:sldId id="462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6" r:id="rId45"/>
    <p:sldId id="463" r:id="rId46"/>
    <p:sldId id="464" r:id="rId47"/>
    <p:sldId id="465" r:id="rId48"/>
    <p:sldId id="468" r:id="rId49"/>
    <p:sldId id="46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1">
          <p15:clr>
            <a:srgbClr val="A4A3A4"/>
          </p15:clr>
        </p15:guide>
        <p15:guide id="2" pos="36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5" autoAdjust="0"/>
    <p:restoredTop sz="74168" autoAdjust="0"/>
  </p:normalViewPr>
  <p:slideViewPr>
    <p:cSldViewPr snapToGrid="0" snapToObjects="1">
      <p:cViewPr>
        <p:scale>
          <a:sx n="85" d="100"/>
          <a:sy n="85" d="100"/>
        </p:scale>
        <p:origin x="3384" y="392"/>
      </p:cViewPr>
      <p:guideLst>
        <p:guide orient="horz" pos="2081"/>
        <p:guide pos="3617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D1B24-DAEF-F547-81DE-5B8E61CFAC4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D9756-9426-294F-9C7F-4F4D30C0D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4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30ADE-2E86-9043-94E6-7E3E41E5CFE6}" type="datetimeFigureOut">
              <a:rPr lang="en-US" smtClean="0"/>
              <a:t>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3F7FA-B147-A748-A926-3EA8CB3E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9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resource gives captioning information for the images used in the accompanying film.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98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abandoned German trench in </a:t>
            </a:r>
            <a:r>
              <a:rPr lang="en-US" dirty="0" err="1" smtClean="0"/>
              <a:t>Delville</a:t>
            </a:r>
            <a:r>
              <a:rPr lang="en-US" dirty="0" smtClean="0"/>
              <a:t> Wood near </a:t>
            </a:r>
            <a:r>
              <a:rPr lang="en-US" dirty="0" err="1" smtClean="0"/>
              <a:t>Longueval</a:t>
            </a:r>
            <a:r>
              <a:rPr lang="en-US" dirty="0" smtClean="0"/>
              <a:t>, September 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1965-10-209-32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Indian cavalry await the order to advance on the Somme, 1916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2001-01-279-77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82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Indian cavalry await the order to advance on the Somme, 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2001-01-277-6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year's war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Contalmaison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Burmese troops hold a council of war upon rats.’</a:t>
            </a:r>
            <a:endParaRPr lang="en-US" dirty="0" smtClean="0"/>
          </a:p>
          <a:p>
            <a:r>
              <a:rPr lang="en-US" dirty="0" smtClean="0"/>
              <a:t>NAM. 2001-01-277-7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1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Contalmaison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Autumn 1917. Burmese troops receive their mail. A year ago no one could stand in this area with impunity.’</a:t>
            </a:r>
            <a:endParaRPr lang="en-US" dirty="0" smtClean="0"/>
          </a:p>
          <a:p>
            <a:r>
              <a:rPr lang="en-US" dirty="0" smtClean="0"/>
              <a:t>NAM.</a:t>
            </a:r>
            <a:r>
              <a:rPr lang="en-US" baseline="0" dirty="0" smtClean="0"/>
              <a:t> 2001-02-277-8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09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 1 tank, ‘C19’, 'Clan Leslie' with infantry following behind</a:t>
            </a:r>
            <a:endParaRPr lang="en-US" dirty="0" smtClean="0"/>
          </a:p>
          <a:p>
            <a:r>
              <a:rPr lang="en-US" dirty="0" smtClean="0"/>
              <a:t>NAM. 1999-11-70-64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5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Chinese juggler at Chinese New Year day (Feb 11th) celebrations in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camp in France</a:t>
            </a:r>
          </a:p>
          <a:p>
            <a:r>
              <a:rPr lang="en-US" dirty="0" smtClean="0"/>
              <a:t>NAM. 2001-02-121-1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09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David Lloyd-George,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Minister of Munitions, Secretary of State for War and Prime Minister during the war,</a:t>
            </a:r>
            <a:r>
              <a:rPr lang="en-US" dirty="0" smtClean="0"/>
              <a:t> visiting Indian soldiers, 1916</a:t>
            </a:r>
          </a:p>
          <a:p>
            <a:r>
              <a:rPr lang="en-US" dirty="0" smtClean="0"/>
              <a:t>NAM. 1995-03-88-14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troops loading ammunition limbers</a:t>
            </a:r>
          </a:p>
          <a:p>
            <a:r>
              <a:rPr lang="en-US" dirty="0" smtClean="0"/>
              <a:t>NAM. 1995-03-88-17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42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of the 11th Battalion, The Cheshire Regiment, man a trench near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Boisselle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 smtClean="0"/>
              <a:t>NAM. 1995-03-86-2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11th Battalion was part of 34th Division and suffered very severe casualties during its part in the attack on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Boisselle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the opening phase of the Somme offensive.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2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7986-80EB-0B4F-ABCA-B3D410CB5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9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Australian troops loading a 9.45 inch trench mortar on the Somme, August 1916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NAM. 1995-03-86-10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95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pair of 8-inch howitzers of the Royal Garrison Artillery, c1917</a:t>
            </a:r>
          </a:p>
          <a:p>
            <a:r>
              <a:rPr lang="en-US" dirty="0" smtClean="0"/>
              <a:t>NAM. 1995-03-86-12 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8-inch howitzer had a range of about 12,300 yards (11.24 km), and fired a 200lb (90.8kg) shell.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8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bombardment of Beaumont</a:t>
            </a:r>
            <a:r>
              <a:rPr lang="en-US" baseline="0" dirty="0" smtClean="0"/>
              <a:t> Hamel, 2 July 1916</a:t>
            </a:r>
            <a:endParaRPr lang="en-US" dirty="0" smtClean="0"/>
          </a:p>
          <a:p>
            <a:r>
              <a:rPr lang="en-US" dirty="0" smtClean="0"/>
              <a:t>NAM. 1995-03-86-15 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6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German dead on the Somme, 1916</a:t>
            </a:r>
          </a:p>
          <a:p>
            <a:r>
              <a:rPr lang="en-US" dirty="0" smtClean="0"/>
              <a:t>NAM. 1995-03-86-21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9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Pocket watch portrait</a:t>
            </a:r>
            <a:r>
              <a:rPr lang="en-US" baseline="0" dirty="0" smtClean="0"/>
              <a:t> photograph of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23307 Private William Henry Ellen, 1st Battalion Auckland Regiment, New Zealand Expeditionary Force, c1916</a:t>
            </a:r>
          </a:p>
          <a:p>
            <a:r>
              <a:rPr lang="en-US" dirty="0" smtClean="0"/>
              <a:t>NAM. 2001-03-194-2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Ellen was killed on the Somme, 27 September 1916, and is buried at the Caterpillar Valley (New Zealand) Memorial, Somme, France.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5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Somme July 1916 - Bombardment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Longueval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'2nd system' seen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Montauban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Very large no-mans-land 900-1200yds. Note 77mm cartridge case hung up as a gas gong. Gunner F.O.O. observing fire; wire cutting with shrapnel.’</a:t>
            </a:r>
          </a:p>
          <a:p>
            <a:r>
              <a:rPr lang="en-US" dirty="0" smtClean="0"/>
              <a:t>NAM. 1994-12-21-1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 and ink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watercolour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Lt Richard Barrett Talbot Kelly MBE, MC, RI (1896-1971), Royal Field Artillery, 1916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7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‘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Somme - July 1916 - German counter attack on S. Africans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Delville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Wood.’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NAM.</a:t>
            </a:r>
            <a:r>
              <a:rPr lang="en-US" baseline="0" dirty="0" smtClean="0"/>
              <a:t> 1994-12-26-1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 and ink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watercolour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Lt Richard Barrett Talbot Kelly MBE, MC, RI (1896-1971), Royal Field Artillery, 1916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5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oldiers of the Welsh Guards in a reserve trench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Guillemont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Western Front, c1914 - c1918</a:t>
            </a:r>
            <a:endParaRPr lang="en-US" dirty="0" smtClean="0"/>
          </a:p>
          <a:p>
            <a:r>
              <a:rPr lang="en-US" dirty="0" smtClean="0"/>
              <a:t>NAM. 2002-02-589-6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60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Shell bursting</a:t>
            </a:r>
          </a:p>
          <a:p>
            <a:r>
              <a:rPr lang="en-US" dirty="0" smtClean="0"/>
              <a:t>NAM. 1952-01-33-55-282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7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15-inch howitzer being prepared for action on the Somme, 1 July 1916</a:t>
            </a:r>
            <a:endParaRPr lang="en-US" dirty="0" smtClean="0"/>
          </a:p>
          <a:p>
            <a:r>
              <a:rPr lang="en-US" dirty="0" smtClean="0"/>
              <a:t>NAM. 2001-01-279-13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Pozières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1916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1959-11-303-1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04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Studio portrait of unidentified Chinese soldier of 55</a:t>
            </a:r>
            <a:r>
              <a:rPr lang="en-US" baseline="30000" dirty="0" smtClean="0"/>
              <a:t>th</a:t>
            </a:r>
            <a:r>
              <a:rPr lang="en-US" baseline="0" dirty="0" smtClean="0"/>
              <a:t> Company, Chinese </a:t>
            </a:r>
            <a:r>
              <a:rPr lang="en-US" baseline="0" dirty="0" err="1" smtClean="0"/>
              <a:t>Labour</a:t>
            </a:r>
            <a:r>
              <a:rPr lang="en-US" baseline="0" dirty="0" smtClean="0"/>
              <a:t> Corps, France, c1918</a:t>
            </a:r>
            <a:endParaRPr lang="en-US" dirty="0" smtClean="0"/>
          </a:p>
          <a:p>
            <a:r>
              <a:rPr lang="en-US" dirty="0" smtClean="0"/>
              <a:t>NAM. 2007-08-13-5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2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18th King George's Own Lancers in ‘Sausage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Valley’ near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Mametz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Somme, 15 July 1916</a:t>
            </a:r>
            <a:endParaRPr lang="en-US" dirty="0" smtClean="0"/>
          </a:p>
          <a:p>
            <a:r>
              <a:rPr lang="en-US" dirty="0" smtClean="0"/>
              <a:t>NAM. 1960-06-80-1-92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60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Canadian cooks with their gas masks at the alert taking tea up to the men in a village near the line</a:t>
            </a:r>
            <a:endParaRPr lang="en-US" dirty="0" smtClean="0"/>
          </a:p>
          <a:p>
            <a:r>
              <a:rPr lang="en-US" dirty="0" smtClean="0"/>
              <a:t>NAM. 2010-01-56-3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89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‘A Canadian cook making tea in the line. A stretcher bearer is waiting for his share’, c1916</a:t>
            </a:r>
            <a:endParaRPr lang="en-US" dirty="0" smtClean="0"/>
          </a:p>
          <a:p>
            <a:r>
              <a:rPr lang="en-US" dirty="0" smtClean="0"/>
              <a:t>NAM. 2010-01-56-11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65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‘Welcome Coffee’. Canadian soldiers, some</a:t>
            </a:r>
            <a:r>
              <a:rPr lang="en-US" baseline="0" dirty="0" smtClean="0"/>
              <a:t> wearing trench waders, enjoy a coffee during a break from duties on the Somme front, November 1916</a:t>
            </a:r>
          </a:p>
          <a:p>
            <a:r>
              <a:rPr lang="en-US" dirty="0" smtClean="0"/>
              <a:t>NAM. 1978-11-157-4-38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Tending a grave near </a:t>
            </a:r>
            <a:r>
              <a:rPr lang="en-US" dirty="0" err="1" smtClean="0"/>
              <a:t>Mametz</a:t>
            </a:r>
            <a:r>
              <a:rPr lang="en-US" dirty="0" smtClean="0"/>
              <a:t> Wood, August 1916</a:t>
            </a:r>
          </a:p>
          <a:p>
            <a:r>
              <a:rPr lang="en-US" dirty="0" smtClean="0"/>
              <a:t>NAM. 1978-11-157-4-57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992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 of the Egyptian </a:t>
            </a:r>
            <a:r>
              <a:rPr lang="en-US" dirty="0" err="1" smtClean="0"/>
              <a:t>Labour</a:t>
            </a:r>
            <a:r>
              <a:rPr lang="en-US" dirty="0" smtClean="0"/>
              <a:t> Corps at Boulogne, 12 August 1917</a:t>
            </a:r>
          </a:p>
          <a:p>
            <a:r>
              <a:rPr lang="en-US" dirty="0" smtClean="0"/>
              <a:t>NAM. 1978-11-157-24-33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86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Members of the Chinese </a:t>
            </a:r>
            <a:r>
              <a:rPr lang="en-US" dirty="0" err="1" smtClean="0"/>
              <a:t>Labour</a:t>
            </a:r>
            <a:r>
              <a:rPr lang="en-US" dirty="0" smtClean="0"/>
              <a:t> Corps, 1917</a:t>
            </a:r>
          </a:p>
          <a:p>
            <a:r>
              <a:rPr lang="en-US" dirty="0" smtClean="0"/>
              <a:t>NAM. 1978-11-157-24-34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8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Shaving in camp, 29 July 1916. An Indian barber goes to work at the Indian Cavalry camp near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Querrieu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located on the Albert-Amiens road.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1978-11-157-24-48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951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Zealanders waiting to buy goods from a field canteen on the Amiens-Albert Road, September 1916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1978-11-157-24-49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4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sowar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9th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Hodson’s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Horse on the Western Front, c1917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1953-07-25-25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97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British soldier helping a wounded German prisoner, 25 September 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1978-11-157-25-20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British soldier’s white armband shows he is a stretcher bearer.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location 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Ginchy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Somme. The German prisoner was wounded during the 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(25-28 September 1916). This was a relatively successful attack by XV Corps 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Gueudecourt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Lesboeufs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objectives that advanced the British line to the slopes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Transloy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ridges.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334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Jan Smuts visiting African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labourers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Western Front, c1917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1978-11-157-25-50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510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Jan Smuts visiting African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labourers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Western Front, c1917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1978-11-157-25-51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00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Occupying an old German trench, September 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1978-11-157-29-2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British troops occupy an old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shallow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German trench in blasted woodland near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Guillemont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Somme. The village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Guillemont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attacked by the 16th and 20th Divisions on 3 September 1916 and finally secured three days later after a bitter struggle.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543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Officers of the Royal Engineers in a communication trench on the Somme, 1 July 1916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1978-11-157-29-4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46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Hauling a 60-pounder on the Somme, October 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1978-11-157-29-25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of the Royal Garrison Artillery use a 12 horse gun-team to move a 60 pounder gun to a new position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Bazentin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-le-Petit during the 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Transloy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Ridges (1 October-11 November 1916). The latter was one of the final offensives mounted by the British Fourth Army during the Battle of the Somme.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1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Ginchy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9 September 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1978-11-157-29-49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British and German soldiers, presumably German prisoners of war, carry wounded across the battlefield while under shell fire. German-held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Ginchy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attacked by the 16th (Irish) Division on 9 September 1916 during the Battle of the Somme.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853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 dead on the Somme, 1916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NAM. 1965-10-209-37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855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Soldiers of the Border Regiment resting in a front line trench,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Thiepval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Wood, August 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1963-03-110-1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Five soldiers are sleeping, while one remains awake, as lookout.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5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Hodson’s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Horse on the Western Front, c1916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1953-07-25-28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Dismounted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sowars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9th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Hodson’s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Horse consult a map with the war-ravaged landscape of the Western Front visible in the background. In 1916 the regiment served on the Somme as part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Ambala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Cavalry Brigade, 5th Cavalry Division. A small squad of heavily laden infantry are walking down the road in the distance.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2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Artillery bombard the German trenches prior to the attack, Beaumont Hamel, 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1952-01-33-55-280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2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Soldiers of 2nd Australian Division returning from the trenches, September 1916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1952-01-33-55-13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6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16th (Public Schools) Battalion, The Middlesex Regiment, at ‘White City’ opposite Hawthorn Ridge, 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1992-08-130-1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3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Lieutenant Alexander Young VC, South African Scottish, 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1961-12-662-1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4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3236"/>
            <a:ext cx="8061626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45917"/>
            <a:ext cx="806162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331" y="5489775"/>
            <a:ext cx="1568370" cy="1192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4" y="359766"/>
            <a:ext cx="7303943" cy="556364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6562" y="1600200"/>
            <a:ext cx="7979756" cy="45259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11" name="Picture 10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279" y="274638"/>
            <a:ext cx="1965326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742" y="274638"/>
            <a:ext cx="5750400" cy="5851525"/>
          </a:xfr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264"/>
            <a:ext cx="8229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2612916"/>
            <a:ext cx="8229600" cy="2296422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9" name="Picture 8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4" y="359766"/>
            <a:ext cx="7350399" cy="556364"/>
          </a:xfrm>
        </p:spPr>
        <p:txBody>
          <a:bodyPr>
            <a:noAutofit/>
          </a:bodyPr>
          <a:lstStyle>
            <a:lvl1pPr algn="l">
              <a:defRPr sz="4000" b="1"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35574" cy="4525963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48" y="4406900"/>
            <a:ext cx="8061626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50" y="2906713"/>
            <a:ext cx="80616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4" y="359766"/>
            <a:ext cx="7293534" cy="556364"/>
          </a:xfrm>
        </p:spPr>
        <p:txBody>
          <a:bodyPr>
            <a:noAutofit/>
          </a:bodyPr>
          <a:lstStyle>
            <a:lvl1pPr algn="l">
              <a:defRPr sz="4000" b="1"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972" y="1600200"/>
            <a:ext cx="3767936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7972" y="1600200"/>
            <a:ext cx="3767936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" y="359766"/>
            <a:ext cx="7303893" cy="556364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562" y="1535113"/>
            <a:ext cx="37903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562" y="2174875"/>
            <a:ext cx="37903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437" y="1535113"/>
            <a:ext cx="37918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437" y="2174875"/>
            <a:ext cx="37918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068" cy="365125"/>
          </a:xfrm>
        </p:spPr>
        <p:txBody>
          <a:bodyPr/>
          <a:lstStyle/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14" name="Picture 13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" y="359766"/>
            <a:ext cx="7298348" cy="556364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87523" cy="365125"/>
          </a:xfrm>
        </p:spPr>
        <p:txBody>
          <a:bodyPr/>
          <a:lstStyle/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10" name="Picture 9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2440" cy="365125"/>
          </a:xfrm>
        </p:spPr>
        <p:txBody>
          <a:bodyPr/>
          <a:lstStyle/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9" name="Picture 8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03" y="273050"/>
            <a:ext cx="275034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6237" y="273050"/>
            <a:ext cx="46734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03" y="1435100"/>
            <a:ext cx="275034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413" y="4800600"/>
            <a:ext cx="6318620" cy="566738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1413" y="612775"/>
            <a:ext cx="63186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1413" y="5367338"/>
            <a:ext cx="6318620" cy="8048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909F-AE17-5744-B151-6FE46426A19D}" type="datetimeFigureOut">
              <a:rPr lang="en-US" smtClean="0"/>
              <a:pPr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FHI_BL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9" y="4929335"/>
            <a:ext cx="3061305" cy="1884693"/>
          </a:xfrm>
          <a:prstGeom prst="rect">
            <a:avLst/>
          </a:prstGeom>
        </p:spPr>
      </p:pic>
      <p:pic>
        <p:nvPicPr>
          <p:cNvPr id="6" name="Picture 5" descr="FWW_Centenary__Led_By_IWM_Red-rgb-15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14" y="5140350"/>
            <a:ext cx="1403511" cy="1522288"/>
          </a:xfrm>
          <a:prstGeom prst="rect">
            <a:avLst/>
          </a:prstGeom>
        </p:spPr>
      </p:pic>
      <p:pic>
        <p:nvPicPr>
          <p:cNvPr id="7" name="Picture 6" descr="NAM - E&amp;C - title sc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269427"/>
            <a:ext cx="8284282" cy="4659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3399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/>
                <a:cs typeface="Arial"/>
              </a:rPr>
              <a:t>Western Front</a:t>
            </a:r>
            <a:endParaRPr lang="en-US" sz="5400" b="1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0" y="5250793"/>
            <a:ext cx="1907419" cy="13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0"/>
            <a:ext cx="41862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482600"/>
            <a:ext cx="7715250" cy="5384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4" y="387350"/>
            <a:ext cx="7477125" cy="5545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542926"/>
            <a:ext cx="7122233" cy="5156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425450"/>
            <a:ext cx="7699375" cy="5413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384175"/>
            <a:ext cx="7334250" cy="5416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349250"/>
            <a:ext cx="7372420" cy="554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0"/>
            <a:ext cx="7718443" cy="5796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692150"/>
            <a:ext cx="6858000" cy="5007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9" y="638175"/>
            <a:ext cx="7254875" cy="524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824" y="918882"/>
            <a:ext cx="68355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/>
              <a:t>This PowerPoint presentation contains a selection of </a:t>
            </a:r>
            <a:r>
              <a:rPr lang="en-US" sz="1400" dirty="0" smtClean="0"/>
              <a:t>images from the NAM’s photographic  collection. The images are designed to be used in conjunction with the associated video and teachers’ notes.  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 smtClean="0"/>
              <a:t>Unless otherwise stated in the notes, the images can be freely used for non-commercial purposes within the classroom. You can use the entire presentation or choose individual images for use in other non-commercial contexts. When using individual images in other contexts, please always retain the attribution statements provided in this document (e.g. NAM. </a:t>
            </a:r>
            <a:r>
              <a:rPr lang="en-US" sz="1400" dirty="0"/>
              <a:t>2005-08-66-</a:t>
            </a:r>
            <a:r>
              <a:rPr lang="en-US" sz="1400" dirty="0" smtClean="0"/>
              <a:t>1).</a:t>
            </a:r>
          </a:p>
          <a:p>
            <a:pPr>
              <a:defRPr/>
            </a:pPr>
            <a:endParaRPr lang="en-US" sz="1400" dirty="0"/>
          </a:p>
          <a:p>
            <a:pPr lvl="0">
              <a:defRPr/>
            </a:pPr>
            <a:r>
              <a:rPr lang="en-GB" sz="1400" dirty="0">
                <a:ea typeface="Arial"/>
                <a:cs typeface="Arial"/>
                <a:sym typeface="Arial"/>
              </a:rPr>
              <a:t>By downloading this </a:t>
            </a:r>
            <a:r>
              <a:rPr lang="en-GB" sz="1400" dirty="0" smtClean="0">
                <a:ea typeface="Arial"/>
                <a:cs typeface="Arial"/>
                <a:sym typeface="Arial"/>
              </a:rPr>
              <a:t>document and </a:t>
            </a:r>
            <a:r>
              <a:rPr lang="en-GB" sz="1400" dirty="0">
                <a:ea typeface="Arial"/>
                <a:cs typeface="Arial"/>
                <a:sym typeface="Arial"/>
              </a:rPr>
              <a:t>using these images you agree to these terms of use, including your use of the attribution statement specified for each object by </a:t>
            </a:r>
            <a:r>
              <a:rPr lang="en-GB" sz="1400" dirty="0" smtClean="0">
                <a:ea typeface="Arial"/>
                <a:cs typeface="Arial"/>
                <a:sym typeface="Arial"/>
              </a:rPr>
              <a:t>NAM.</a:t>
            </a:r>
            <a:endParaRPr lang="en-GB" sz="1400" dirty="0"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30" y="5546361"/>
            <a:ext cx="1474215" cy="10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533400"/>
            <a:ext cx="7171509" cy="5229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619125"/>
            <a:ext cx="7306235" cy="5175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5" y="615951"/>
            <a:ext cx="7016150" cy="5035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612776"/>
            <a:ext cx="6937375" cy="5051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612775"/>
            <a:ext cx="7204759" cy="526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0"/>
            <a:ext cx="51506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96901"/>
            <a:ext cx="7159966" cy="521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615951"/>
            <a:ext cx="7096125" cy="5092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635000"/>
            <a:ext cx="6873876" cy="5470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650875"/>
            <a:ext cx="6937376" cy="5260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1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 = Western front V2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995163"/>
            <a:ext cx="8334375" cy="4688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609601"/>
            <a:ext cx="6936236" cy="5137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0"/>
            <a:ext cx="44577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59" y="635000"/>
            <a:ext cx="7095269" cy="4937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9" y="619125"/>
            <a:ext cx="6897236" cy="5302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9" y="619124"/>
            <a:ext cx="6937375" cy="5506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0"/>
            <a:ext cx="670798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0799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08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0"/>
            <a:ext cx="69229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0"/>
            <a:ext cx="693749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" y="883708"/>
            <a:ext cx="7112000" cy="4926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0"/>
            <a:ext cx="67579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0"/>
            <a:ext cx="677941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8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151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2228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08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0"/>
            <a:ext cx="69083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0"/>
            <a:ext cx="687231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4" y="628650"/>
            <a:ext cx="7083501" cy="526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619125"/>
            <a:ext cx="6985001" cy="5275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89" y="555625"/>
            <a:ext cx="7075636" cy="5225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49" y="734159"/>
            <a:ext cx="6953251" cy="5258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700748"/>
            <a:ext cx="6855161" cy="5427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96" y="711200"/>
            <a:ext cx="7190154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587376"/>
            <a:ext cx="7121806" cy="5371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0" y="6118900"/>
            <a:ext cx="956729" cy="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6163</TotalTime>
  <Words>1410</Words>
  <Application>Microsoft Macintosh PowerPoint</Application>
  <PresentationFormat>On-screen Show (4:3)</PresentationFormat>
  <Paragraphs>169</Paragraphs>
  <Slides>49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Army Museum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 Administrator</dc:creator>
  <cp:lastModifiedBy>Elizabeth Shaw</cp:lastModifiedBy>
  <cp:revision>376</cp:revision>
  <dcterms:created xsi:type="dcterms:W3CDTF">2010-10-29T11:03:29Z</dcterms:created>
  <dcterms:modified xsi:type="dcterms:W3CDTF">2017-02-06T17:28:57Z</dcterms:modified>
</cp:coreProperties>
</file>