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9" r:id="rId3"/>
    <p:sldId id="259" r:id="rId4"/>
    <p:sldId id="262" r:id="rId5"/>
    <p:sldId id="266" r:id="rId6"/>
    <p:sldId id="278" r:id="rId7"/>
    <p:sldId id="263" r:id="rId8"/>
    <p:sldId id="261" r:id="rId9"/>
    <p:sldId id="264" r:id="rId10"/>
    <p:sldId id="268" r:id="rId11"/>
    <p:sldId id="276" r:id="rId12"/>
    <p:sldId id="272" r:id="rId13"/>
    <p:sldId id="267" r:id="rId14"/>
    <p:sldId id="257" r:id="rId15"/>
    <p:sldId id="269" r:id="rId16"/>
    <p:sldId id="270" r:id="rId17"/>
    <p:sldId id="277" r:id="rId18"/>
    <p:sldId id="275" r:id="rId19"/>
    <p:sldId id="271" r:id="rId20"/>
    <p:sldId id="274" r:id="rId21"/>
    <p:sldId id="27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63A"/>
    <a:srgbClr val="292D60"/>
    <a:srgbClr val="B39265"/>
    <a:srgbClr val="B6451D"/>
    <a:srgbClr val="C68D3B"/>
    <a:srgbClr val="292B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120" d="100"/>
          <a:sy n="120" d="100"/>
        </p:scale>
        <p:origin x="1944"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634A5-FC15-A54C-8CE1-A96D42453CE5}" type="datetimeFigureOut">
              <a:rPr lang="en-US" smtClean="0"/>
              <a:t>2/22/17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44723-638C-3049-8EA7-AFFDB4DE81F8}" type="slidenum">
              <a:rPr lang="en-US" smtClean="0"/>
              <a:t>‹#›</a:t>
            </a:fld>
            <a:endParaRPr lang="en-US"/>
          </a:p>
        </p:txBody>
      </p:sp>
    </p:spTree>
    <p:extLst>
      <p:ext uri="{BB962C8B-B14F-4D97-AF65-F5344CB8AC3E}">
        <p14:creationId xmlns:p14="http://schemas.microsoft.com/office/powerpoint/2010/main" val="4286756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2013-04-26-53</a:t>
            </a:r>
          </a:p>
          <a:p>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Matt Webb, 45 Commando, Royal Marines,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Medical Rehabilitation Centre, Headley Court.</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Steve Blake RLC (Army Photographer),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Medical Rehabilitation Centre, Headley Court, Surrey, 2011. </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latin typeface="+mn-lt"/>
                <a:ea typeface="+mn-ea"/>
                <a:cs typeface="+mn-cs"/>
              </a:rPr>
              <a:t>Armed Forces Continuous Attitude Survey 2009; McCartney and </a:t>
            </a:r>
            <a:r>
              <a:rPr lang="en-US" sz="1200" kern="1200" dirty="0" err="1" smtClean="0">
                <a:solidFill>
                  <a:schemeClr val="tx1"/>
                </a:solidFill>
                <a:latin typeface="+mn-lt"/>
                <a:ea typeface="+mn-ea"/>
                <a:cs typeface="+mn-cs"/>
              </a:rPr>
              <a:t>Willmott</a:t>
            </a:r>
            <a:r>
              <a:rPr lang="en-US" sz="1200" kern="1200" dirty="0" smtClean="0">
                <a:solidFill>
                  <a:schemeClr val="tx1"/>
                </a:solidFill>
                <a:latin typeface="+mn-lt"/>
                <a:ea typeface="+mn-ea"/>
                <a:cs typeface="+mn-cs"/>
              </a:rPr>
              <a:t>, 2009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NAM 2002-12-1-1</a:t>
            </a:r>
          </a:p>
          <a:p>
            <a:r>
              <a:rPr lang="en-US" sz="1200" kern="1200" dirty="0" smtClean="0">
                <a:solidFill>
                  <a:schemeClr val="tx1"/>
                </a:solidFill>
                <a:latin typeface="+mn-lt"/>
                <a:ea typeface="+mn-ea"/>
                <a:cs typeface="+mn-cs"/>
              </a:rPr>
              <a:t>Disruptive Pattern Denison Smock, 1944-1946.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Worn by Lieutenant Timothy Hall, 1st Parachute Squadron, Royal Engineers, at the Battle of Arnhem, Operation MARKET GARDEN, World War Two, North West Europe (1944-1945).</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Pale khaki and green smock, with four front pockets. 14 inch zip down the front from the neck to the chest and long sleeves that end in a ribbed cuff.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back of the smock has numerous bullet holes. Lieutenant Hall was injured by mortar fragments in his back after landing by glider at Arnhem. While in hospital he was asked to ‘darn’ his uniform so that he could wear it when he was discharged into a prisoner of war camp.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Hall was commissioned in the Royal Engineers on 9 May 1943 and made a war substantive lieutenant on 9 November 1943. He was wounded after parachuting into Arnhem (1944). Initially treated by 181 </a:t>
            </a:r>
            <a:r>
              <a:rPr lang="en-US" sz="1200" kern="1200" dirty="0" err="1" smtClean="0">
                <a:solidFill>
                  <a:schemeClr val="tx1"/>
                </a:solidFill>
                <a:latin typeface="+mn-lt"/>
                <a:ea typeface="+mn-ea"/>
                <a:cs typeface="+mn-cs"/>
              </a:rPr>
              <a:t>Airlanding</a:t>
            </a:r>
            <a:r>
              <a:rPr lang="en-US" sz="1200" kern="1200" dirty="0" smtClean="0">
                <a:solidFill>
                  <a:schemeClr val="tx1"/>
                </a:solidFill>
                <a:latin typeface="+mn-lt"/>
                <a:ea typeface="+mn-ea"/>
                <a:cs typeface="+mn-cs"/>
              </a:rPr>
              <a:t> Field Ambulance in the Asylum at </a:t>
            </a:r>
            <a:r>
              <a:rPr lang="en-US" sz="1200" kern="1200" dirty="0" err="1" smtClean="0">
                <a:solidFill>
                  <a:schemeClr val="tx1"/>
                </a:solidFill>
                <a:latin typeface="+mn-lt"/>
                <a:ea typeface="+mn-ea"/>
                <a:cs typeface="+mn-cs"/>
              </a:rPr>
              <a:t>Wolfheze</a:t>
            </a:r>
            <a:r>
              <a:rPr lang="en-US" sz="1200" kern="1200" dirty="0" smtClean="0">
                <a:solidFill>
                  <a:schemeClr val="tx1"/>
                </a:solidFill>
                <a:latin typeface="+mn-lt"/>
                <a:ea typeface="+mn-ea"/>
                <a:cs typeface="+mn-cs"/>
              </a:rPr>
              <a:t>, Hall was sent to St Elisabeth hospital. He was admitted to Juliana Hospital, Apeldoorn, on 27 September 1944. His injury in the admissions register is described as </a:t>
            </a:r>
            <a:r>
              <a:rPr lang="en-US" sz="1200" kern="1200" dirty="0" err="1" smtClean="0">
                <a:solidFill>
                  <a:schemeClr val="tx1"/>
                </a:solidFill>
                <a:latin typeface="+mn-lt"/>
                <a:ea typeface="+mn-ea"/>
                <a:cs typeface="+mn-cs"/>
              </a:rPr>
              <a:t>Hemothorax</a:t>
            </a:r>
            <a:r>
              <a:rPr lang="en-US" sz="1200" kern="1200" dirty="0" smtClean="0">
                <a:solidFill>
                  <a:schemeClr val="tx1"/>
                </a:solidFill>
                <a:latin typeface="+mn-lt"/>
                <a:ea typeface="+mn-ea"/>
                <a:cs typeface="+mn-cs"/>
              </a:rPr>
              <a:t>, left. He remained there until 30 October when he was sent to </a:t>
            </a:r>
            <a:r>
              <a:rPr lang="en-US" sz="1200" kern="1200" dirty="0" err="1" smtClean="0">
                <a:solidFill>
                  <a:schemeClr val="tx1"/>
                </a:solidFill>
                <a:latin typeface="+mn-lt"/>
                <a:ea typeface="+mn-ea"/>
                <a:cs typeface="+mn-cs"/>
              </a:rPr>
              <a:t>Stalag</a:t>
            </a:r>
            <a:r>
              <a:rPr lang="en-US" sz="1200" kern="1200" dirty="0" smtClean="0">
                <a:solidFill>
                  <a:schemeClr val="tx1"/>
                </a:solidFill>
                <a:latin typeface="+mn-lt"/>
                <a:ea typeface="+mn-ea"/>
                <a:cs typeface="+mn-cs"/>
              </a:rPr>
              <a:t> VIIA at </a:t>
            </a:r>
            <a:r>
              <a:rPr lang="en-US" sz="1200" kern="1200" dirty="0" err="1" smtClean="0">
                <a:solidFill>
                  <a:schemeClr val="tx1"/>
                </a:solidFill>
                <a:latin typeface="+mn-lt"/>
                <a:ea typeface="+mn-ea"/>
                <a:cs typeface="+mn-cs"/>
              </a:rPr>
              <a:t>Moosburg</a:t>
            </a:r>
            <a:r>
              <a:rPr lang="en-US" sz="1200" kern="1200" dirty="0" smtClean="0">
                <a:solidFill>
                  <a:schemeClr val="tx1"/>
                </a:solidFill>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0B744723-638C-3049-8EA7-AFFDB4DE81F8}" type="slidenum">
              <a:rPr lang="en-US" smtClean="0"/>
              <a:t>10</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2013-02-2-17</a:t>
            </a:r>
          </a:p>
          <a:p>
            <a:r>
              <a:rPr lang="en-US" sz="1200" kern="1200" dirty="0" smtClean="0">
                <a:solidFill>
                  <a:schemeClr val="tx1"/>
                </a:solidFill>
                <a:latin typeface="+mn-lt"/>
                <a:ea typeface="+mn-ea"/>
                <a:cs typeface="+mn-cs"/>
              </a:rPr>
              <a:t>Soldiers (</a:t>
            </a:r>
            <a:r>
              <a:rPr lang="en-US" sz="1200" kern="1200" dirty="0" err="1" smtClean="0">
                <a:solidFill>
                  <a:schemeClr val="tx1"/>
                </a:solidFill>
                <a:latin typeface="+mn-lt"/>
                <a:ea typeface="+mn-ea"/>
                <a:cs typeface="+mn-cs"/>
              </a:rPr>
              <a:t>specialising</a:t>
            </a:r>
            <a:r>
              <a:rPr lang="en-US" sz="1200" kern="1200" dirty="0" smtClean="0">
                <a:solidFill>
                  <a:schemeClr val="tx1"/>
                </a:solidFill>
                <a:latin typeface="+mn-lt"/>
                <a:ea typeface="+mn-ea"/>
                <a:cs typeface="+mn-cs"/>
              </a:rPr>
              <a:t> in high-risk search techniques) searching road and road verge for Improvised Explosive Devices.</a:t>
            </a:r>
          </a:p>
          <a:p>
            <a:r>
              <a:rPr lang="en-US" sz="1200" kern="1200" dirty="0" smtClean="0">
                <a:solidFill>
                  <a:schemeClr val="tx1"/>
                </a:solidFill>
                <a:latin typeface="+mn-lt"/>
                <a:ea typeface="+mn-ea"/>
                <a:cs typeface="+mn-cs"/>
              </a:rPr>
              <a:t>Associated with Operation HERRICK, Afghanistan (2001-2014) 2004- .</a:t>
            </a:r>
          </a:p>
          <a:p>
            <a:r>
              <a:rPr lang="en-US" sz="1200" kern="1200" dirty="0" smtClean="0">
                <a:solidFill>
                  <a:schemeClr val="tx1"/>
                </a:solidFill>
                <a:latin typeface="+mn-lt"/>
                <a:ea typeface="+mn-ea"/>
                <a:cs typeface="+mn-cs"/>
              </a:rPr>
              <a:t>Copyright NAM.</a:t>
            </a:r>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11</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2015-11-55-167</a:t>
            </a:r>
          </a:p>
          <a:p>
            <a:r>
              <a:rPr lang="en-US" sz="1200" kern="1200" dirty="0" smtClean="0">
                <a:solidFill>
                  <a:schemeClr val="tx1"/>
                </a:solidFill>
                <a:latin typeface="+mn-lt"/>
                <a:ea typeface="+mn-ea"/>
                <a:cs typeface="+mn-cs"/>
              </a:rPr>
              <a:t>Soldiers entering a </a:t>
            </a:r>
            <a:r>
              <a:rPr lang="en-US" sz="1200" kern="1200" dirty="0" err="1" smtClean="0">
                <a:solidFill>
                  <a:schemeClr val="tx1"/>
                </a:solidFill>
                <a:latin typeface="+mn-lt"/>
                <a:ea typeface="+mn-ea"/>
                <a:cs typeface="+mn-cs"/>
              </a:rPr>
              <a:t>wadi</a:t>
            </a:r>
            <a:r>
              <a:rPr lang="en-US" sz="1200" kern="1200" dirty="0" smtClean="0">
                <a:solidFill>
                  <a:schemeClr val="tx1"/>
                </a:solidFill>
                <a:latin typeface="+mn-lt"/>
                <a:ea typeface="+mn-ea"/>
                <a:cs typeface="+mn-cs"/>
              </a:rPr>
              <a:t> (irrigation channel) in Helmand</a:t>
            </a:r>
            <a:r>
              <a:rPr lang="en-US" sz="1200" kern="1200" baseline="0" dirty="0" smtClean="0">
                <a:solidFill>
                  <a:schemeClr val="tx1"/>
                </a:solidFill>
                <a:latin typeface="+mn-lt"/>
                <a:ea typeface="+mn-ea"/>
                <a:cs typeface="+mn-cs"/>
              </a:rPr>
              <a:t> Province, Afghanistan.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From a collection of digital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Associated with Afghanistan (2001-).</a:t>
            </a:r>
          </a:p>
          <a:p>
            <a:r>
              <a:rPr lang="en-US" sz="1200" kern="1200" dirty="0" smtClean="0">
                <a:solidFill>
                  <a:schemeClr val="tx1"/>
                </a:solidFill>
                <a:latin typeface="+mn-lt"/>
                <a:ea typeface="+mn-ea"/>
                <a:cs typeface="+mn-cs"/>
              </a:rPr>
              <a:t>Crown copyright.</a:t>
            </a:r>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12</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2007-06-8-1</a:t>
            </a:r>
          </a:p>
          <a:p>
            <a:r>
              <a:rPr lang="en-US" sz="1200" kern="1200" dirty="0" smtClean="0">
                <a:solidFill>
                  <a:schemeClr val="tx1"/>
                </a:solidFill>
                <a:latin typeface="+mn-lt"/>
                <a:ea typeface="+mn-ea"/>
                <a:cs typeface="+mn-cs"/>
              </a:rPr>
              <a:t>Soldiers from The 1st Battalion, The Princess of Wales’s Royal Regiment (1PWRR) depart Basra Air Station in their Warrior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vehicles.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 of 47 digital images relating to 20th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Brigade’s deployment in Iraq on Operation TELIC 8, 2006. Photographed by Corporal Anthony </a:t>
            </a:r>
            <a:r>
              <a:rPr lang="en-US" sz="1200" kern="1200" dirty="0" err="1" smtClean="0">
                <a:solidFill>
                  <a:schemeClr val="tx1"/>
                </a:solidFill>
                <a:latin typeface="+mn-lt"/>
                <a:ea typeface="+mn-ea"/>
                <a:cs typeface="+mn-cs"/>
              </a:rPr>
              <a:t>Boocock</a:t>
            </a:r>
            <a:r>
              <a:rPr lang="en-US" sz="1200" kern="1200" dirty="0" smtClean="0">
                <a:solidFill>
                  <a:schemeClr val="tx1"/>
                </a:solidFill>
                <a:latin typeface="+mn-lt"/>
                <a:ea typeface="+mn-ea"/>
                <a:cs typeface="+mn-cs"/>
              </a:rPr>
              <a:t> Royal Logistic Corps, 20th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Brigade Media Ops, 9 May 2006.</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13</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14</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soldier </a:t>
            </a:r>
            <a:r>
              <a:rPr lang="en-US" baseline="0" dirty="0" smtClean="0"/>
              <a:t>who had both legs and several fingers amputated in an IED blast in Afghanistan attends an exhibition opening at the National Army Museum.</a:t>
            </a:r>
          </a:p>
          <a:p>
            <a:r>
              <a:rPr lang="en-US" baseline="0" dirty="0" smtClean="0"/>
              <a:t>NAM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15</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2013-02-14-309</a:t>
            </a:r>
          </a:p>
          <a:p>
            <a:r>
              <a:rPr lang="en-US" sz="1200" kern="1200" dirty="0" smtClean="0">
                <a:solidFill>
                  <a:schemeClr val="tx1"/>
                </a:solidFill>
                <a:latin typeface="+mn-lt"/>
                <a:ea typeface="+mn-ea"/>
                <a:cs typeface="+mn-cs"/>
              </a:rPr>
              <a:t>Members of 61 Field Squadron, 33 Regiment (Explosive Ordnance Disposal), Royal Engineers, specialist searchers, keep</a:t>
            </a:r>
            <a:r>
              <a:rPr lang="en-US" sz="1200" kern="1200" baseline="0" dirty="0" smtClean="0">
                <a:solidFill>
                  <a:schemeClr val="tx1"/>
                </a:solidFill>
                <a:latin typeface="+mn-lt"/>
                <a:ea typeface="+mn-ea"/>
                <a:cs typeface="+mn-cs"/>
              </a:rPr>
              <a:t> themselves amused posing for photographs in a temporary classroom in </a:t>
            </a:r>
            <a:r>
              <a:rPr lang="en-US" sz="1200" kern="1200" dirty="0" smtClean="0">
                <a:solidFill>
                  <a:schemeClr val="tx1"/>
                </a:solidFill>
                <a:latin typeface="+mn-lt"/>
                <a:ea typeface="+mn-ea"/>
                <a:cs typeface="+mn-cs"/>
              </a:rPr>
              <a:t>Afghanistan.</a:t>
            </a:r>
          </a:p>
          <a:p>
            <a:r>
              <a:rPr lang="en-US" sz="1200" kern="1200" dirty="0" smtClean="0">
                <a:solidFill>
                  <a:schemeClr val="tx1"/>
                </a:solidFill>
                <a:latin typeface="+mn-lt"/>
                <a:ea typeface="+mn-ea"/>
                <a:cs typeface="+mn-cs"/>
              </a:rPr>
              <a:t>Associated with Operation HERRICK, Afghanistan (2001-2014) 2004- .</a:t>
            </a:r>
          </a:p>
          <a:p>
            <a:r>
              <a:rPr lang="en-US" sz="1200" kern="1200" dirty="0" smtClean="0">
                <a:solidFill>
                  <a:schemeClr val="tx1"/>
                </a:solidFill>
                <a:latin typeface="+mn-lt"/>
                <a:ea typeface="+mn-ea"/>
                <a:cs typeface="+mn-cs"/>
              </a:rPr>
              <a:t>NAM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2013-12-7-1</a:t>
            </a:r>
          </a:p>
          <a:p>
            <a:r>
              <a:rPr lang="en-US" sz="1200" kern="1200" dirty="0" smtClean="0">
                <a:solidFill>
                  <a:schemeClr val="tx1"/>
                </a:solidFill>
                <a:latin typeface="+mn-lt"/>
                <a:ea typeface="+mn-ea"/>
                <a:cs typeface="+mn-cs"/>
              </a:rPr>
              <a:t>Left </a:t>
            </a:r>
            <a:r>
              <a:rPr lang="en-US" sz="1200" kern="1200" dirty="0" err="1" smtClean="0">
                <a:solidFill>
                  <a:schemeClr val="tx1"/>
                </a:solidFill>
                <a:latin typeface="+mn-lt"/>
                <a:ea typeface="+mn-ea"/>
                <a:cs typeface="+mn-cs"/>
              </a:rPr>
              <a:t>transtibial</a:t>
            </a:r>
            <a:r>
              <a:rPr lang="en-US" sz="1200" kern="1200" dirty="0" smtClean="0">
                <a:solidFill>
                  <a:schemeClr val="tx1"/>
                </a:solidFill>
                <a:latin typeface="+mn-lt"/>
                <a:ea typeface="+mn-ea"/>
                <a:cs typeface="+mn-cs"/>
              </a:rPr>
              <a:t> leg prosthesis with black knee socket and </a:t>
            </a:r>
            <a:r>
              <a:rPr lang="en-US" sz="1200" kern="1200" dirty="0" err="1" smtClean="0">
                <a:solidFill>
                  <a:schemeClr val="tx1"/>
                </a:solidFill>
                <a:latin typeface="+mn-lt"/>
                <a:ea typeface="+mn-ea"/>
                <a:cs typeface="+mn-cs"/>
              </a:rPr>
              <a:t>Endolite</a:t>
            </a:r>
            <a:r>
              <a:rPr lang="en-US" sz="1200" kern="1200" dirty="0" smtClean="0">
                <a:solidFill>
                  <a:schemeClr val="tx1"/>
                </a:solidFill>
                <a:latin typeface="+mn-lt"/>
                <a:ea typeface="+mn-ea"/>
                <a:cs typeface="+mn-cs"/>
              </a:rPr>
              <a:t> Echelon foot, 2013 (c).</a:t>
            </a:r>
          </a:p>
          <a:p>
            <a:r>
              <a:rPr lang="en-US" sz="1200" kern="1200" dirty="0" smtClean="0">
                <a:solidFill>
                  <a:schemeClr val="tx1"/>
                </a:solidFill>
                <a:latin typeface="+mn-lt"/>
                <a:ea typeface="+mn-ea"/>
                <a:cs typeface="+mn-cs"/>
              </a:rPr>
              <a:t>The black knee socket is </a:t>
            </a:r>
            <a:r>
              <a:rPr lang="en-US" sz="1200" kern="1200" dirty="0" err="1" smtClean="0">
                <a:solidFill>
                  <a:schemeClr val="tx1"/>
                </a:solidFill>
                <a:latin typeface="+mn-lt"/>
                <a:ea typeface="+mn-ea"/>
                <a:cs typeface="+mn-cs"/>
              </a:rPr>
              <a:t>moulded</a:t>
            </a:r>
            <a:r>
              <a:rPr lang="en-US" sz="1200" kern="1200" dirty="0" smtClean="0">
                <a:solidFill>
                  <a:schemeClr val="tx1"/>
                </a:solidFill>
                <a:latin typeface="+mn-lt"/>
                <a:ea typeface="+mn-ea"/>
                <a:cs typeface="+mn-cs"/>
              </a:rPr>
              <a:t> to uniquely fit a limb and the foot features hydraulic ankle control that improves users’ stability and confidence on rough and sloping surfaces. Most patients start on half leg prosthetics, or ‘</a:t>
            </a:r>
            <a:r>
              <a:rPr lang="en-US" sz="1200" kern="1200" dirty="0" err="1" smtClean="0">
                <a:solidFill>
                  <a:schemeClr val="tx1"/>
                </a:solidFill>
                <a:latin typeface="+mn-lt"/>
                <a:ea typeface="+mn-ea"/>
                <a:cs typeface="+mn-cs"/>
              </a:rPr>
              <a:t>stubbies</a:t>
            </a:r>
            <a:r>
              <a:rPr lang="en-US" sz="1200" kern="1200" dirty="0" smtClean="0">
                <a:solidFill>
                  <a:schemeClr val="tx1"/>
                </a:solidFill>
                <a:latin typeface="+mn-lt"/>
                <a:ea typeface="+mn-ea"/>
                <a:cs typeface="+mn-cs"/>
              </a:rPr>
              <a:t>’, and then progress onto more advanced leg prosthetics. Prosthetics are specially fitted to the recovering service personnel at Headley Court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Medical Rehabilitation Centre, according to their clinical need and aptitude for different physical activities.</a:t>
            </a:r>
          </a:p>
          <a:p>
            <a:r>
              <a:rPr lang="en-US" sz="1200" kern="1200" dirty="0" smtClean="0">
                <a:solidFill>
                  <a:schemeClr val="tx1"/>
                </a:solidFill>
                <a:latin typeface="+mn-lt"/>
                <a:ea typeface="+mn-ea"/>
                <a:cs typeface="+mn-cs"/>
              </a:rPr>
              <a:t>Associated with Operation HERRICK, Afghanistan (2001-2014) 2004- . </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17</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2016-04-9-167</a:t>
            </a:r>
          </a:p>
          <a:p>
            <a:r>
              <a:rPr lang="en-US" sz="1200" kern="1200" dirty="0" smtClean="0">
                <a:solidFill>
                  <a:schemeClr val="tx1"/>
                </a:solidFill>
                <a:latin typeface="+mn-lt"/>
                <a:ea typeface="+mn-ea"/>
                <a:cs typeface="+mn-cs"/>
              </a:rPr>
              <a:t>Digital photograph taken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3 Regiment Army Air Corps (AAC) receive the award of the Honorary Freedom of Bury St Edmunds, 22 Jul 2010. The ceremony featured a parade through the town and  the presentation of medals by HRH The Prince of Wales, Colonel in Chief of the AAC. Associated with Operation HERRICK, Afghanistan (2001-).</a:t>
            </a:r>
          </a:p>
          <a:p>
            <a:r>
              <a:rPr lang="en-US" sz="1200" kern="1200" dirty="0" smtClean="0">
                <a:solidFill>
                  <a:schemeClr val="tx1"/>
                </a:solidFill>
                <a:latin typeface="+mn-lt"/>
                <a:ea typeface="+mn-ea"/>
                <a:cs typeface="+mn-cs"/>
              </a:rPr>
              <a:t>Crown</a:t>
            </a:r>
            <a:r>
              <a:rPr lang="en-US" sz="1200" kern="1200" baseline="0" dirty="0" smtClean="0">
                <a:solidFill>
                  <a:schemeClr val="tx1"/>
                </a:solidFill>
                <a:latin typeface="+mn-lt"/>
                <a:ea typeface="+mn-ea"/>
                <a:cs typeface="+mn-cs"/>
              </a:rPr>
              <a:t>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18</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2013-02-4-1</a:t>
            </a:r>
          </a:p>
          <a:p>
            <a:r>
              <a:rPr lang="en-US" sz="1200" kern="1200" dirty="0" smtClean="0">
                <a:solidFill>
                  <a:schemeClr val="tx1"/>
                </a:solidFill>
                <a:latin typeface="+mn-lt"/>
                <a:ea typeface="+mn-ea"/>
                <a:cs typeface="+mn-cs"/>
              </a:rPr>
              <a:t>Wristband in support of wounded, injured and sick soldiers, sailors and airmen, 2012 (c).</a:t>
            </a:r>
          </a:p>
          <a:p>
            <a:r>
              <a:rPr lang="en-US" sz="1200" kern="1200" dirty="0" smtClean="0">
                <a:solidFill>
                  <a:schemeClr val="tx1"/>
                </a:solidFill>
                <a:latin typeface="+mn-lt"/>
                <a:ea typeface="+mn-ea"/>
                <a:cs typeface="+mn-cs"/>
              </a:rPr>
              <a:t>Rubber.</a:t>
            </a:r>
          </a:p>
          <a:p>
            <a:r>
              <a:rPr lang="en-US" sz="1200" kern="1200" dirty="0" smtClean="0">
                <a:solidFill>
                  <a:schemeClr val="tx1"/>
                </a:solidFill>
                <a:latin typeface="+mn-lt"/>
                <a:ea typeface="+mn-ea"/>
                <a:cs typeface="+mn-cs"/>
              </a:rPr>
              <a:t>Type H4H, manufactured by the charitable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Help for Heroes.</a:t>
            </a:r>
          </a:p>
          <a:p>
            <a:r>
              <a:rPr lang="en-US" sz="1200" kern="1200" dirty="0" smtClean="0">
                <a:solidFill>
                  <a:schemeClr val="tx1"/>
                </a:solidFill>
                <a:latin typeface="+mn-lt"/>
                <a:ea typeface="+mn-ea"/>
                <a:cs typeface="+mn-cs"/>
              </a:rPr>
              <a:t>The three </a:t>
            </a:r>
            <a:r>
              <a:rPr lang="en-US" sz="1200" kern="1200" dirty="0" err="1" smtClean="0">
                <a:solidFill>
                  <a:schemeClr val="tx1"/>
                </a:solidFill>
                <a:latin typeface="+mn-lt"/>
                <a:ea typeface="+mn-ea"/>
                <a:cs typeface="+mn-cs"/>
              </a:rPr>
              <a:t>colours</a:t>
            </a:r>
            <a:r>
              <a:rPr lang="en-US" sz="1200" kern="1200" dirty="0" smtClean="0">
                <a:solidFill>
                  <a:schemeClr val="tx1"/>
                </a:solidFill>
                <a:latin typeface="+mn-lt"/>
                <a:ea typeface="+mn-ea"/>
                <a:cs typeface="+mn-cs"/>
              </a:rPr>
              <a:t> of the bracelet refer to the Army (red), the Royal Navy (blue) and the Royal Air Force (aquamarine).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NAM. 2013-02-7-5</a:t>
            </a:r>
          </a:p>
          <a:p>
            <a:r>
              <a:rPr lang="en-US" sz="1200" kern="1200" dirty="0" smtClean="0">
                <a:solidFill>
                  <a:schemeClr val="tx1"/>
                </a:solidFill>
                <a:latin typeface="+mn-lt"/>
                <a:ea typeface="+mn-ea"/>
                <a:cs typeface="+mn-cs"/>
              </a:rPr>
              <a:t>Wristband in support of Soldiers', Sailors' and Airmen's Families Association (SSAFA) The Soldier’s Charity, 2012 (c).</a:t>
            </a:r>
          </a:p>
          <a:p>
            <a:r>
              <a:rPr lang="en-US" sz="1200" kern="1200" dirty="0" smtClean="0">
                <a:solidFill>
                  <a:schemeClr val="tx1"/>
                </a:solidFill>
                <a:latin typeface="+mn-lt"/>
                <a:ea typeface="+mn-ea"/>
                <a:cs typeface="+mn-cs"/>
              </a:rPr>
              <a:t>Rubber.</a:t>
            </a:r>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19</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2015-11-53-427</a:t>
            </a:r>
          </a:p>
          <a:p>
            <a:r>
              <a:rPr lang="en-US" sz="1200" kern="1200" dirty="0" smtClean="0">
                <a:solidFill>
                  <a:schemeClr val="tx1"/>
                </a:solidFill>
                <a:latin typeface="+mn-lt"/>
                <a:ea typeface="+mn-ea"/>
                <a:cs typeface="+mn-cs"/>
              </a:rPr>
              <a:t>Soldiers collecting donations for the Royal British Legion Poppy Appeal,</a:t>
            </a:r>
            <a:r>
              <a:rPr lang="en-US" sz="1200" kern="1200" baseline="0" dirty="0" smtClean="0">
                <a:solidFill>
                  <a:schemeClr val="tx1"/>
                </a:solidFill>
                <a:latin typeface="+mn-lt"/>
                <a:ea typeface="+mn-ea"/>
                <a:cs typeface="+mn-cs"/>
              </a:rPr>
              <a:t> 2015.</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2015.</a:t>
            </a:r>
          </a:p>
          <a:p>
            <a:r>
              <a:rPr lang="en-US" sz="1200" kern="1200" dirty="0" smtClean="0">
                <a:solidFill>
                  <a:schemeClr val="tx1"/>
                </a:solidFill>
                <a:latin typeface="+mn-lt"/>
                <a:ea typeface="+mn-ea"/>
                <a:cs typeface="+mn-cs"/>
              </a:rPr>
              <a:t>From a collection of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primarily of British Army units involved in ceremonial duties in London in 2015.</a:t>
            </a:r>
          </a:p>
          <a:p>
            <a:r>
              <a:rPr lang="en-US" sz="1200" kern="120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20</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2013-04-26-53</a:t>
            </a:r>
          </a:p>
          <a:p>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Matt Webb, 45 Commando, Royal Marines,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Medical Rehabilitation Centre, Headley Court.</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Steve Blake RLC (Army Photographer),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Medical Rehabilitation Centre, Headley Court, Surrey, 2011. </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21</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2016-04-12-141</a:t>
            </a:r>
          </a:p>
          <a:p>
            <a:r>
              <a:rPr lang="en-US" sz="1200" kern="1200" dirty="0" smtClean="0">
                <a:solidFill>
                  <a:schemeClr val="tx1"/>
                </a:solidFill>
                <a:latin typeface="+mn-lt"/>
                <a:ea typeface="+mn-ea"/>
                <a:cs typeface="+mn-cs"/>
              </a:rPr>
              <a:t>16 Air Assault Brigade homecoming from Afghanistan, Colchester, 18 Nov 2008.</a:t>
            </a:r>
          </a:p>
          <a:p>
            <a:r>
              <a:rPr lang="en-US" sz="1200" kern="1200" dirty="0" smtClean="0">
                <a:solidFill>
                  <a:schemeClr val="tx1"/>
                </a:solidFill>
                <a:latin typeface="+mn-lt"/>
                <a:ea typeface="+mn-ea"/>
                <a:cs typeface="+mn-cs"/>
              </a:rPr>
              <a:t>Digital photograph from a collection of 242 digital images taken and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Associated with Operation HERRICK, Afghanistan (2001-).</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3</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2015-01-4-9</a:t>
            </a:r>
          </a:p>
          <a:p>
            <a:r>
              <a:rPr lang="en-US" sz="1200" kern="1200" dirty="0" smtClean="0">
                <a:solidFill>
                  <a:schemeClr val="tx1"/>
                </a:solidFill>
                <a:latin typeface="+mn-lt"/>
                <a:ea typeface="+mn-ea"/>
                <a:cs typeface="+mn-cs"/>
              </a:rPr>
              <a:t>British Army recruiting poster, 2014 (c).</a:t>
            </a:r>
          </a:p>
          <a:p>
            <a:r>
              <a:rPr lang="en-US" sz="1200" kern="1200" dirty="0" smtClean="0">
                <a:solidFill>
                  <a:schemeClr val="tx1"/>
                </a:solidFill>
                <a:latin typeface="+mn-lt"/>
                <a:ea typeface="+mn-ea"/>
                <a:cs typeface="+mn-cs"/>
              </a:rPr>
              <a:t>Advertises the roles of an IT technician, plumber and electrician.</a:t>
            </a:r>
          </a:p>
          <a:p>
            <a:r>
              <a:rPr lang="en-US" sz="1200" kern="1200" dirty="0" smtClean="0">
                <a:solidFill>
                  <a:schemeClr val="tx1"/>
                </a:solidFill>
                <a:latin typeface="+mn-lt"/>
                <a:ea typeface="+mn-ea"/>
                <a:cs typeface="+mn-cs"/>
              </a:rPr>
              <a:t>From a collection of nine items of British Army recruitment literature.</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4</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2013-12-6-1</a:t>
            </a:r>
          </a:p>
          <a:p>
            <a:r>
              <a:rPr lang="en-US" sz="1200" kern="1200" dirty="0" smtClean="0">
                <a:solidFill>
                  <a:schemeClr val="tx1"/>
                </a:solidFill>
                <a:latin typeface="+mn-lt"/>
                <a:ea typeface="+mn-ea"/>
                <a:cs typeface="+mn-cs"/>
              </a:rPr>
              <a:t>Pair of combat boots with bullet hole, associated with Chief Technician Greg Baker, Royal Air Force, 2011.</a:t>
            </a:r>
          </a:p>
          <a:p>
            <a:r>
              <a:rPr lang="en-US" sz="1200" kern="1200" dirty="0" smtClean="0">
                <a:solidFill>
                  <a:schemeClr val="tx1"/>
                </a:solidFill>
                <a:latin typeface="+mn-lt"/>
                <a:ea typeface="+mn-ea"/>
                <a:cs typeface="+mn-cs"/>
              </a:rPr>
              <a:t>Greg was working as an Explosive Ordnance Disposal operator</a:t>
            </a:r>
            <a:r>
              <a:rPr lang="en-US" sz="1200" kern="1200" baseline="0" dirty="0" smtClean="0">
                <a:solidFill>
                  <a:schemeClr val="tx1"/>
                </a:solidFill>
                <a:latin typeface="+mn-lt"/>
                <a:ea typeface="+mn-ea"/>
                <a:cs typeface="+mn-cs"/>
              </a:rPr>
              <a:t> in Afghanistan, making improvised explosive devices safe.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hole in the toe of the left boot was caused by a sniper bullet fired by an insurgent, which ricocheted off a tree past Greg’s face and into his boot, where it passed through the insole and came to rest against the heel of his sock. </a:t>
            </a:r>
          </a:p>
          <a:p>
            <a:r>
              <a:rPr lang="en-US" sz="1200" kern="1200" dirty="0" smtClean="0">
                <a:solidFill>
                  <a:schemeClr val="tx1"/>
                </a:solidFill>
                <a:latin typeface="+mn-lt"/>
                <a:ea typeface="+mn-ea"/>
                <a:cs typeface="+mn-cs"/>
              </a:rPr>
              <a:t>Associated with Afghanistan (2001-2014).</a:t>
            </a:r>
          </a:p>
          <a:p>
            <a:r>
              <a:rPr lang="en-US" sz="1200" kern="1200" dirty="0" smtClean="0">
                <a:solidFill>
                  <a:schemeClr val="tx1"/>
                </a:solidFill>
                <a:latin typeface="+mn-lt"/>
                <a:ea typeface="+mn-ea"/>
                <a:cs typeface="+mn-cs"/>
              </a:rPr>
              <a:t>NAM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5</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2015-11-54-8</a:t>
            </a:r>
          </a:p>
          <a:p>
            <a:r>
              <a:rPr lang="en-US" sz="1200" kern="1200" dirty="0" smtClean="0">
                <a:solidFill>
                  <a:schemeClr val="tx1"/>
                </a:solidFill>
                <a:latin typeface="+mn-lt"/>
                <a:ea typeface="+mn-ea"/>
                <a:cs typeface="+mn-cs"/>
              </a:rPr>
              <a:t>‘Toy Soldier’, 11 February 2011.</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February 2011.</a:t>
            </a:r>
          </a:p>
          <a:p>
            <a:r>
              <a:rPr lang="en-US" sz="1200" kern="1200" dirty="0" smtClean="0">
                <a:solidFill>
                  <a:schemeClr val="tx1"/>
                </a:solidFill>
                <a:latin typeface="+mn-lt"/>
                <a:ea typeface="+mn-ea"/>
                <a:cs typeface="+mn-cs"/>
              </a:rPr>
              <a:t>Part of Frere’s HERRICK Portfolio 2, Army Photographic Competition, 2015. Crown copyright.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Fusilier John Bryant, an 18 year old soldier from A Company, 2nd Battalion The Royal Highland Fusiliers. Fusilier Bryant Lived in this compound in the </a:t>
            </a:r>
            <a:r>
              <a:rPr lang="en-US" sz="1200" kern="1200" dirty="0" err="1" smtClean="0">
                <a:solidFill>
                  <a:schemeClr val="tx1"/>
                </a:solidFill>
                <a:latin typeface="+mn-lt"/>
                <a:ea typeface="+mn-ea"/>
                <a:cs typeface="+mn-cs"/>
              </a:rPr>
              <a:t>Babaji</a:t>
            </a:r>
            <a:r>
              <a:rPr lang="en-US" sz="1200" kern="1200" dirty="0" smtClean="0">
                <a:solidFill>
                  <a:schemeClr val="tx1"/>
                </a:solidFill>
                <a:latin typeface="+mn-lt"/>
                <a:ea typeface="+mn-ea"/>
                <a:cs typeface="+mn-cs"/>
              </a:rPr>
              <a:t> district of Helmand Province for 6 months.</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Associated with Operation HERRICK, Afghanistan (2001-2014).</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2007-06-8-15</a:t>
            </a:r>
          </a:p>
          <a:p>
            <a:r>
              <a:rPr lang="en-US" sz="1200" kern="1200" dirty="0" smtClean="0">
                <a:solidFill>
                  <a:schemeClr val="tx1"/>
                </a:solidFill>
                <a:latin typeface="+mn-lt"/>
                <a:ea typeface="+mn-ea"/>
                <a:cs typeface="+mn-cs"/>
              </a:rPr>
              <a:t>An Infra-red camera captures soldiers serving in Basra using boats to travel along the Shatt al-Arab Waterway during the insertion phase of a Search and Arrest operation against local insurgents.</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One of 47 digital images relating to 20th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Brigade’s deployment in Iraq on Operation TELIC 8, 2006. Photographed by Corporal Anthony </a:t>
            </a:r>
            <a:r>
              <a:rPr lang="en-US" sz="1200" kern="1200" dirty="0" err="1" smtClean="0">
                <a:solidFill>
                  <a:schemeClr val="tx1"/>
                </a:solidFill>
                <a:latin typeface="+mn-lt"/>
                <a:ea typeface="+mn-ea"/>
                <a:cs typeface="+mn-cs"/>
              </a:rPr>
              <a:t>Boocock</a:t>
            </a:r>
            <a:r>
              <a:rPr lang="en-US" sz="1200" kern="1200" dirty="0" smtClean="0">
                <a:solidFill>
                  <a:schemeClr val="tx1"/>
                </a:solidFill>
                <a:latin typeface="+mn-lt"/>
                <a:ea typeface="+mn-ea"/>
                <a:cs typeface="+mn-cs"/>
              </a:rPr>
              <a:t> Royal Logistic Corps, 20th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Brigade Media Ops, 19 June 2006.</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7</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2015-11-54-1</a:t>
            </a:r>
          </a:p>
          <a:p>
            <a:r>
              <a:rPr lang="en-US" sz="1200" kern="1200" dirty="0" smtClean="0">
                <a:solidFill>
                  <a:schemeClr val="tx1"/>
                </a:solidFill>
                <a:latin typeface="+mn-lt"/>
                <a:ea typeface="+mn-ea"/>
                <a:cs typeface="+mn-cs"/>
              </a:rPr>
              <a:t>‘Prepare for Landing’, interior of a C17 </a:t>
            </a:r>
            <a:r>
              <a:rPr lang="en-US" sz="1200" kern="1200" dirty="0" err="1" smtClean="0">
                <a:solidFill>
                  <a:schemeClr val="tx1"/>
                </a:solidFill>
                <a:latin typeface="+mn-lt"/>
                <a:ea typeface="+mn-ea"/>
                <a:cs typeface="+mn-cs"/>
              </a:rPr>
              <a:t>Globemaster</a:t>
            </a:r>
            <a:r>
              <a:rPr lang="en-US" sz="1200" kern="1200" dirty="0" smtClean="0">
                <a:solidFill>
                  <a:schemeClr val="tx1"/>
                </a:solidFill>
                <a:latin typeface="+mn-lt"/>
                <a:ea typeface="+mn-ea"/>
                <a:cs typeface="+mn-cs"/>
              </a:rPr>
              <a:t> transporting 16 Air Assault Brigade personnel to Afghanistan, 30 Aug 2010</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30 Aug 2010.</a:t>
            </a:r>
          </a:p>
          <a:p>
            <a:r>
              <a:rPr lang="en-US" sz="1200" kern="1200" dirty="0" smtClean="0">
                <a:solidFill>
                  <a:schemeClr val="tx1"/>
                </a:solidFill>
                <a:latin typeface="+mn-lt"/>
                <a:ea typeface="+mn-ea"/>
                <a:cs typeface="+mn-cs"/>
              </a:rPr>
              <a:t>Part of Frere’s HERRICK Portfolio 1, Army Photographic Competition, 2015.</a:t>
            </a:r>
          </a:p>
          <a:p>
            <a:r>
              <a:rPr lang="en-US" sz="1200" kern="1200" dirty="0" smtClean="0">
                <a:solidFill>
                  <a:schemeClr val="tx1"/>
                </a:solidFill>
                <a:latin typeface="+mn-lt"/>
                <a:ea typeface="+mn-ea"/>
                <a:cs typeface="+mn-cs"/>
              </a:rPr>
              <a:t>Soldiers serving with 16 Air Assault Brigade seated in a Royal Air Force C17  </a:t>
            </a:r>
            <a:r>
              <a:rPr lang="en-US" sz="1200" kern="1200" dirty="0" err="1" smtClean="0">
                <a:solidFill>
                  <a:schemeClr val="tx1"/>
                </a:solidFill>
                <a:latin typeface="+mn-lt"/>
                <a:ea typeface="+mn-ea"/>
                <a:cs typeface="+mn-cs"/>
              </a:rPr>
              <a:t>Globemaster</a:t>
            </a:r>
            <a:r>
              <a:rPr lang="en-US" sz="1200" kern="1200" dirty="0" smtClean="0">
                <a:solidFill>
                  <a:schemeClr val="tx1"/>
                </a:solidFill>
                <a:latin typeface="+mn-lt"/>
                <a:ea typeface="+mn-ea"/>
                <a:cs typeface="+mn-cs"/>
              </a:rPr>
              <a:t> for the final leg of their journey to Afghanistan.</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Associated with Operation HERRICK, Afghanistan (2001-2014).</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8</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2015-11-55-237</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From a collection of digital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Associated with Afghanistan (2001-).</a:t>
            </a:r>
          </a:p>
          <a:p>
            <a:r>
              <a:rPr lang="en-US" sz="1200" kern="1200" dirty="0" smtClean="0">
                <a:solidFill>
                  <a:schemeClr val="tx1"/>
                </a:solidFill>
                <a:latin typeface="+mn-lt"/>
                <a:ea typeface="+mn-ea"/>
                <a:cs typeface="+mn-cs"/>
              </a:rPr>
              <a:t>Crown</a:t>
            </a:r>
            <a:r>
              <a:rPr lang="en-US" sz="1200" kern="1200" baseline="0" dirty="0" smtClean="0">
                <a:solidFill>
                  <a:schemeClr val="tx1"/>
                </a:solidFill>
                <a:latin typeface="+mn-lt"/>
                <a:ea typeface="+mn-ea"/>
                <a:cs typeface="+mn-cs"/>
              </a:rPr>
              <a:t>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9</a:t>
            </a:fld>
            <a:endParaRPr lang="en-US"/>
          </a:p>
        </p:txBody>
      </p:sp>
    </p:spTree>
    <p:extLst>
      <p:ext uri="{BB962C8B-B14F-4D97-AF65-F5344CB8AC3E}">
        <p14:creationId xmlns:p14="http://schemas.microsoft.com/office/powerpoint/2010/main" val="107591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79531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4729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01541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31798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739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344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234BACF-62DD-FB4C-9445-89BECE15F735}"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0906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234BACF-62DD-FB4C-9445-89BECE15F735}"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57009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4BACF-62DD-FB4C-9445-89BECE15F735}"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9838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49399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231513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4BACF-62DD-FB4C-9445-89BECE15F735}"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69B0C-A818-8A40-907D-4B0A349C885A}" type="slidenum">
              <a:rPr lang="en-US" smtClean="0"/>
              <a:t>‹#›</a:t>
            </a:fld>
            <a:endParaRPr lang="en-US"/>
          </a:p>
        </p:txBody>
      </p:sp>
    </p:spTree>
    <p:extLst>
      <p:ext uri="{BB962C8B-B14F-4D97-AF65-F5344CB8AC3E}">
        <p14:creationId xmlns:p14="http://schemas.microsoft.com/office/powerpoint/2010/main" val="313347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49469/the_armed_forces_covenant.pdf" TargetMode="Externa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905"/>
            <a:ext cx="9144000" cy="6096000"/>
          </a:xfrm>
          <a:prstGeom prst="rect">
            <a:avLst/>
          </a:prstGeom>
        </p:spPr>
      </p:pic>
      <p:sp>
        <p:nvSpPr>
          <p:cNvPr id="4" name="Rectangle 3"/>
          <p:cNvSpPr/>
          <p:nvPr/>
        </p:nvSpPr>
        <p:spPr>
          <a:xfrm>
            <a:off x="-1" y="2319867"/>
            <a:ext cx="4622801" cy="2082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GB" sz="3200" b="1" dirty="0" smtClean="0">
                <a:solidFill>
                  <a:srgbClr val="000000"/>
                </a:solidFill>
                <a:latin typeface="Arial"/>
                <a:cs typeface="Arial"/>
              </a:rPr>
              <a:t>Should soldiers </a:t>
            </a:r>
            <a:r>
              <a:rPr lang="en-GB" sz="3200" b="1" dirty="0">
                <a:solidFill>
                  <a:srgbClr val="000000"/>
                </a:solidFill>
                <a:latin typeface="Arial"/>
                <a:cs typeface="Arial"/>
              </a:rPr>
              <a:t>get preferential treatment from the government and society</a:t>
            </a:r>
            <a:r>
              <a:rPr lang="en-GB" sz="3200" b="1" dirty="0" smtClean="0">
                <a:solidFill>
                  <a:srgbClr val="000000"/>
                </a:solidFill>
                <a:latin typeface="Arial"/>
                <a:cs typeface="Arial"/>
              </a:rPr>
              <a:t>?</a:t>
            </a:r>
            <a:endParaRPr lang="en-US" sz="3200" b="1" dirty="0">
              <a:solidFill>
                <a:srgbClr val="000000"/>
              </a:solidFill>
              <a:latin typeface="Arial"/>
              <a:cs typeface="Arial"/>
            </a:endParaRP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TAKE A VIEW ON SOCIETYS RELATI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4161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sp>
        <p:nvSpPr>
          <p:cNvPr id="4" name="Rectangle 3"/>
          <p:cNvSpPr/>
          <p:nvPr/>
        </p:nvSpPr>
        <p:spPr>
          <a:xfrm>
            <a:off x="4427188" y="874551"/>
            <a:ext cx="4572000" cy="3816429"/>
          </a:xfrm>
          <a:prstGeom prst="rect">
            <a:avLst/>
          </a:prstGeom>
        </p:spPr>
        <p:txBody>
          <a:bodyPr>
            <a:spAutoFit/>
          </a:bodyPr>
          <a:lstStyle/>
          <a:p>
            <a:r>
              <a:rPr lang="en-US" sz="2200" dirty="0" smtClean="0">
                <a:solidFill>
                  <a:srgbClr val="000000"/>
                </a:solidFill>
                <a:latin typeface="Arial"/>
                <a:cs typeface="Arial"/>
              </a:rPr>
              <a:t>They become part of a team, not working as individuals. They follow rules and regulations, and may face long hours and long periods away from home. Work conditions can be challenging. They may have to move home regularly for work.</a:t>
            </a:r>
          </a:p>
          <a:p>
            <a:endParaRPr lang="en-US" sz="2200" dirty="0">
              <a:solidFill>
                <a:srgbClr val="000000"/>
              </a:solidFill>
              <a:latin typeface="Arial"/>
              <a:cs typeface="Arial"/>
            </a:endParaRPr>
          </a:p>
          <a:p>
            <a:r>
              <a:rPr lang="en-US" sz="2200" dirty="0" smtClean="0">
                <a:solidFill>
                  <a:srgbClr val="000000"/>
                </a:solidFill>
                <a:latin typeface="Arial"/>
                <a:cs typeface="Arial"/>
              </a:rPr>
              <a:t>But soldiers also comment on the benefits of an army career, and the majority are satisfied by their job*.</a:t>
            </a:r>
          </a:p>
        </p:txBody>
      </p:sp>
      <p:sp>
        <p:nvSpPr>
          <p:cNvPr id="8" name="Title 1"/>
          <p:cNvSpPr>
            <a:spLocks noGrp="1"/>
          </p:cNvSpPr>
          <p:nvPr>
            <p:ph type="title"/>
          </p:nvPr>
        </p:nvSpPr>
        <p:spPr>
          <a:xfrm>
            <a:off x="4427188" y="0"/>
            <a:ext cx="4381798" cy="874551"/>
          </a:xfrm>
        </p:spPr>
        <p:txBody>
          <a:bodyPr>
            <a:normAutofit/>
          </a:bodyPr>
          <a:lstStyle/>
          <a:p>
            <a:pPr algn="l"/>
            <a:r>
              <a:rPr lang="en-US" sz="3200" b="1" dirty="0" smtClean="0">
                <a:latin typeface="Arial"/>
                <a:cs typeface="Arial"/>
              </a:rPr>
              <a:t>The work of soldiers</a:t>
            </a:r>
            <a:endParaRPr lang="en-US" sz="3200" b="1" dirty="0">
              <a:latin typeface="Arial"/>
              <a:cs typeface="Arial"/>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506445" cy="566911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215127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sp>
        <p:nvSpPr>
          <p:cNvPr id="4" name="Rectangle 3"/>
          <p:cNvSpPr/>
          <p:nvPr/>
        </p:nvSpPr>
        <p:spPr>
          <a:xfrm>
            <a:off x="4528788" y="915452"/>
            <a:ext cx="4359455" cy="4154983"/>
          </a:xfrm>
          <a:prstGeom prst="rect">
            <a:avLst/>
          </a:prstGeom>
        </p:spPr>
        <p:txBody>
          <a:bodyPr wrap="square">
            <a:spAutoFit/>
          </a:bodyPr>
          <a:lstStyle/>
          <a:p>
            <a:r>
              <a:rPr lang="en-US" sz="2200" dirty="0" smtClean="0">
                <a:solidFill>
                  <a:srgbClr val="000000"/>
                </a:solidFill>
                <a:latin typeface="Arial"/>
                <a:cs typeface="Arial"/>
              </a:rPr>
              <a:t>Sometimes the </a:t>
            </a:r>
            <a:r>
              <a:rPr lang="en-US" sz="2200" dirty="0">
                <a:solidFill>
                  <a:srgbClr val="000000"/>
                </a:solidFill>
                <a:latin typeface="Arial"/>
                <a:cs typeface="Arial"/>
              </a:rPr>
              <a:t>governments we elect direct the Army to </a:t>
            </a:r>
            <a:r>
              <a:rPr lang="en-US" sz="2200" dirty="0" smtClean="0">
                <a:solidFill>
                  <a:srgbClr val="000000"/>
                </a:solidFill>
                <a:latin typeface="Arial"/>
                <a:cs typeface="Arial"/>
              </a:rPr>
              <a:t>fight, in what is meant to be the nation’s interest. </a:t>
            </a:r>
          </a:p>
          <a:p>
            <a:r>
              <a:rPr lang="en-US" sz="2200" dirty="0" smtClean="0">
                <a:solidFill>
                  <a:srgbClr val="000000"/>
                </a:solidFill>
                <a:latin typeface="Arial"/>
                <a:cs typeface="Arial"/>
              </a:rPr>
              <a:t>Soldiers may not always agree with these conflicts, or the way they are fought.</a:t>
            </a:r>
          </a:p>
          <a:p>
            <a:endParaRPr lang="en-US" sz="2200" dirty="0" smtClean="0">
              <a:solidFill>
                <a:srgbClr val="000000"/>
              </a:solidFill>
              <a:latin typeface="Arial"/>
              <a:cs typeface="Arial"/>
            </a:endParaRPr>
          </a:p>
          <a:p>
            <a:r>
              <a:rPr lang="en-US" sz="2200" dirty="0" smtClean="0">
                <a:solidFill>
                  <a:srgbClr val="000000"/>
                </a:solidFill>
                <a:latin typeface="Arial"/>
                <a:cs typeface="Arial"/>
              </a:rPr>
              <a:t>Soldiers </a:t>
            </a:r>
            <a:r>
              <a:rPr lang="en-US" sz="2200" dirty="0">
                <a:solidFill>
                  <a:srgbClr val="000000"/>
                </a:solidFill>
                <a:latin typeface="Arial"/>
                <a:cs typeface="Arial"/>
              </a:rPr>
              <a:t>face </a:t>
            </a:r>
            <a:r>
              <a:rPr lang="en-US" sz="2200" dirty="0" smtClean="0">
                <a:solidFill>
                  <a:srgbClr val="000000"/>
                </a:solidFill>
                <a:latin typeface="Arial"/>
                <a:cs typeface="Arial"/>
              </a:rPr>
              <a:t>danger </a:t>
            </a:r>
            <a:r>
              <a:rPr lang="en-US" sz="2200" dirty="0">
                <a:solidFill>
                  <a:srgbClr val="000000"/>
                </a:solidFill>
                <a:latin typeface="Arial"/>
                <a:cs typeface="Arial"/>
              </a:rPr>
              <a:t>in combat. </a:t>
            </a:r>
            <a:endParaRPr lang="en-US" sz="2200" dirty="0" smtClean="0">
              <a:solidFill>
                <a:srgbClr val="000000"/>
              </a:solidFill>
              <a:latin typeface="Arial"/>
              <a:cs typeface="Arial"/>
            </a:endParaRPr>
          </a:p>
          <a:p>
            <a:endParaRPr lang="en-US" sz="2200" dirty="0">
              <a:solidFill>
                <a:srgbClr val="000000"/>
              </a:solidFill>
              <a:latin typeface="Arial"/>
              <a:cs typeface="Arial"/>
            </a:endParaRPr>
          </a:p>
          <a:p>
            <a:r>
              <a:rPr lang="en-US" sz="2200" dirty="0" smtClean="0">
                <a:solidFill>
                  <a:srgbClr val="000000"/>
                </a:solidFill>
                <a:latin typeface="Arial"/>
                <a:cs typeface="Arial"/>
              </a:rPr>
              <a:t>They may be killed or injured, sometimes seriously.</a:t>
            </a:r>
            <a:endParaRPr lang="en-US" sz="2200" dirty="0"/>
          </a:p>
        </p:txBody>
      </p:sp>
      <p:sp>
        <p:nvSpPr>
          <p:cNvPr id="8" name="Title 1"/>
          <p:cNvSpPr>
            <a:spLocks noGrp="1"/>
          </p:cNvSpPr>
          <p:nvPr>
            <p:ph type="title"/>
          </p:nvPr>
        </p:nvSpPr>
        <p:spPr>
          <a:xfrm>
            <a:off x="4506445" y="0"/>
            <a:ext cx="4381798" cy="874551"/>
          </a:xfrm>
        </p:spPr>
        <p:txBody>
          <a:bodyPr>
            <a:normAutofit/>
          </a:bodyPr>
          <a:lstStyle/>
          <a:p>
            <a:pPr algn="l"/>
            <a:r>
              <a:rPr lang="en-US" sz="3200" b="1" dirty="0" smtClean="0">
                <a:latin typeface="Arial"/>
                <a:cs typeface="Arial"/>
              </a:rPr>
              <a:t>The work of soldiers</a:t>
            </a:r>
            <a:endParaRPr lang="en-US" sz="3200" b="1" dirty="0">
              <a:latin typeface="Arial"/>
              <a:cs typeface="Aria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344" y="0"/>
            <a:ext cx="4309903" cy="5842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43132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Rectangle 4"/>
          <p:cNvSpPr/>
          <p:nvPr/>
        </p:nvSpPr>
        <p:spPr>
          <a:xfrm>
            <a:off x="0" y="4453467"/>
            <a:ext cx="7907867" cy="1405467"/>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spcBef>
                <a:spcPct val="20000"/>
              </a:spcBef>
              <a:defRPr/>
            </a:pPr>
            <a:r>
              <a:rPr lang="en-US" sz="3200" b="1" dirty="0" smtClean="0">
                <a:solidFill>
                  <a:srgbClr val="000000"/>
                </a:solidFill>
                <a:latin typeface="Arial"/>
                <a:cs typeface="Arial"/>
              </a:rPr>
              <a:t>Does soldiers’ work go beyond what is expected in other jobs? </a:t>
            </a:r>
            <a:endParaRPr lang="en-GB" sz="3200" b="1" dirty="0">
              <a:solidFill>
                <a:srgbClr val="000000"/>
              </a:solidFill>
              <a:latin typeface="Arial"/>
              <a:cs typeface="Arial"/>
            </a:endParaRPr>
          </a:p>
        </p:txBody>
      </p:sp>
    </p:spTree>
    <p:extLst>
      <p:ext uri="{BB962C8B-B14F-4D97-AF65-F5344CB8AC3E}">
        <p14:creationId xmlns:p14="http://schemas.microsoft.com/office/powerpoint/2010/main" val="1681186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096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5" name="Rectangle 4"/>
          <p:cNvSpPr/>
          <p:nvPr/>
        </p:nvSpPr>
        <p:spPr>
          <a:xfrm>
            <a:off x="0" y="4131733"/>
            <a:ext cx="7907867" cy="12869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spcBef>
                <a:spcPct val="20000"/>
              </a:spcBef>
              <a:defRPr/>
            </a:pPr>
            <a:r>
              <a:rPr lang="en-US" sz="3200" b="1" dirty="0" smtClean="0">
                <a:solidFill>
                  <a:srgbClr val="000000"/>
                </a:solidFill>
                <a:latin typeface="Arial"/>
                <a:cs typeface="Arial"/>
              </a:rPr>
              <a:t>Does </a:t>
            </a:r>
            <a:r>
              <a:rPr lang="en-US" sz="3200" b="1" dirty="0">
                <a:solidFill>
                  <a:srgbClr val="000000"/>
                </a:solidFill>
                <a:latin typeface="Arial"/>
                <a:cs typeface="Arial"/>
              </a:rPr>
              <a:t>society as a whole owe a ‘duty of care’ to soldiers? </a:t>
            </a:r>
            <a:endParaRPr lang="en-GB" sz="3200" b="1" dirty="0">
              <a:solidFill>
                <a:srgbClr val="000000"/>
              </a:solidFill>
              <a:latin typeface="Arial"/>
              <a:cs typeface="Arial"/>
            </a:endParaRPr>
          </a:p>
        </p:txBody>
      </p:sp>
    </p:spTree>
    <p:extLst>
      <p:ext uri="{BB962C8B-B14F-4D97-AF65-F5344CB8AC3E}">
        <p14:creationId xmlns:p14="http://schemas.microsoft.com/office/powerpoint/2010/main" val="1667072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81" y="0"/>
            <a:ext cx="4381798" cy="1264018"/>
          </a:xfrm>
        </p:spPr>
        <p:txBody>
          <a:bodyPr>
            <a:normAutofit/>
          </a:bodyPr>
          <a:lstStyle/>
          <a:p>
            <a:pPr algn="l"/>
            <a:r>
              <a:rPr lang="en-US" sz="3200" b="1" dirty="0" smtClean="0">
                <a:latin typeface="Arial"/>
                <a:cs typeface="Arial"/>
              </a:rPr>
              <a:t>The Armed Forces Covenant</a:t>
            </a:r>
            <a:endParaRPr lang="en-US" sz="3200" b="1" dirty="0">
              <a:latin typeface="Arial"/>
              <a:cs typeface="Arial"/>
            </a:endParaRPr>
          </a:p>
        </p:txBody>
      </p:sp>
      <p:sp>
        <p:nvSpPr>
          <p:cNvPr id="3" name="Content Placeholder 2"/>
          <p:cNvSpPr>
            <a:spLocks noGrp="1"/>
          </p:cNvSpPr>
          <p:nvPr>
            <p:ph idx="1"/>
          </p:nvPr>
        </p:nvSpPr>
        <p:spPr>
          <a:xfrm>
            <a:off x="4352581" y="1264018"/>
            <a:ext cx="4110510" cy="1343715"/>
          </a:xfrm>
        </p:spPr>
        <p:txBody>
          <a:bodyPr>
            <a:normAutofit/>
          </a:bodyPr>
          <a:lstStyle/>
          <a:p>
            <a:r>
              <a:rPr lang="en-US" sz="2200" dirty="0" smtClean="0">
                <a:latin typeface="Arial"/>
                <a:cs typeface="Arial"/>
              </a:rPr>
              <a:t>Enshrined in law since 2011</a:t>
            </a:r>
          </a:p>
          <a:p>
            <a:r>
              <a:rPr lang="en-US" sz="2200" dirty="0" smtClean="0">
                <a:latin typeface="Arial"/>
                <a:cs typeface="Arial"/>
              </a:rPr>
              <a:t>Outlines the moral obligation to soldiers and their families</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8" name="TextBox 7"/>
          <p:cNvSpPr txBox="1"/>
          <p:nvPr/>
        </p:nvSpPr>
        <p:spPr>
          <a:xfrm>
            <a:off x="4436535" y="2607733"/>
            <a:ext cx="4301067" cy="3139321"/>
          </a:xfrm>
          <a:prstGeom prst="rect">
            <a:avLst/>
          </a:prstGeom>
          <a:solidFill>
            <a:srgbClr val="C68D3B"/>
          </a:solidFill>
        </p:spPr>
        <p:txBody>
          <a:bodyPr wrap="square" rtlCol="0">
            <a:spAutoFit/>
          </a:bodyPr>
          <a:lstStyle/>
          <a:p>
            <a:r>
              <a:rPr lang="en-GB" sz="2200" dirty="0">
                <a:solidFill>
                  <a:srgbClr val="000000"/>
                </a:solidFill>
                <a:latin typeface="Arial"/>
                <a:cs typeface="Arial"/>
              </a:rPr>
              <a:t>“It includes voluntary and charitable bodies, private organisations, and the actions of individuals in supporting the Armed Forces. Recognising those who have performed military duties unites the country and demonstrates the value of their contribution.”</a:t>
            </a:r>
          </a:p>
        </p:txBody>
      </p:sp>
      <p:pic>
        <p:nvPicPr>
          <p:cNvPr id="14" name="Picture 13"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8967"/>
            <a:ext cx="4131733" cy="5889360"/>
          </a:xfrm>
          <a:prstGeom prst="rect">
            <a:avLst/>
          </a:prstGeom>
          <a:noFill/>
          <a:ln w="9525">
            <a:noFill/>
            <a:miter lim="800000"/>
            <a:headEnd/>
            <a:tailEnd/>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1890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390" y="-10951"/>
            <a:ext cx="4381798" cy="874551"/>
          </a:xfrm>
        </p:spPr>
        <p:txBody>
          <a:bodyPr>
            <a:normAutofit/>
          </a:bodyPr>
          <a:lstStyle/>
          <a:p>
            <a:pPr algn="l"/>
            <a:r>
              <a:rPr lang="en-US" sz="3200" b="1" dirty="0" smtClean="0">
                <a:latin typeface="Arial"/>
                <a:cs typeface="Arial"/>
              </a:rPr>
              <a:t>Two key principles</a:t>
            </a:r>
            <a:endParaRPr lang="en-US" sz="3200" b="1" dirty="0">
              <a:latin typeface="Arial"/>
              <a:cs typeface="Arial"/>
            </a:endParaRPr>
          </a:p>
        </p:txBody>
      </p:sp>
      <p:sp>
        <p:nvSpPr>
          <p:cNvPr id="3" name="Content Placeholder 2"/>
          <p:cNvSpPr>
            <a:spLocks noGrp="1"/>
          </p:cNvSpPr>
          <p:nvPr>
            <p:ph idx="1"/>
          </p:nvPr>
        </p:nvSpPr>
        <p:spPr>
          <a:xfrm>
            <a:off x="3601390" y="863600"/>
            <a:ext cx="5397798" cy="4525963"/>
          </a:xfrm>
        </p:spPr>
        <p:txBody>
          <a:bodyPr>
            <a:noAutofit/>
          </a:bodyPr>
          <a:lstStyle/>
          <a:p>
            <a:pPr marL="514350" indent="-514350">
              <a:buFont typeface="+mj-lt"/>
              <a:buAutoNum type="arabicPeriod"/>
            </a:pPr>
            <a:r>
              <a:rPr lang="en-GB" sz="2200" dirty="0">
                <a:latin typeface="Arial"/>
                <a:cs typeface="Arial"/>
              </a:rPr>
              <a:t>The armed forces community should face no disadvantage compared to other citizens in the provision of public and commercial </a:t>
            </a:r>
            <a:r>
              <a:rPr lang="en-GB" sz="2200" dirty="0" smtClean="0">
                <a:latin typeface="Arial"/>
                <a:cs typeface="Arial"/>
              </a:rPr>
              <a:t>services</a:t>
            </a:r>
          </a:p>
          <a:p>
            <a:pPr marL="0" indent="0">
              <a:buNone/>
            </a:pPr>
            <a:endParaRPr lang="en-GB" sz="2200" dirty="0">
              <a:latin typeface="Arial"/>
              <a:cs typeface="Arial"/>
            </a:endParaRPr>
          </a:p>
          <a:p>
            <a:pPr marL="514350" indent="-514350">
              <a:buFont typeface="+mj-lt"/>
              <a:buAutoNum type="arabicPeriod"/>
            </a:pPr>
            <a:r>
              <a:rPr lang="en-GB" sz="2200" dirty="0">
                <a:latin typeface="Arial"/>
                <a:cs typeface="Arial"/>
              </a:rPr>
              <a:t>Special consideration is appropriate in some cases, such as to the injured or the bereaved </a:t>
            </a:r>
          </a:p>
          <a:p>
            <a:pPr marL="514350" indent="-514350">
              <a:buFont typeface="+mj-lt"/>
              <a:buAutoNum type="arabicPeriod"/>
            </a:pPr>
            <a:endParaRPr lang="en-GB" sz="2200" dirty="0">
              <a:latin typeface="Arial"/>
              <a:cs typeface="Arial"/>
            </a:endParaRPr>
          </a:p>
          <a:p>
            <a:pPr marL="514350" indent="-514350">
              <a:buNone/>
            </a:pPr>
            <a:r>
              <a:rPr lang="en-GB" sz="2200" dirty="0" smtClean="0">
                <a:latin typeface="Arial"/>
                <a:cs typeface="Arial"/>
              </a:rPr>
              <a:t>Use </a:t>
            </a:r>
            <a:r>
              <a:rPr lang="en-GB" sz="2200" dirty="0">
                <a:latin typeface="Arial"/>
                <a:cs typeface="Arial"/>
              </a:rPr>
              <a:t>this </a:t>
            </a:r>
            <a:r>
              <a:rPr lang="en-GB" sz="2200" u="sng" dirty="0">
                <a:latin typeface="Arial"/>
                <a:cs typeface="Arial"/>
                <a:hlinkClick r:id="rId3"/>
              </a:rPr>
              <a:t>link</a:t>
            </a:r>
            <a:r>
              <a:rPr lang="en-GB" sz="2200" dirty="0">
                <a:latin typeface="Arial"/>
                <a:cs typeface="Arial"/>
              </a:rPr>
              <a:t> to access </a:t>
            </a:r>
            <a:r>
              <a:rPr lang="en-GB" sz="2200" dirty="0" smtClean="0">
                <a:latin typeface="Arial"/>
                <a:cs typeface="Arial"/>
              </a:rPr>
              <a:t>the Covenant</a:t>
            </a:r>
            <a:r>
              <a:rPr lang="en-GB" sz="2200" dirty="0">
                <a:latin typeface="Arial"/>
                <a:cs typeface="Arial"/>
              </a:rPr>
              <a:t>.</a:t>
            </a: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 A VIEW ON SOCIETYS RELATI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0"/>
            <a:ext cx="3346401" cy="584676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992483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669" y="-10951"/>
            <a:ext cx="4246331" cy="874551"/>
          </a:xfrm>
        </p:spPr>
        <p:txBody>
          <a:bodyPr>
            <a:normAutofit/>
          </a:bodyPr>
          <a:lstStyle/>
          <a:p>
            <a:pPr algn="l"/>
            <a:r>
              <a:rPr lang="en-US" sz="3200" b="1" dirty="0" smtClean="0">
                <a:latin typeface="Arial"/>
                <a:cs typeface="Arial"/>
              </a:rPr>
              <a:t>Some examples</a:t>
            </a:r>
            <a:endParaRPr lang="en-US" sz="3200" b="1" dirty="0">
              <a:latin typeface="Arial"/>
              <a:cs typeface="Arial"/>
            </a:endParaRPr>
          </a:p>
        </p:txBody>
      </p:sp>
      <p:sp>
        <p:nvSpPr>
          <p:cNvPr id="3" name="Content Placeholder 2"/>
          <p:cNvSpPr>
            <a:spLocks noGrp="1"/>
          </p:cNvSpPr>
          <p:nvPr>
            <p:ph idx="1"/>
          </p:nvPr>
        </p:nvSpPr>
        <p:spPr>
          <a:xfrm>
            <a:off x="4897669" y="863600"/>
            <a:ext cx="4101519" cy="4525963"/>
          </a:xfrm>
        </p:spPr>
        <p:txBody>
          <a:bodyPr>
            <a:noAutofit/>
          </a:bodyPr>
          <a:lstStyle/>
          <a:p>
            <a:pPr marL="0" indent="0">
              <a:buNone/>
            </a:pPr>
            <a:r>
              <a:rPr lang="en-GB" sz="2200" b="1" dirty="0">
                <a:latin typeface="Arial"/>
                <a:cs typeface="Arial"/>
              </a:rPr>
              <a:t>Education: </a:t>
            </a:r>
            <a:r>
              <a:rPr lang="en-GB" sz="2200" dirty="0">
                <a:latin typeface="Arial"/>
                <a:cs typeface="Arial"/>
              </a:rPr>
              <a:t>“...there should also be special arrangements to support access to schools if a place is required part way through an academic year as a consequence of a posting.</a:t>
            </a:r>
            <a:r>
              <a:rPr lang="en-GB" sz="2200" dirty="0" smtClean="0">
                <a:latin typeface="Arial"/>
                <a:cs typeface="Arial"/>
              </a:rPr>
              <a:t>”</a:t>
            </a:r>
          </a:p>
          <a:p>
            <a:pPr marL="0" indent="0">
              <a:buNone/>
            </a:pPr>
            <a:endParaRPr lang="en-GB" sz="2200" b="1" dirty="0">
              <a:latin typeface="Arial"/>
              <a:cs typeface="Arial"/>
            </a:endParaRPr>
          </a:p>
          <a:p>
            <a:pPr marL="0" indent="0">
              <a:buNone/>
            </a:pPr>
            <a:r>
              <a:rPr lang="en-GB" sz="2200" b="1" dirty="0">
                <a:solidFill>
                  <a:srgbClr val="000000"/>
                </a:solidFill>
                <a:latin typeface="Arial"/>
                <a:cs typeface="Arial"/>
              </a:rPr>
              <a:t>Housing: </a:t>
            </a:r>
            <a:r>
              <a:rPr lang="en-GB" sz="2200" dirty="0" smtClean="0">
                <a:latin typeface="Arial"/>
                <a:cs typeface="Arial"/>
              </a:rPr>
              <a:t>“</a:t>
            </a:r>
            <a:r>
              <a:rPr lang="en-GB" sz="2200" dirty="0">
                <a:latin typeface="Arial"/>
                <a:cs typeface="Arial"/>
              </a:rPr>
              <a:t>They should have priority status in applying for Government-sponsored affordable housing schemes...”</a:t>
            </a:r>
          </a:p>
          <a:p>
            <a:pPr marL="0" indent="0">
              <a:buNone/>
            </a:pPr>
            <a:endParaRPr lang="en-GB" sz="2200" b="1" dirty="0">
              <a:latin typeface="Arial"/>
              <a:cs typeface="Arial"/>
            </a:endParaRPr>
          </a:p>
          <a:p>
            <a:pPr marL="0" indent="0">
              <a:buNone/>
            </a:pPr>
            <a:endParaRPr lang="en-GB" sz="2200" dirty="0" smtClean="0">
              <a:latin typeface="Arial"/>
              <a:cs typeface="Arial"/>
            </a:endParaRPr>
          </a:p>
          <a:p>
            <a:pPr marL="0" indent="0">
              <a:buNone/>
            </a:pP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8" name="Picture 7" descr="102569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0952"/>
            <a:ext cx="4743932" cy="580215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429063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535" y="-10951"/>
            <a:ext cx="4246331" cy="874551"/>
          </a:xfrm>
        </p:spPr>
        <p:txBody>
          <a:bodyPr>
            <a:normAutofit/>
          </a:bodyPr>
          <a:lstStyle/>
          <a:p>
            <a:pPr algn="l"/>
            <a:r>
              <a:rPr lang="en-US" sz="3200" b="1" dirty="0" smtClean="0">
                <a:latin typeface="Arial"/>
                <a:cs typeface="Arial"/>
              </a:rPr>
              <a:t>Some examples</a:t>
            </a:r>
            <a:endParaRPr lang="en-US" sz="3200" b="1" dirty="0">
              <a:latin typeface="Arial"/>
              <a:cs typeface="Arial"/>
            </a:endParaRPr>
          </a:p>
        </p:txBody>
      </p:sp>
      <p:sp>
        <p:nvSpPr>
          <p:cNvPr id="3" name="Content Placeholder 2"/>
          <p:cNvSpPr>
            <a:spLocks noGrp="1"/>
          </p:cNvSpPr>
          <p:nvPr>
            <p:ph idx="1"/>
          </p:nvPr>
        </p:nvSpPr>
        <p:spPr>
          <a:xfrm>
            <a:off x="3407535" y="880535"/>
            <a:ext cx="5049786" cy="4525963"/>
          </a:xfrm>
        </p:spPr>
        <p:txBody>
          <a:bodyPr>
            <a:noAutofit/>
          </a:bodyPr>
          <a:lstStyle/>
          <a:p>
            <a:pPr marL="0" indent="0">
              <a:buNone/>
            </a:pPr>
            <a:r>
              <a:rPr lang="en-GB" sz="2200" b="1" dirty="0" smtClean="0">
                <a:latin typeface="Arial"/>
                <a:cs typeface="Arial"/>
              </a:rPr>
              <a:t>Healthcare:</a:t>
            </a:r>
            <a:r>
              <a:rPr lang="en-GB" sz="2200" dirty="0" smtClean="0">
                <a:latin typeface="Arial"/>
                <a:cs typeface="Arial"/>
              </a:rPr>
              <a:t> “</a:t>
            </a:r>
            <a:r>
              <a:rPr lang="en-GB" sz="2200" dirty="0">
                <a:latin typeface="Arial"/>
                <a:cs typeface="Arial"/>
              </a:rPr>
              <a:t>Veterans receive their healthcare from the NHS, and should receive priority treatment where it relates to a condition which results from their service...”</a:t>
            </a:r>
          </a:p>
          <a:p>
            <a:endParaRPr lang="en-GB" sz="2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0951"/>
            <a:ext cx="3115733" cy="58532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669883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8533"/>
            <a:ext cx="9262533" cy="6976533"/>
          </a:xfrm>
          <a:prstGeom prst="rect">
            <a:avLst/>
          </a:prstGeom>
        </p:spPr>
      </p:pic>
      <p:sp>
        <p:nvSpPr>
          <p:cNvPr id="5" name="Rectangle 4"/>
          <p:cNvSpPr/>
          <p:nvPr/>
        </p:nvSpPr>
        <p:spPr>
          <a:xfrm>
            <a:off x="0" y="5164666"/>
            <a:ext cx="7907867" cy="897467"/>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spcBef>
                <a:spcPct val="20000"/>
              </a:spcBef>
              <a:defRPr/>
            </a:pPr>
            <a:r>
              <a:rPr lang="en-US" sz="3200" b="1" dirty="0" smtClean="0">
                <a:solidFill>
                  <a:srgbClr val="000000"/>
                </a:solidFill>
                <a:latin typeface="Arial"/>
                <a:cs typeface="Arial"/>
              </a:rPr>
              <a:t>What is meant by the whole of society? </a:t>
            </a:r>
            <a:endParaRPr lang="en-GB" sz="3200" b="1" dirty="0">
              <a:solidFill>
                <a:srgbClr val="000000"/>
              </a:solidFill>
              <a:latin typeface="Arial"/>
              <a:cs typeface="Arial"/>
            </a:endParaRPr>
          </a:p>
        </p:txBody>
      </p:sp>
    </p:spTree>
    <p:extLst>
      <p:ext uri="{BB962C8B-B14F-4D97-AF65-F5344CB8AC3E}">
        <p14:creationId xmlns:p14="http://schemas.microsoft.com/office/powerpoint/2010/main" val="2120404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199" y="22916"/>
            <a:ext cx="4622801" cy="1551884"/>
          </a:xfrm>
        </p:spPr>
        <p:txBody>
          <a:bodyPr>
            <a:noAutofit/>
          </a:bodyPr>
          <a:lstStyle/>
          <a:p>
            <a:pPr algn="l"/>
            <a:r>
              <a:rPr lang="en-US" sz="3200" b="1" dirty="0" smtClean="0">
                <a:latin typeface="Arial"/>
                <a:cs typeface="Arial"/>
              </a:rPr>
              <a:t>Charities and government</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9" name="Picture 8" descr="148767.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01" y="0"/>
            <a:ext cx="4232787" cy="2595478"/>
          </a:xfrm>
          <a:prstGeom prst="rect">
            <a:avLst/>
          </a:prstGeom>
        </p:spPr>
      </p:pic>
      <p:pic>
        <p:nvPicPr>
          <p:cNvPr id="11" name="Picture 10" descr="14878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2595478"/>
            <a:ext cx="4352582" cy="2921597"/>
          </a:xfrm>
          <a:prstGeom prst="rect">
            <a:avLst/>
          </a:prstGeom>
        </p:spPr>
      </p:pic>
      <p:sp>
        <p:nvSpPr>
          <p:cNvPr id="6" name="TextBox 5"/>
          <p:cNvSpPr txBox="1"/>
          <p:nvPr/>
        </p:nvSpPr>
        <p:spPr>
          <a:xfrm>
            <a:off x="4521199" y="1543558"/>
            <a:ext cx="4622801" cy="3816429"/>
          </a:xfrm>
          <a:prstGeom prst="rect">
            <a:avLst/>
          </a:prstGeom>
          <a:noFill/>
        </p:spPr>
        <p:txBody>
          <a:bodyPr wrap="square" rtlCol="0">
            <a:spAutoFit/>
          </a:bodyPr>
          <a:lstStyle/>
          <a:p>
            <a:pPr lvl="0"/>
            <a:r>
              <a:rPr lang="en-US" sz="2200" dirty="0" smtClean="0">
                <a:latin typeface="Arial"/>
                <a:cs typeface="Arial"/>
              </a:rPr>
              <a:t>There are currently over 2200 armed forces charities in the UK.</a:t>
            </a:r>
          </a:p>
          <a:p>
            <a:pPr lvl="0"/>
            <a:endParaRPr lang="en-US" sz="2200" dirty="0">
              <a:latin typeface="Arial"/>
              <a:cs typeface="Arial"/>
            </a:endParaRPr>
          </a:p>
          <a:p>
            <a:pPr lvl="0"/>
            <a:r>
              <a:rPr lang="en-US" sz="2200" dirty="0" smtClean="0">
                <a:latin typeface="Arial"/>
                <a:cs typeface="Arial"/>
              </a:rPr>
              <a:t>The </a:t>
            </a:r>
            <a:r>
              <a:rPr lang="en-US" sz="2200" dirty="0">
                <a:latin typeface="Arial"/>
                <a:cs typeface="Arial"/>
              </a:rPr>
              <a:t>government and publicly funded charities now </a:t>
            </a:r>
            <a:r>
              <a:rPr lang="en-US" sz="2200" dirty="0" smtClean="0">
                <a:latin typeface="Arial"/>
                <a:cs typeface="Arial"/>
              </a:rPr>
              <a:t>work together to </a:t>
            </a:r>
            <a:r>
              <a:rPr lang="en-US" sz="2200" dirty="0">
                <a:latin typeface="Arial"/>
                <a:cs typeface="Arial"/>
              </a:rPr>
              <a:t>support </a:t>
            </a:r>
            <a:r>
              <a:rPr lang="en-US" sz="2200" dirty="0" smtClean="0">
                <a:latin typeface="Arial"/>
                <a:cs typeface="Arial"/>
              </a:rPr>
              <a:t>soldiers</a:t>
            </a:r>
            <a:r>
              <a:rPr lang="en-US" sz="2200" dirty="0">
                <a:latin typeface="Arial"/>
                <a:cs typeface="Arial"/>
              </a:rPr>
              <a:t>, veterans and </a:t>
            </a:r>
            <a:r>
              <a:rPr lang="en-US" sz="2200" dirty="0" smtClean="0">
                <a:latin typeface="Arial"/>
                <a:cs typeface="Arial"/>
              </a:rPr>
              <a:t>service </a:t>
            </a:r>
            <a:r>
              <a:rPr lang="en-US" sz="2200" dirty="0">
                <a:latin typeface="Arial"/>
                <a:cs typeface="Arial"/>
              </a:rPr>
              <a:t>families</a:t>
            </a:r>
            <a:r>
              <a:rPr lang="en-US" sz="2200" dirty="0" smtClean="0">
                <a:latin typeface="Arial"/>
                <a:cs typeface="Arial"/>
              </a:rPr>
              <a:t>.</a:t>
            </a:r>
          </a:p>
          <a:p>
            <a:pPr lvl="0"/>
            <a:endParaRPr lang="en-US" sz="2200" dirty="0">
              <a:ln w="12700">
                <a:noFill/>
                <a:prstDash val="solid"/>
              </a:ln>
              <a:latin typeface="Arial"/>
              <a:cs typeface="Arial"/>
            </a:endParaRPr>
          </a:p>
          <a:p>
            <a:pPr lvl="0"/>
            <a:r>
              <a:rPr lang="en-US" sz="2200" dirty="0" smtClean="0">
                <a:ln w="12700">
                  <a:noFill/>
                  <a:prstDash val="solid"/>
                </a:ln>
                <a:latin typeface="Arial"/>
                <a:cs typeface="Arial"/>
              </a:rPr>
              <a:t>Funding for charity relies on the visibility and popularity of soldiers.</a:t>
            </a:r>
            <a:endParaRPr lang="en-GB" sz="2200" dirty="0">
              <a:ln w="12700">
                <a:noFill/>
                <a:prstDash val="solid"/>
              </a:ln>
              <a:latin typeface="Arial"/>
              <a:cs typeface="Arial"/>
            </a:endParaRPr>
          </a:p>
          <a:p>
            <a:endParaRPr lang="en-US" sz="2200" dirty="0">
              <a:latin typeface="Arial"/>
              <a:cs typeface="Aria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4686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and archives which students can use to </a:t>
            </a:r>
            <a:r>
              <a:rPr lang="en-US" sz="1400" dirty="0" smtClean="0"/>
              <a:t>prompt discussion and encourage further research. The materials </a:t>
            </a:r>
            <a:r>
              <a:rPr lang="en-US" sz="1400" dirty="0"/>
              <a:t>come from the </a:t>
            </a:r>
            <a:r>
              <a:rPr lang="en-US" sz="1400" dirty="0" smtClean="0"/>
              <a:t>Collection </a:t>
            </a:r>
            <a:r>
              <a:rPr lang="en-US" sz="1400" dirty="0"/>
              <a:t>of the National Army </a:t>
            </a:r>
            <a:r>
              <a:rPr lang="en-US" sz="1400" dirty="0" smtClean="0"/>
              <a:t>Museum (NAM).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2042313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785" t="3108" r="1785" b="60"/>
          <a:stretch/>
        </p:blipFill>
        <p:spPr>
          <a:xfrm>
            <a:off x="-1" y="-1"/>
            <a:ext cx="9144001" cy="6858001"/>
          </a:xfrm>
          <a:prstGeom prst="rect">
            <a:avLst/>
          </a:prstGeom>
        </p:spPr>
      </p:pic>
      <p:sp>
        <p:nvSpPr>
          <p:cNvPr id="5" name="Rectangle 4"/>
          <p:cNvSpPr/>
          <p:nvPr/>
        </p:nvSpPr>
        <p:spPr>
          <a:xfrm>
            <a:off x="-1" y="5384801"/>
            <a:ext cx="7095067" cy="12192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spcBef>
                <a:spcPct val="20000"/>
              </a:spcBef>
              <a:defRPr/>
            </a:pPr>
            <a:r>
              <a:rPr lang="en-US" sz="3200" b="1" dirty="0" smtClean="0">
                <a:solidFill>
                  <a:srgbClr val="000000"/>
                </a:solidFill>
                <a:latin typeface="Arial"/>
                <a:cs typeface="Arial"/>
              </a:rPr>
              <a:t>Is it right that charities take on this responsibility? </a:t>
            </a:r>
            <a:endParaRPr lang="en-GB" sz="3200" b="1" dirty="0">
              <a:solidFill>
                <a:srgbClr val="000000"/>
              </a:solidFill>
              <a:latin typeface="Arial"/>
              <a:cs typeface="Arial"/>
            </a:endParaRPr>
          </a:p>
        </p:txBody>
      </p:sp>
    </p:spTree>
    <p:extLst>
      <p:ext uri="{BB962C8B-B14F-4D97-AF65-F5344CB8AC3E}">
        <p14:creationId xmlns:p14="http://schemas.microsoft.com/office/powerpoint/2010/main" val="3370067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905"/>
            <a:ext cx="9144000" cy="6096000"/>
          </a:xfrm>
          <a:prstGeom prst="rect">
            <a:avLst/>
          </a:prstGeom>
        </p:spPr>
      </p:pic>
      <p:sp>
        <p:nvSpPr>
          <p:cNvPr id="4" name="Rectangle 3"/>
          <p:cNvSpPr/>
          <p:nvPr/>
        </p:nvSpPr>
        <p:spPr>
          <a:xfrm>
            <a:off x="-1" y="2032000"/>
            <a:ext cx="4352582" cy="3437467"/>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GB" sz="2800" dirty="0" smtClean="0">
                <a:solidFill>
                  <a:srgbClr val="000000"/>
                </a:solidFill>
                <a:latin typeface="Arial"/>
                <a:cs typeface="Arial"/>
              </a:rPr>
              <a:t>Take a view…</a:t>
            </a:r>
          </a:p>
          <a:p>
            <a:endParaRPr lang="en-GB" sz="1400" b="1" dirty="0">
              <a:solidFill>
                <a:srgbClr val="000000"/>
              </a:solidFill>
              <a:latin typeface="Arial"/>
              <a:cs typeface="Arial"/>
            </a:endParaRPr>
          </a:p>
          <a:p>
            <a:r>
              <a:rPr lang="en-GB" sz="3200" b="1" dirty="0" smtClean="0">
                <a:solidFill>
                  <a:srgbClr val="000000"/>
                </a:solidFill>
                <a:latin typeface="Arial"/>
                <a:cs typeface="Arial"/>
              </a:rPr>
              <a:t>Should soldiers </a:t>
            </a:r>
            <a:r>
              <a:rPr lang="en-GB" sz="3200" b="1" dirty="0">
                <a:solidFill>
                  <a:srgbClr val="000000"/>
                </a:solidFill>
                <a:latin typeface="Arial"/>
                <a:cs typeface="Arial"/>
              </a:rPr>
              <a:t>get preferential treatment from the government and society</a:t>
            </a:r>
            <a:r>
              <a:rPr lang="en-GB" sz="3200" b="1" dirty="0" smtClean="0">
                <a:solidFill>
                  <a:srgbClr val="000000"/>
                </a:solidFill>
                <a:latin typeface="Arial"/>
                <a:cs typeface="Arial"/>
              </a:rPr>
              <a:t>?</a:t>
            </a:r>
            <a:endParaRPr lang="en-US" sz="3200" b="1" dirty="0">
              <a:solidFill>
                <a:srgbClr val="000000"/>
              </a:solidFill>
              <a:latin typeface="Arial"/>
              <a:cs typeface="Arial"/>
            </a:endParaRP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TAKE A VIEW ON SOCIETYS RELATI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346830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e-for-soldiers-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27375" cy="6858000"/>
          </a:xfrm>
          <a:prstGeom prst="rect">
            <a:avLst/>
          </a:prstGeom>
        </p:spPr>
      </p:pic>
      <p:sp>
        <p:nvSpPr>
          <p:cNvPr id="5" name="Rectangle 4"/>
          <p:cNvSpPr/>
          <p:nvPr/>
        </p:nvSpPr>
        <p:spPr>
          <a:xfrm>
            <a:off x="-1" y="4707467"/>
            <a:ext cx="7586134" cy="1286933"/>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Do soldiers know what they are getting into when they join the Army?</a:t>
            </a:r>
            <a:endParaRPr lang="en-US" sz="2000" b="1" dirty="0">
              <a:solidFill>
                <a:schemeClr val="tx1"/>
              </a:solidFill>
              <a:latin typeface="Arial"/>
              <a:cs typeface="Arial"/>
            </a:endParaRPr>
          </a:p>
        </p:txBody>
      </p:sp>
    </p:spTree>
    <p:extLst>
      <p:ext uri="{BB962C8B-B14F-4D97-AF65-F5344CB8AC3E}">
        <p14:creationId xmlns:p14="http://schemas.microsoft.com/office/powerpoint/2010/main" val="3480022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95333" y="193026"/>
            <a:ext cx="3945467" cy="67057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Pros and Cons</a:t>
            </a:r>
            <a:endParaRPr lang="en-US" sz="3200" b="1" dirty="0">
              <a:solidFill>
                <a:schemeClr val="tx1"/>
              </a:solidFill>
              <a:latin typeface="Arial"/>
              <a:cs typeface="Arial"/>
            </a:endParaRPr>
          </a:p>
        </p:txBody>
      </p:sp>
      <p:sp>
        <p:nvSpPr>
          <p:cNvPr id="2" name="TextBox 1"/>
          <p:cNvSpPr txBox="1"/>
          <p:nvPr/>
        </p:nvSpPr>
        <p:spPr>
          <a:xfrm>
            <a:off x="5130802" y="1066800"/>
            <a:ext cx="3606800" cy="4154983"/>
          </a:xfrm>
          <a:prstGeom prst="rect">
            <a:avLst/>
          </a:prstGeom>
          <a:noFill/>
        </p:spPr>
        <p:txBody>
          <a:bodyPr wrap="square" rtlCol="0">
            <a:spAutoFit/>
          </a:bodyPr>
          <a:lstStyle/>
          <a:p>
            <a:r>
              <a:rPr lang="en-US" sz="2200" dirty="0" smtClean="0">
                <a:latin typeface="Arial"/>
                <a:cs typeface="Arial"/>
              </a:rPr>
              <a:t>Recruitment campaigns </a:t>
            </a:r>
            <a:r>
              <a:rPr lang="en-US" sz="2200" dirty="0" err="1" smtClean="0">
                <a:latin typeface="Arial"/>
                <a:cs typeface="Arial"/>
              </a:rPr>
              <a:t>emphasise</a:t>
            </a:r>
            <a:r>
              <a:rPr lang="en-US" sz="2200" dirty="0" smtClean="0">
                <a:latin typeface="Arial"/>
                <a:cs typeface="Arial"/>
              </a:rPr>
              <a:t> positive aspects of serving in the Army.</a:t>
            </a:r>
          </a:p>
          <a:p>
            <a:endParaRPr lang="en-US" sz="2200" dirty="0">
              <a:latin typeface="Arial"/>
              <a:cs typeface="Arial"/>
            </a:endParaRPr>
          </a:p>
          <a:p>
            <a:r>
              <a:rPr lang="en-US" sz="2200" dirty="0" smtClean="0">
                <a:latin typeface="Arial"/>
                <a:cs typeface="Arial"/>
              </a:rPr>
              <a:t>Experienced soldiers are able to identify both positive and negative aspects of their military experience.</a:t>
            </a:r>
          </a:p>
          <a:p>
            <a:r>
              <a:rPr lang="en-US" sz="2200" dirty="0" smtClean="0">
                <a:latin typeface="Arial"/>
                <a:cs typeface="Arial"/>
              </a:rPr>
              <a:t>Many acknowledge that soldiering is not for everyone.</a:t>
            </a:r>
            <a:endParaRPr lang="en-US" sz="2200" dirty="0">
              <a:latin typeface="Arial"/>
              <a:cs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3384" t="1976" r="2912" b="2222"/>
          <a:stretch/>
        </p:blipFill>
        <p:spPr>
          <a:xfrm>
            <a:off x="-1" y="0"/>
            <a:ext cx="4792133" cy="6886472"/>
          </a:xfrm>
          <a:prstGeom prst="rect">
            <a:avLst/>
          </a:prstGeom>
        </p:spPr>
      </p:pic>
    </p:spTree>
    <p:extLst>
      <p:ext uri="{BB962C8B-B14F-4D97-AF65-F5344CB8AC3E}">
        <p14:creationId xmlns:p14="http://schemas.microsoft.com/office/powerpoint/2010/main" val="441539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81" y="20461"/>
            <a:ext cx="4791419" cy="944739"/>
          </a:xfrm>
        </p:spPr>
        <p:txBody>
          <a:bodyPr>
            <a:noAutofit/>
          </a:bodyPr>
          <a:lstStyle/>
          <a:p>
            <a:pPr algn="l"/>
            <a:r>
              <a:rPr lang="en-GB" sz="3200" b="1" dirty="0" smtClean="0">
                <a:latin typeface="Arial"/>
                <a:cs typeface="Arial"/>
              </a:rPr>
              <a:t>Motivations </a:t>
            </a:r>
            <a:r>
              <a:rPr lang="en-GB" sz="3200" b="1" dirty="0">
                <a:latin typeface="Arial"/>
                <a:cs typeface="Arial"/>
              </a:rPr>
              <a:t>for </a:t>
            </a:r>
            <a:r>
              <a:rPr lang="en-GB" sz="3200" b="1" dirty="0" smtClean="0">
                <a:latin typeface="Arial"/>
                <a:cs typeface="Arial"/>
              </a:rPr>
              <a:t>joining</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8" name="Content Placeholder 2"/>
          <p:cNvSpPr txBox="1">
            <a:spLocks/>
          </p:cNvSpPr>
          <p:nvPr/>
        </p:nvSpPr>
        <p:spPr>
          <a:xfrm>
            <a:off x="4352581" y="965200"/>
            <a:ext cx="4807282" cy="47694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200" dirty="0">
                <a:latin typeface="Arial"/>
                <a:cs typeface="Arial"/>
              </a:rPr>
              <a:t>Duty and service to country?</a:t>
            </a:r>
          </a:p>
          <a:p>
            <a:r>
              <a:rPr lang="en-GB" sz="2200" dirty="0">
                <a:latin typeface="Arial"/>
                <a:cs typeface="Arial"/>
              </a:rPr>
              <a:t>Security and pay?</a:t>
            </a:r>
          </a:p>
          <a:p>
            <a:r>
              <a:rPr lang="en-GB" sz="2200" dirty="0">
                <a:latin typeface="Arial"/>
                <a:cs typeface="Arial"/>
              </a:rPr>
              <a:t>Family tradition? </a:t>
            </a:r>
          </a:p>
          <a:p>
            <a:r>
              <a:rPr lang="en-GB" sz="2200" dirty="0">
                <a:latin typeface="Arial"/>
                <a:cs typeface="Arial"/>
              </a:rPr>
              <a:t>Adventure?</a:t>
            </a:r>
          </a:p>
          <a:p>
            <a:r>
              <a:rPr lang="en-GB" sz="2200" dirty="0">
                <a:latin typeface="Arial"/>
                <a:cs typeface="Arial"/>
              </a:rPr>
              <a:t>Travel and meet people?</a:t>
            </a:r>
          </a:p>
          <a:p>
            <a:r>
              <a:rPr lang="en-GB" sz="2200" dirty="0">
                <a:latin typeface="Arial"/>
                <a:cs typeface="Arial"/>
              </a:rPr>
              <a:t>To fight?</a:t>
            </a:r>
          </a:p>
          <a:p>
            <a:r>
              <a:rPr lang="en-GB" sz="2200" dirty="0">
                <a:latin typeface="Arial"/>
                <a:cs typeface="Arial"/>
              </a:rPr>
              <a:t>Learn a trade?</a:t>
            </a:r>
          </a:p>
          <a:p>
            <a:r>
              <a:rPr lang="en-GB" sz="2200" dirty="0">
                <a:latin typeface="Arial"/>
                <a:cs typeface="Arial"/>
              </a:rPr>
              <a:t>Rewarding career?</a:t>
            </a:r>
          </a:p>
          <a:p>
            <a:r>
              <a:rPr lang="en-GB" sz="2200" dirty="0">
                <a:latin typeface="Arial"/>
                <a:cs typeface="Arial"/>
              </a:rPr>
              <a:t>Sense of purpose/direction?</a:t>
            </a:r>
          </a:p>
          <a:p>
            <a:r>
              <a:rPr lang="en-GB" sz="2200" dirty="0" smtClean="0">
                <a:latin typeface="Arial"/>
                <a:cs typeface="Arial"/>
              </a:rPr>
              <a:t>No </a:t>
            </a:r>
            <a:r>
              <a:rPr lang="en-GB" sz="2200" dirty="0">
                <a:latin typeface="Arial"/>
                <a:cs typeface="Arial"/>
              </a:rPr>
              <a:t>other options</a:t>
            </a:r>
            <a:r>
              <a:rPr lang="en-GB" sz="2200" dirty="0" smtClean="0">
                <a:latin typeface="Arial"/>
                <a:cs typeface="Arial"/>
              </a:rPr>
              <a:t>?</a:t>
            </a:r>
          </a:p>
          <a:p>
            <a:r>
              <a:rPr lang="en-GB" sz="2200" dirty="0" smtClean="0">
                <a:latin typeface="Arial"/>
                <a:cs typeface="Arial"/>
              </a:rPr>
              <a:t>Other…?</a:t>
            </a:r>
            <a:endParaRPr lang="en-GB" sz="2200" dirty="0">
              <a:latin typeface="Arial"/>
              <a:cs typeface="Arial"/>
            </a:endParaRPr>
          </a:p>
        </p:txBody>
      </p:sp>
      <p:pic>
        <p:nvPicPr>
          <p:cNvPr id="9" name="Picture 8"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352582" cy="573461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189436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81" y="20461"/>
            <a:ext cx="4791419" cy="944739"/>
          </a:xfrm>
        </p:spPr>
        <p:txBody>
          <a:bodyPr>
            <a:noAutofit/>
          </a:bodyPr>
          <a:lstStyle/>
          <a:p>
            <a:pPr algn="l"/>
            <a:r>
              <a:rPr lang="en-GB" sz="3200" b="1" dirty="0" smtClean="0">
                <a:latin typeface="Arial"/>
                <a:cs typeface="Arial"/>
              </a:rPr>
              <a:t>Junior soldiers</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8" name="Content Placeholder 2"/>
          <p:cNvSpPr txBox="1">
            <a:spLocks/>
          </p:cNvSpPr>
          <p:nvPr/>
        </p:nvSpPr>
        <p:spPr>
          <a:xfrm>
            <a:off x="4352581" y="965201"/>
            <a:ext cx="4807282" cy="3302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200" dirty="0" smtClean="0">
                <a:latin typeface="Arial"/>
                <a:cs typeface="Arial"/>
              </a:rPr>
              <a:t>The British Army recruits soldiers as young as 16.</a:t>
            </a:r>
          </a:p>
          <a:p>
            <a:pPr marL="0" indent="0">
              <a:buNone/>
            </a:pPr>
            <a:r>
              <a:rPr lang="en-GB" sz="2200" dirty="0" smtClean="0">
                <a:latin typeface="Arial"/>
                <a:cs typeface="Arial"/>
              </a:rPr>
              <a:t>They attend college for English, Maths and trade skills, and receive Army training.</a:t>
            </a:r>
          </a:p>
          <a:p>
            <a:pPr marL="0" indent="0">
              <a:buNone/>
            </a:pPr>
            <a:r>
              <a:rPr lang="en-GB" sz="2200" dirty="0" smtClean="0">
                <a:latin typeface="Arial"/>
                <a:cs typeface="Arial"/>
              </a:rPr>
              <a:t>They cannot be sent on overseas combat deployments until they have turned 18.</a:t>
            </a:r>
            <a:endParaRPr lang="en-GB" sz="2200" dirty="0">
              <a:latin typeface="Arial"/>
              <a:cs typeface="Arial"/>
            </a:endParaRPr>
          </a:p>
        </p:txBody>
      </p:sp>
      <p:pic>
        <p:nvPicPr>
          <p:cNvPr id="9" name="Picture 8"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199467" cy="575059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088130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668933" cy="6858001"/>
          </a:xfrm>
          <a:prstGeom prst="rect">
            <a:avLst/>
          </a:prstGeom>
        </p:spPr>
      </p:pic>
      <p:sp>
        <p:nvSpPr>
          <p:cNvPr id="5" name="Rectangle 4"/>
          <p:cNvSpPr/>
          <p:nvPr/>
        </p:nvSpPr>
        <p:spPr>
          <a:xfrm>
            <a:off x="1" y="4368799"/>
            <a:ext cx="5943599" cy="11345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if Army life is not what soldiers expect?</a:t>
            </a:r>
            <a:endParaRPr lang="en-US" sz="2000" b="1" dirty="0">
              <a:solidFill>
                <a:schemeClr val="tx1"/>
              </a:solidFill>
              <a:latin typeface="Arial"/>
              <a:cs typeface="Arial"/>
            </a:endParaRPr>
          </a:p>
        </p:txBody>
      </p:sp>
    </p:spTree>
    <p:extLst>
      <p:ext uri="{BB962C8B-B14F-4D97-AF65-F5344CB8AC3E}">
        <p14:creationId xmlns:p14="http://schemas.microsoft.com/office/powerpoint/2010/main" val="1583681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390" y="0"/>
            <a:ext cx="4381798" cy="874551"/>
          </a:xfrm>
        </p:spPr>
        <p:txBody>
          <a:bodyPr>
            <a:normAutofit/>
          </a:bodyPr>
          <a:lstStyle/>
          <a:p>
            <a:pPr algn="l"/>
            <a:r>
              <a:rPr lang="en-US" sz="3200" b="1" dirty="0" smtClean="0">
                <a:latin typeface="Arial"/>
                <a:cs typeface="Arial"/>
              </a:rPr>
              <a:t>Can you just leave?</a:t>
            </a:r>
            <a:endParaRPr lang="en-US" sz="3200" b="1" dirty="0">
              <a:latin typeface="Arial"/>
              <a:cs typeface="Arial"/>
            </a:endParaRPr>
          </a:p>
        </p:txBody>
      </p:sp>
      <p:sp>
        <p:nvSpPr>
          <p:cNvPr id="3" name="Content Placeholder 2"/>
          <p:cNvSpPr>
            <a:spLocks noGrp="1"/>
          </p:cNvSpPr>
          <p:nvPr>
            <p:ph idx="1"/>
          </p:nvPr>
        </p:nvSpPr>
        <p:spPr>
          <a:xfrm>
            <a:off x="4617390" y="891484"/>
            <a:ext cx="4110510" cy="4525963"/>
          </a:xfrm>
        </p:spPr>
        <p:txBody>
          <a:bodyPr>
            <a:normAutofit/>
          </a:bodyPr>
          <a:lstStyle/>
          <a:p>
            <a:pPr>
              <a:buNone/>
            </a:pPr>
            <a:r>
              <a:rPr lang="en-GB" sz="2200" b="1" dirty="0">
                <a:latin typeface="Arial"/>
                <a:cs typeface="Arial"/>
              </a:rPr>
              <a:t>The rights of under-18s</a:t>
            </a:r>
          </a:p>
          <a:p>
            <a:r>
              <a:rPr lang="en-GB" sz="2200" dirty="0">
                <a:latin typeface="Arial"/>
                <a:cs typeface="Arial"/>
              </a:rPr>
              <a:t>After their first six months, under 18s are committed to remain in the Army until they turn 22</a:t>
            </a:r>
          </a:p>
          <a:p>
            <a:r>
              <a:rPr lang="en-GB" sz="2200" dirty="0">
                <a:latin typeface="Arial"/>
                <a:cs typeface="Arial"/>
              </a:rPr>
              <a:t>If they are within the first 6 months of their contract, and have been in the Army for more than 28 days, they can leave after giving 14 days notice</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1" name="Picture 10"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0805"/>
            <a:ext cx="4478151" cy="58662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854352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923" y="0"/>
            <a:ext cx="4381798" cy="874551"/>
          </a:xfrm>
        </p:spPr>
        <p:txBody>
          <a:bodyPr>
            <a:normAutofit/>
          </a:bodyPr>
          <a:lstStyle/>
          <a:p>
            <a:pPr algn="l"/>
            <a:r>
              <a:rPr lang="en-US" sz="3200" b="1" dirty="0" smtClean="0">
                <a:latin typeface="Arial"/>
                <a:cs typeface="Arial"/>
              </a:rPr>
              <a:t>Can you just leave?</a:t>
            </a:r>
            <a:endParaRPr lang="en-US" sz="3200" b="1" dirty="0">
              <a:latin typeface="Arial"/>
              <a:cs typeface="Arial"/>
            </a:endParaRPr>
          </a:p>
        </p:txBody>
      </p:sp>
      <p:sp>
        <p:nvSpPr>
          <p:cNvPr id="3" name="Content Placeholder 2"/>
          <p:cNvSpPr>
            <a:spLocks noGrp="1"/>
          </p:cNvSpPr>
          <p:nvPr>
            <p:ph idx="1"/>
          </p:nvPr>
        </p:nvSpPr>
        <p:spPr>
          <a:xfrm>
            <a:off x="4352581" y="863600"/>
            <a:ext cx="4520486" cy="4525963"/>
          </a:xfrm>
        </p:spPr>
        <p:txBody>
          <a:bodyPr>
            <a:normAutofit/>
          </a:bodyPr>
          <a:lstStyle/>
          <a:p>
            <a:pPr>
              <a:buNone/>
            </a:pPr>
            <a:r>
              <a:rPr lang="en-GB" sz="2200" b="1" dirty="0">
                <a:latin typeface="Arial"/>
                <a:cs typeface="Arial"/>
              </a:rPr>
              <a:t>The rights of adult soldiers </a:t>
            </a:r>
          </a:p>
          <a:p>
            <a:r>
              <a:rPr lang="en-GB" sz="2200" dirty="0">
                <a:latin typeface="Arial"/>
                <a:cs typeface="Arial"/>
              </a:rPr>
              <a:t>After the first three months, an adult soldier is committed for four years</a:t>
            </a:r>
          </a:p>
          <a:p>
            <a:r>
              <a:rPr lang="en-GB" sz="2200" dirty="0">
                <a:latin typeface="Arial"/>
                <a:cs typeface="Arial"/>
              </a:rPr>
              <a:t>If they are within the first 3 months of their contract, and have been in the Army for more than 28 days, they can leave after giving 14 days notice</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 A VIEW ON SOCIETYS RELA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6" y="6238091"/>
            <a:ext cx="4195025" cy="506756"/>
          </a:xfrm>
          <a:prstGeom prst="rect">
            <a:avLst/>
          </a:prstGeom>
        </p:spPr>
      </p:pic>
      <p:pic>
        <p:nvPicPr>
          <p:cNvPr id="4" name="Picture 3"/>
          <p:cNvPicPr>
            <a:picLocks noChangeAspect="1"/>
          </p:cNvPicPr>
          <p:nvPr/>
        </p:nvPicPr>
        <p:blipFill>
          <a:blip r:embed="rId5"/>
          <a:stretch>
            <a:fillRect/>
          </a:stretch>
        </p:blipFill>
        <p:spPr>
          <a:xfrm>
            <a:off x="1" y="-10951"/>
            <a:ext cx="3911600" cy="58857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73552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0506_TakeAViewPowerpointGuide_v1_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20160506_TakeAViewPowerpointGuide_v1_AC.potx</Template>
  <TotalTime>609</TotalTime>
  <Words>2276</Words>
  <Application>Microsoft Macintosh PowerPoint</Application>
  <PresentationFormat>On-screen Show (4:3)</PresentationFormat>
  <Paragraphs>201</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20160506_TakeAViewPowerpointGuide_v1_AC</vt:lpstr>
      <vt:lpstr>PowerPoint Presentation</vt:lpstr>
      <vt:lpstr>PowerPoint Presentation</vt:lpstr>
      <vt:lpstr>PowerPoint Presentation</vt:lpstr>
      <vt:lpstr>PowerPoint Presentation</vt:lpstr>
      <vt:lpstr>Motivations for joining</vt:lpstr>
      <vt:lpstr>Junior soldiers</vt:lpstr>
      <vt:lpstr>PowerPoint Presentation</vt:lpstr>
      <vt:lpstr>Can you just leave?</vt:lpstr>
      <vt:lpstr>Can you just leave?</vt:lpstr>
      <vt:lpstr>The work of soldiers</vt:lpstr>
      <vt:lpstr>The work of soldiers</vt:lpstr>
      <vt:lpstr>PowerPoint Presentation</vt:lpstr>
      <vt:lpstr>PowerPoint Presentation</vt:lpstr>
      <vt:lpstr>The Armed Forces Covenant</vt:lpstr>
      <vt:lpstr>Two key principles</vt:lpstr>
      <vt:lpstr>Some examples</vt:lpstr>
      <vt:lpstr>Some examples</vt:lpstr>
      <vt:lpstr>PowerPoint Presentation</vt:lpstr>
      <vt:lpstr>Charities and government</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Cameron</dc:creator>
  <cp:lastModifiedBy>Elizabeth Shaw</cp:lastModifiedBy>
  <cp:revision>53</cp:revision>
  <dcterms:created xsi:type="dcterms:W3CDTF">2016-05-06T09:28:33Z</dcterms:created>
  <dcterms:modified xsi:type="dcterms:W3CDTF">2017-02-22T16:24:33Z</dcterms:modified>
</cp:coreProperties>
</file>