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61" r:id="rId5"/>
    <p:sldId id="259" r:id="rId6"/>
    <p:sldId id="262" r:id="rId7"/>
    <p:sldId id="263" r:id="rId8"/>
    <p:sldId id="264" r:id="rId9"/>
    <p:sldId id="270" r:id="rId10"/>
    <p:sldId id="265" r:id="rId11"/>
    <p:sldId id="267" r:id="rId12"/>
    <p:sldId id="274" r:id="rId13"/>
    <p:sldId id="268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63A"/>
    <a:srgbClr val="292D60"/>
    <a:srgbClr val="B39265"/>
    <a:srgbClr val="B6451D"/>
    <a:srgbClr val="C68D3B"/>
    <a:srgbClr val="29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00" d="100"/>
          <a:sy n="100" d="100"/>
        </p:scale>
        <p:origin x="2504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34A5-FC15-A54C-8CE1-A96D42453CE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44723-638C-3049-8EA7-AFFDB4DE8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5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 2015-11-54-90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year old cadet Harry Hayes places the final poppy in the installation ‘Blood Swept Lands and Seas of Red’ at the Tower of London on 11 November 2014.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photograph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Rupert Frere, Royal Logistic Corps.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collection of multimedia relating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Rupert Frere, Royal Logistic Corps, and the Army Photographic Competition in 2015.</a:t>
            </a:r>
          </a:p>
          <a:p>
            <a:r>
              <a:rPr lang="en-US" dirty="0" smtClean="0"/>
              <a:t>Crown</a:t>
            </a:r>
            <a:r>
              <a:rPr lang="en-US" baseline="0" dirty="0" smtClean="0"/>
              <a:t> copyright.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NAM 2014-11-20-3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Scottish Poppy Appeal lapel badges, 2014 (c).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Produced by the Lady Haig Poppy Factory, Edinburgh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Poppyscotland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Scottish Poppy Appeal, a distinct charity within The Royal British Legion group of charities.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148464</a:t>
            </a:r>
          </a:p>
          <a:p>
            <a:r>
              <a:rPr lang="en-US" b="0" baseline="0" dirty="0" smtClean="0"/>
              <a:t>Source </a:t>
            </a:r>
            <a:r>
              <a:rPr lang="en-US" b="0" baseline="0" dirty="0" err="1" smtClean="0"/>
              <a:t>bbc.co.uk</a:t>
            </a:r>
            <a:r>
              <a:rPr lang="en-US" b="0" baseline="0" dirty="0" smtClean="0"/>
              <a:t>. Need a statement of the BBC policy?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2014-10-17-1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Handmade, beaded,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soutache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War One Centenary poppy brooch, 2014.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and manufactured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Kleshna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Jewellery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London, 2014.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15% from the sale of each poppy is paid to The Royal British Legion Trading Limited.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Soutache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traditional military appliqué, specifically the application of a special dual core cord developed in the 15th century.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poppy brooch is hand made with silken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Soutache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cord and finished in crystal. Swirls of silk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Soutache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braid were stitched flat to make intricate patterns which created uniform trimmings. Traditionally width,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pattern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Soutache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used to indicate rank.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0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NAM 2014-10-21-1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Handmade beaded poppy brooch with a black button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2010.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and manufactured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Kleshna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Jewellery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London, 2010.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15% from the sale of each poppy is paid to The Royal British Legion Trading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NAM 2014-10-2-1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Animal Aid artificial purple poppy lapel badge or buttonhole, sold by Animal Aid, 2014.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 flower with black forget-me-not style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green leaf, sold to commemorate all the animal victims of war.</a:t>
            </a: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 2015-11-54-90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year old cadet Harry Hayes places the final poppy in the installation ‘Blood Swept Lands and Seas of Red’ at the Tower of London on 11 November 2014.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photograph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Rupert Frere, Royal Logistic Corps.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collection of multimedia relating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Rupert Frere, Royal Logistic Corps, and the Army Photographic Competition in 2015.</a:t>
            </a:r>
          </a:p>
          <a:p>
            <a:r>
              <a:rPr lang="en-US" smtClean="0"/>
              <a:t>Crown</a:t>
            </a:r>
            <a:r>
              <a:rPr lang="en-US" baseline="0" smtClean="0"/>
              <a:t> copyright.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F7986-80EB-0B4F-ABCA-B3D410CB5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5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NAM 2001-01-755-1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Poppy flowers framed and mounted, inscribed in manuscript on mount ‘Picked in The trenches’ Aug 1915’.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Pressed flowers, much faded, stitched with piece of paper bearing handwritten inscription in pen and ink, in varnished wooden frame.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World War One, Western Front (1914-1918).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collection of the former Buffs Regimental Museum.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NAM. 1983-10-279-1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Temporary grave cross of 2nd Lt Edward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Elliot Chambers, 19th (Service)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(3rd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Salford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Lancashire Fusiliers, killed at the Battle of the Somme, 1 July 1916; rough cut timber bearing three metal strips engraved with Chambers’ name and regiment; the head is contained in a transit box with three planks either side;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stencilled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names, P E E Chambers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Coutts and Co, also bearing two Southern railway labels.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Temporary grave crosses were removed and replaced with headstones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a later date.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 2015-11-53-5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 of Jewish Ex-Servicemen and Women (AJEX) Remembrance Parade, London, 15 Nov 2015.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photograph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Rupert Frere, Royal Logistic Corps, November 2015.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Crown copyright.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NAM 2013-12-14-1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Poppy Appeal lapel badge with leaf, 2012 (c)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 2014-07-73-1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Remembrance Day/ November 11th/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F.M.Earl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Haig’s Appeal/ St. Dunstan’s is now included/ Among the Beneficiaries/ of The British Legion Poppy Day Appeal.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Advertising poster after Maurice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Kirth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support of the British Legion, 1925 (c).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 Dunstan’s took that name in 1923, so the poster must date from that year or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NAM 2014-12-6-11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Khanda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memorial marker with attached Remembrance poppy, designed for planting in a Field of Remembrance.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Wooden, with red paper poppy attached with a black plastic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printed with the words 'POPPY APPEAL' and a pointed end suitable for placing in the ground.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Sold in aid of The Royal British Legion, 2014.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 2014-10-51-1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Poppy lapel badge sold by English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League, 2014.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Inscribed ‘Try Burning This’, in reference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Emdadur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Choudhury’s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burning of a poppy wreath near the Royal Albert Hall as part of a protest by Muslims Against Crusades during the two minute silence on 11 November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4723-638C-3049-8EA7-AFFDB4DE8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1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8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BACF-62DD-FB4C-9445-89BECE15F735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9B0C-A818-8A40-907D-4B0A349C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" y="0"/>
            <a:ext cx="9142609" cy="60507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1" y="3039532"/>
            <a:ext cx="4605867" cy="1405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59000">
                <a:schemeClr val="bg1"/>
              </a:gs>
            </a:gsLst>
            <a:lin ang="2700000" scaled="1"/>
            <a:tileRect/>
          </a:gradFill>
          <a:ln>
            <a:gradFill flip="none" rotWithShape="1">
              <a:gsLst>
                <a:gs pos="1000">
                  <a:schemeClr val="bg1">
                    <a:alpha val="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Poppy with pride or poppy with pressure?</a:t>
            </a: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9" name="Picture 8" descr="TAKE A VIEW ON SOCIETYS RELATI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600" y="2042586"/>
            <a:ext cx="4893733" cy="2563281"/>
          </a:xfrm>
          <a:solidFill>
            <a:srgbClr val="292B48"/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“Wearing a poppy is a personal choice… It is not compulsory but is greatly appreciated by those it helps – our beneficiaries: those currently serving in our Armed Forces, veterans, and their families and </a:t>
            </a:r>
            <a:r>
              <a:rPr lang="en-US" sz="2200" dirty="0" err="1">
                <a:solidFill>
                  <a:schemeClr val="bg1"/>
                </a:solidFill>
                <a:latin typeface="Arial"/>
                <a:cs typeface="Arial"/>
              </a:rPr>
              <a:t>dependants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.”</a:t>
            </a:r>
            <a:b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13" name="Picture 12" descr="TAKE A VIEW ON SOCIETYS REL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65508" cy="58758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1600" y="45917"/>
            <a:ext cx="5571066" cy="129181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/>
                <a:cs typeface="Arial"/>
              </a:rPr>
              <a:t>Fundraising for soldiers and families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11600" y="1337733"/>
            <a:ext cx="5087588" cy="4195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200" dirty="0" smtClean="0">
                <a:latin typeface="Arial"/>
                <a:cs typeface="Arial"/>
              </a:rPr>
              <a:t>The British Legion says: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13" name="Picture 12" descr="TAKE A VIEW ON SOCIETYS REL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931" y="0"/>
            <a:ext cx="6807201" cy="795867"/>
          </a:xfrm>
          <a:prstGeom prst="rect">
            <a:avLst/>
          </a:prstGeom>
        </p:spPr>
        <p:txBody>
          <a:bodyPr vert="horz" lIns="18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/>
                <a:cs typeface="Arial"/>
              </a:rPr>
              <a:t>But is it a personal choice?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1944" y="2607734"/>
            <a:ext cx="7767244" cy="1785104"/>
          </a:xfrm>
          <a:prstGeom prst="rect">
            <a:avLst/>
          </a:prstGeom>
          <a:solidFill>
            <a:srgbClr val="B6451D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  <a:latin typeface="Arial"/>
                <a:cs typeface="Arial"/>
              </a:rPr>
              <a:t>“In 2011 </a:t>
            </a:r>
            <a:r>
              <a:rPr lang="en-GB" sz="2200" dirty="0" err="1" smtClean="0">
                <a:solidFill>
                  <a:schemeClr val="bg1"/>
                </a:solidFill>
                <a:latin typeface="Arial"/>
                <a:cs typeface="Arial"/>
              </a:rPr>
              <a:t>Fifa</a:t>
            </a:r>
            <a:r>
              <a:rPr lang="en-GB" sz="2200" dirty="0" smtClean="0">
                <a:solidFill>
                  <a:schemeClr val="bg1"/>
                </a:solidFill>
                <a:latin typeface="Arial"/>
                <a:cs typeface="Arial"/>
              </a:rPr>
              <a:t> ruled that England, Scotland and Wales players could not wear poppies on their shirts because its regulations forbade the use of ‘political, religious or commercial messages’. Following a public outcry, teams were permitted to wear poppies on black armbands.”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8267" y="1286932"/>
            <a:ext cx="6780921" cy="1107996"/>
          </a:xfrm>
          <a:prstGeom prst="rect">
            <a:avLst/>
          </a:prstGeom>
          <a:solidFill>
            <a:srgbClr val="292B48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  <a:latin typeface="Arial"/>
                <a:cs typeface="Arial"/>
              </a:rPr>
              <a:t>“ITV News presenter Charlene White has faced considerable criticism – and even abuse – for her decision not to wear a poppy on air.”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5199" y="4573262"/>
            <a:ext cx="6780921" cy="1107996"/>
          </a:xfrm>
          <a:prstGeom prst="rect">
            <a:avLst/>
          </a:prstGeom>
          <a:solidFill>
            <a:srgbClr val="292B48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  <a:latin typeface="Arial"/>
                <a:cs typeface="Arial"/>
              </a:rPr>
              <a:t>“The actress Barbara Windsor was widely criticised when she said anyone who didn’t display the symbol could ‘sod off’.”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5452533"/>
            <a:ext cx="6671732" cy="1066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59000">
                <a:schemeClr val="bg1"/>
              </a:gs>
            </a:gsLst>
            <a:lin ang="2700000" scaled="1"/>
            <a:tileRect/>
          </a:gradFill>
          <a:ln>
            <a:gradFill flip="none" rotWithShape="1">
              <a:gsLst>
                <a:gs pos="1000">
                  <a:schemeClr val="bg1">
                    <a:alpha val="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Has the poppy symbol become something else?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0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13" name="Picture 12" descr="TAKE A VIEW ON SOCIETYS REL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10050" y="-16933"/>
            <a:ext cx="3833949" cy="880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/>
                <a:cs typeface="Arial"/>
              </a:rPr>
              <a:t>‘Brand’ poppy?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0050" y="863600"/>
            <a:ext cx="3689138" cy="3016210"/>
          </a:xfrm>
          <a:prstGeom prst="rect">
            <a:avLst/>
          </a:prstGeom>
          <a:solidFill>
            <a:srgbClr val="292B48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200" dirty="0" smtClean="0">
                <a:solidFill>
                  <a:srgbClr val="FFFFFF"/>
                </a:solidFill>
                <a:latin typeface="Arial"/>
                <a:cs typeface="Arial"/>
              </a:rPr>
              <a:t>“The market for designer poppies has bloomed in recent years. Fuelled by a wave of celebrity endorsements, jewel encrusted flowers now compete with their less glamorous paper siblings...”              </a:t>
            </a:r>
          </a:p>
          <a:p>
            <a:pPr>
              <a:buNone/>
            </a:pP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www.ibtimes.co.uk</a:t>
            </a:r>
            <a:endParaRPr lang="en-GB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933"/>
            <a:ext cx="5310050" cy="58081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10050" y="4138147"/>
            <a:ext cx="3689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15% of the proceeds from a poppy like this one goes to the Royal British Legion.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13" name="Picture 12" descr="TAKE A VIEW ON SOCIETYS REL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56000" y="0"/>
            <a:ext cx="5588000" cy="880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/>
                <a:cs typeface="Arial"/>
              </a:rPr>
              <a:t>Other poppies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2934" y="863600"/>
            <a:ext cx="5571066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"/>
                <a:cs typeface="Arial"/>
              </a:rPr>
              <a:t>White</a:t>
            </a:r>
          </a:p>
          <a:p>
            <a:r>
              <a:rPr lang="en-GB" sz="2200" dirty="0" smtClean="0">
                <a:latin typeface="Arial"/>
                <a:cs typeface="Arial"/>
              </a:rPr>
              <a:t>First introduced in 1933 and intended as a lasting symbol for peace and an end to all wars. </a:t>
            </a:r>
          </a:p>
          <a:p>
            <a:endParaRPr lang="en-GB" sz="2200" dirty="0" smtClean="0">
              <a:latin typeface="Arial"/>
              <a:cs typeface="Arial"/>
            </a:endParaRPr>
          </a:p>
          <a:p>
            <a:r>
              <a:rPr lang="en-GB" sz="2200" b="1" dirty="0" smtClean="0">
                <a:latin typeface="Arial"/>
                <a:cs typeface="Arial"/>
              </a:rPr>
              <a:t>Purple</a:t>
            </a:r>
          </a:p>
          <a:p>
            <a:r>
              <a:rPr lang="en-GB" sz="2200" dirty="0" smtClean="0">
                <a:latin typeface="Arial"/>
                <a:cs typeface="Arial"/>
              </a:rPr>
              <a:t>For those who wish to remember animals who served and died in the war.</a:t>
            </a:r>
          </a:p>
          <a:p>
            <a:endParaRPr lang="en-GB" sz="2200" dirty="0" smtClean="0">
              <a:latin typeface="Arial"/>
              <a:cs typeface="Arial"/>
            </a:endParaRPr>
          </a:p>
          <a:p>
            <a:r>
              <a:rPr lang="en-GB" sz="2200" b="1" dirty="0" err="1" smtClean="0">
                <a:latin typeface="Arial"/>
                <a:cs typeface="Arial"/>
              </a:rPr>
              <a:t>BlackPoppyRose</a:t>
            </a:r>
            <a:endParaRPr lang="en-GB" sz="2200" b="1" dirty="0" smtClean="0">
              <a:latin typeface="Arial"/>
              <a:cs typeface="Arial"/>
            </a:endParaRPr>
          </a:p>
          <a:p>
            <a:r>
              <a:rPr lang="en-GB" sz="2200" dirty="0" smtClean="0">
                <a:latin typeface="Arial"/>
                <a:cs typeface="Arial"/>
              </a:rPr>
              <a:t>To commemorate the contribution of black servicemen and women.</a:t>
            </a:r>
          </a:p>
          <a:p>
            <a:endParaRPr lang="en-GB" sz="2200" dirty="0" smtClean="0">
              <a:latin typeface="Arial"/>
              <a:cs typeface="Arial"/>
            </a:endParaRPr>
          </a:p>
          <a:p>
            <a:r>
              <a:rPr lang="en-GB" sz="2200" dirty="0" smtClean="0">
                <a:latin typeface="Arial"/>
                <a:cs typeface="Arial"/>
              </a:rPr>
              <a:t>These are not made or endorsed by the British Legion.</a:t>
            </a:r>
            <a:endParaRPr lang="en-GB" sz="22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20533" cy="5860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" y="0"/>
            <a:ext cx="9142609" cy="60507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1" y="2286001"/>
            <a:ext cx="4605867" cy="193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59000">
                <a:schemeClr val="bg1"/>
              </a:gs>
            </a:gsLst>
            <a:lin ang="2700000" scaled="1"/>
            <a:tileRect/>
          </a:gradFill>
          <a:ln>
            <a:gradFill flip="none" rotWithShape="1">
              <a:gsLst>
                <a:gs pos="1000">
                  <a:schemeClr val="bg1">
                    <a:alpha val="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Take a view…</a:t>
            </a:r>
          </a:p>
          <a:p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Poppy with pride or poppy with pressure?</a:t>
            </a: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9" name="Picture 8" descr="TAKE A VIEW ON SOCIETYS RELATI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824" y="918882"/>
            <a:ext cx="68355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/>
              <a:t>This PowerPoint presentation contains a selection of images and archives which students can use to </a:t>
            </a:r>
            <a:r>
              <a:rPr lang="en-US" sz="1400" dirty="0" smtClean="0"/>
              <a:t>prompt discussion and encourage further research. The materials </a:t>
            </a:r>
            <a:r>
              <a:rPr lang="en-US" sz="1400" dirty="0"/>
              <a:t>come from the </a:t>
            </a:r>
            <a:r>
              <a:rPr lang="en-US" sz="1400" dirty="0" smtClean="0"/>
              <a:t>Collection </a:t>
            </a:r>
            <a:r>
              <a:rPr lang="en-US" sz="1400" dirty="0"/>
              <a:t>of the National Army </a:t>
            </a:r>
            <a:r>
              <a:rPr lang="en-US" sz="1400" dirty="0" smtClean="0"/>
              <a:t>Museum (NAM).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Unless otherwise stated in the notes, the images can be freely used for non-commercial purposes within the classroom. You can use the entire presentation or choose individual images for use in other non-commercial contexts. When using individual images in other contexts, please always retain the attribution statements provided in this document (e.g. NAM. </a:t>
            </a:r>
            <a:r>
              <a:rPr lang="en-US" sz="1400" dirty="0"/>
              <a:t>2005-08-66-</a:t>
            </a:r>
            <a:r>
              <a:rPr lang="en-US" sz="1400" dirty="0" smtClean="0"/>
              <a:t>1).</a:t>
            </a:r>
          </a:p>
          <a:p>
            <a:pPr>
              <a:defRPr/>
            </a:pPr>
            <a:endParaRPr lang="en-US" sz="1400" dirty="0"/>
          </a:p>
          <a:p>
            <a:pPr lvl="0">
              <a:defRPr/>
            </a:pPr>
            <a:r>
              <a:rPr lang="en-GB" sz="1400" dirty="0">
                <a:ea typeface="Arial"/>
                <a:cs typeface="Arial"/>
                <a:sym typeface="Arial"/>
              </a:rPr>
              <a:t>By downloading this </a:t>
            </a:r>
            <a:r>
              <a:rPr lang="en-GB" sz="1400" dirty="0" smtClean="0">
                <a:ea typeface="Arial"/>
                <a:cs typeface="Arial"/>
                <a:sym typeface="Arial"/>
              </a:rPr>
              <a:t>document and </a:t>
            </a:r>
            <a:r>
              <a:rPr lang="en-GB" sz="1400" dirty="0">
                <a:ea typeface="Arial"/>
                <a:cs typeface="Arial"/>
                <a:sym typeface="Arial"/>
              </a:rPr>
              <a:t>using these images you agree to these terms of use, including your use of the attribution statement specified for each object by </a:t>
            </a:r>
            <a:r>
              <a:rPr lang="en-GB" sz="1400" dirty="0" smtClean="0">
                <a:ea typeface="Arial"/>
                <a:cs typeface="Arial"/>
                <a:sym typeface="Arial"/>
              </a:rPr>
              <a:t>NAM.</a:t>
            </a:r>
            <a:endParaRPr lang="en-GB" sz="1400" dirty="0"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1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969" y="22915"/>
            <a:ext cx="4381798" cy="91532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/>
                <a:cs typeface="Arial"/>
              </a:rPr>
              <a:t>History of the poppy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969" y="954292"/>
            <a:ext cx="4110510" cy="45259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/>
                <a:cs typeface="Arial"/>
              </a:rPr>
              <a:t>Bright red Flanders poppies flourish in disturbed earth, and grew well in the battlefields of France and Belgium </a:t>
            </a:r>
          </a:p>
          <a:p>
            <a:r>
              <a:rPr lang="en-US" sz="2200" dirty="0" smtClean="0">
                <a:latin typeface="Arial"/>
                <a:cs typeface="Arial"/>
              </a:rPr>
              <a:t>Some soldiers collected them as mementoes</a:t>
            </a:r>
          </a:p>
          <a:p>
            <a:r>
              <a:rPr lang="en-US" sz="2200" dirty="0" smtClean="0">
                <a:latin typeface="Arial"/>
                <a:cs typeface="Arial"/>
              </a:rPr>
              <a:t>Lt Col John McCrae, a Canadian military doctor, was inspired by the sight of flowers growing on the grave of a close friend to write a poem…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576" y="-31171"/>
            <a:ext cx="4274909" cy="5830098"/>
          </a:xfrm>
          <a:prstGeom prst="rect">
            <a:avLst/>
          </a:prstGeom>
        </p:spPr>
      </p:pic>
      <p:pic>
        <p:nvPicPr>
          <p:cNvPr id="13" name="Picture 12" descr="TAKE A VIEW ON SOCIETYS RELATI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13" name="Picture 12" descr="TAKE A VIEW ON SOCIETYS REL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12569" y="811276"/>
            <a:ext cx="4794419" cy="5112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 Flanders fields the poppies blow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Between the crosses, row on row,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That mark our place; and in the sky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The larks, still bravely singing, fly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Scarce heard amid the guns below.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We are the Dead. Short days ago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We lived, felt dawn, saw sunset glow,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Loved and were loved, and now we lie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 Flanders fields.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Take up our quarrel with the foe: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To you from failing hands we throw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The torch; be yours to hold it high.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If ye break faith with us who die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We shall not sleep, though poppies grow</a:t>
            </a:r>
            <a:b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 Flanders fields.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12569" y="0"/>
            <a:ext cx="4381798" cy="91532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/>
                <a:cs typeface="Arial"/>
              </a:rPr>
              <a:t>In Flanders Fields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91" r="14531"/>
          <a:stretch/>
        </p:blipFill>
        <p:spPr>
          <a:xfrm>
            <a:off x="0" y="0"/>
            <a:ext cx="2819401" cy="5962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5-06 at 13.08.3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64667"/>
            <a:ext cx="5943600" cy="1066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59000">
                <a:schemeClr val="bg1"/>
              </a:gs>
            </a:gsLst>
            <a:lin ang="2700000" scaled="1"/>
            <a:tileRect/>
          </a:gradFill>
          <a:ln>
            <a:gradFill flip="none" rotWithShape="1">
              <a:gsLst>
                <a:gs pos="1000">
                  <a:schemeClr val="bg1">
                    <a:alpha val="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Why do people wear poppies?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0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209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364279">
            <a:off x="-85728" y="653772"/>
            <a:ext cx="5716818" cy="436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250" y="0"/>
            <a:ext cx="4211750" cy="91532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/>
                <a:cs typeface="Arial"/>
              </a:rPr>
              <a:t>To remember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90" y="960317"/>
            <a:ext cx="4110510" cy="4525963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McCrae’s poem inspired an American academic, </a:t>
            </a:r>
            <a:r>
              <a:rPr lang="en-GB" sz="2200" dirty="0" err="1" smtClean="0">
                <a:latin typeface="Arial"/>
                <a:cs typeface="Arial"/>
              </a:rPr>
              <a:t>Moina</a:t>
            </a:r>
            <a:r>
              <a:rPr lang="en-GB" sz="2200" dirty="0" smtClean="0">
                <a:latin typeface="Arial"/>
                <a:cs typeface="Arial"/>
              </a:rPr>
              <a:t> Michael, to wear a poppy in remembrance of those who died in conflict</a:t>
            </a:r>
          </a:p>
          <a:p>
            <a:r>
              <a:rPr lang="en-GB" sz="2200" dirty="0" smtClean="0">
                <a:latin typeface="Arial"/>
                <a:cs typeface="Arial"/>
              </a:rPr>
              <a:t>Anna </a:t>
            </a:r>
            <a:r>
              <a:rPr lang="en-GB" sz="2200" dirty="0" err="1" smtClean="0">
                <a:latin typeface="Arial"/>
                <a:cs typeface="Arial"/>
              </a:rPr>
              <a:t>Guérin</a:t>
            </a:r>
            <a:r>
              <a:rPr lang="en-GB" sz="2200" dirty="0" smtClean="0">
                <a:latin typeface="Arial"/>
                <a:cs typeface="Arial"/>
              </a:rPr>
              <a:t> brought the poppies to England as a fundraising idea</a:t>
            </a:r>
          </a:p>
          <a:p>
            <a:endParaRPr lang="en-US" sz="2200" dirty="0">
              <a:latin typeface="Arial"/>
              <a:cs typeface="Arial"/>
            </a:endParaRP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13" name="Picture 12" descr="TAKE A VIEW ON SOCIETYS RELATI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050" y="0"/>
            <a:ext cx="4211750" cy="91532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/>
                <a:cs typeface="Arial"/>
              </a:rPr>
              <a:t>For charity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050" y="961239"/>
            <a:ext cx="4482683" cy="4525963"/>
          </a:xfrm>
        </p:spPr>
        <p:txBody>
          <a:bodyPr>
            <a:no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9 million poppies were ordered for sale by the British Legion in 1921 which sold out almost immediately</a:t>
            </a:r>
          </a:p>
          <a:p>
            <a:r>
              <a:rPr lang="en-GB" sz="2200" dirty="0" smtClean="0">
                <a:latin typeface="Arial"/>
                <a:cs typeface="Arial"/>
              </a:rPr>
              <a:t>£106,000 raised in first ‘Poppy Appeal’</a:t>
            </a:r>
          </a:p>
          <a:p>
            <a:r>
              <a:rPr lang="en-GB" sz="2200" dirty="0" smtClean="0">
                <a:latin typeface="Arial"/>
                <a:cs typeface="Arial"/>
              </a:rPr>
              <a:t>At the time, this could buy you over 100 three-bed homes! </a:t>
            </a:r>
          </a:p>
          <a:p>
            <a:r>
              <a:rPr lang="en-GB" sz="2200" dirty="0" smtClean="0">
                <a:latin typeface="Arial"/>
                <a:cs typeface="Arial"/>
              </a:rPr>
              <a:t>It was used to help veterans of the First World War with employment, housing </a:t>
            </a:r>
            <a:r>
              <a:rPr lang="en-GB" sz="2200" dirty="0" err="1" smtClean="0">
                <a:latin typeface="Arial"/>
                <a:cs typeface="Arial"/>
              </a:rPr>
              <a:t>etc</a:t>
            </a:r>
            <a:endParaRPr lang="en-GB" sz="2200" dirty="0" smtClean="0">
              <a:latin typeface="Arial"/>
              <a:cs typeface="Arial"/>
            </a:endParaRP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13" name="Picture 12" descr="TAKE A VIEW ON SOCIETYS REL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45467" cy="5916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467" y="45917"/>
            <a:ext cx="5571066" cy="91532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/>
                <a:cs typeface="Arial"/>
              </a:rPr>
              <a:t>The British Legion says: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467" y="961239"/>
            <a:ext cx="633306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b="1" dirty="0" smtClean="0">
                <a:latin typeface="Arial"/>
                <a:cs typeface="Arial"/>
              </a:rPr>
              <a:t>The poppy is:                                 </a:t>
            </a:r>
          </a:p>
          <a:p>
            <a:r>
              <a:rPr lang="en-GB" sz="2200" dirty="0" smtClean="0">
                <a:latin typeface="Arial"/>
                <a:cs typeface="Arial"/>
              </a:rPr>
              <a:t>A symbol of remembrance and hope</a:t>
            </a:r>
          </a:p>
          <a:p>
            <a:r>
              <a:rPr lang="en-GB" sz="2200" dirty="0" smtClean="0">
                <a:latin typeface="Arial"/>
                <a:cs typeface="Arial"/>
              </a:rPr>
              <a:t>Worn by millions of people</a:t>
            </a:r>
          </a:p>
          <a:p>
            <a:r>
              <a:rPr lang="en-GB" sz="2200" dirty="0" smtClean="0">
                <a:latin typeface="Arial"/>
                <a:cs typeface="Arial"/>
              </a:rPr>
              <a:t>Red because of the natural colour of field poppies </a:t>
            </a:r>
          </a:p>
          <a:p>
            <a:endParaRPr lang="en-GB" sz="22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GB" sz="2200" b="1" dirty="0" smtClean="0">
                <a:latin typeface="Arial"/>
                <a:cs typeface="Arial"/>
              </a:rPr>
              <a:t>The poppy is not:</a:t>
            </a:r>
          </a:p>
          <a:p>
            <a:r>
              <a:rPr lang="en-GB" sz="2200" dirty="0" smtClean="0">
                <a:latin typeface="Arial"/>
                <a:cs typeface="Arial"/>
              </a:rPr>
              <a:t>A symbol of death or a sign of support for war</a:t>
            </a:r>
          </a:p>
          <a:p>
            <a:r>
              <a:rPr lang="en-GB" sz="2200" dirty="0" smtClean="0">
                <a:latin typeface="Arial"/>
                <a:cs typeface="Arial"/>
              </a:rPr>
              <a:t>A reflection of politics or religion </a:t>
            </a:r>
          </a:p>
          <a:p>
            <a:r>
              <a:rPr lang="en-GB" sz="2200" dirty="0" smtClean="0">
                <a:latin typeface="Arial"/>
                <a:cs typeface="Arial"/>
              </a:rPr>
              <a:t>Red to reflect the colour of blood</a:t>
            </a:r>
            <a:endParaRPr lang="en-GB" sz="2200" dirty="0">
              <a:latin typeface="Arial"/>
              <a:cs typeface="Arial"/>
            </a:endParaRP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095"/>
            <a:ext cx="9144000" cy="101600"/>
          </a:xfrm>
          <a:prstGeom prst="rect">
            <a:avLst/>
          </a:prstGeom>
        </p:spPr>
      </p:pic>
      <p:pic>
        <p:nvPicPr>
          <p:cNvPr id="13" name="Picture 12" descr="TAKE A VIEW ON SOCIETYS REL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" y="6238091"/>
            <a:ext cx="4195025" cy="50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01333" cy="5909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4" y="6186783"/>
            <a:ext cx="893135" cy="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06 at 15.11.3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917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88267"/>
            <a:ext cx="5943600" cy="1066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59000">
                <a:schemeClr val="bg1"/>
              </a:gs>
            </a:gsLst>
            <a:lin ang="2700000" scaled="1"/>
            <a:tileRect/>
          </a:gradFill>
          <a:ln>
            <a:gradFill flip="none" rotWithShape="1">
              <a:gsLst>
                <a:gs pos="1000">
                  <a:schemeClr val="bg1">
                    <a:alpha val="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How might people respond to or use the poppy as a symbol?</a:t>
            </a:r>
          </a:p>
        </p:txBody>
      </p:sp>
    </p:spTree>
    <p:extLst>
      <p:ext uri="{BB962C8B-B14F-4D97-AF65-F5344CB8AC3E}">
        <p14:creationId xmlns:p14="http://schemas.microsoft.com/office/powerpoint/2010/main" val="40738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1475</Words>
  <Application>Microsoft Macintosh PowerPoint</Application>
  <PresentationFormat>On-screen Show (4:3)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History of the poppy</vt:lpstr>
      <vt:lpstr>In Flanders Fields</vt:lpstr>
      <vt:lpstr>PowerPoint Presentation</vt:lpstr>
      <vt:lpstr>To remember</vt:lpstr>
      <vt:lpstr>For charity</vt:lpstr>
      <vt:lpstr>The British Legion says:</vt:lpstr>
      <vt:lpstr>PowerPoint Presentation</vt:lpstr>
      <vt:lpstr>Fundraising for soldiers and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Army Museum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Cameron</dc:creator>
  <cp:lastModifiedBy>Elizabeth Shaw</cp:lastModifiedBy>
  <cp:revision>33</cp:revision>
  <dcterms:created xsi:type="dcterms:W3CDTF">2016-05-06T09:28:33Z</dcterms:created>
  <dcterms:modified xsi:type="dcterms:W3CDTF">2017-02-22T16:29:48Z</dcterms:modified>
</cp:coreProperties>
</file>