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4" r:id="rId2"/>
    <p:sldId id="385" r:id="rId3"/>
    <p:sldId id="427" r:id="rId4"/>
    <p:sldId id="438" r:id="rId5"/>
    <p:sldId id="424" r:id="rId6"/>
    <p:sldId id="440" r:id="rId7"/>
    <p:sldId id="439" r:id="rId8"/>
    <p:sldId id="432" r:id="rId9"/>
    <p:sldId id="436" r:id="rId10"/>
    <p:sldId id="433" r:id="rId11"/>
    <p:sldId id="434" r:id="rId12"/>
    <p:sldId id="443" r:id="rId13"/>
    <p:sldId id="444" r:id="rId14"/>
    <p:sldId id="441" r:id="rId15"/>
    <p:sldId id="445" r:id="rId16"/>
    <p:sldId id="442" r:id="rId17"/>
    <p:sldId id="428" r:id="rId18"/>
    <p:sldId id="425" r:id="rId19"/>
    <p:sldId id="426" r:id="rId20"/>
    <p:sldId id="437" r:id="rId21"/>
    <p:sldId id="446" r:id="rId22"/>
    <p:sldId id="429" r:id="rId23"/>
    <p:sldId id="430" r:id="rId24"/>
    <p:sldId id="431" r:id="rId25"/>
    <p:sldId id="43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>
          <p15:clr>
            <a:srgbClr val="A4A3A4"/>
          </p15:clr>
        </p15:guide>
        <p15:guide id="2" pos="36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8" autoAdjust="0"/>
    <p:restoredTop sz="60453" autoAdjust="0"/>
  </p:normalViewPr>
  <p:slideViewPr>
    <p:cSldViewPr snapToGrid="0" snapToObjects="1">
      <p:cViewPr>
        <p:scale>
          <a:sx n="80" d="100"/>
          <a:sy n="80" d="100"/>
        </p:scale>
        <p:origin x="2496" y="144"/>
      </p:cViewPr>
      <p:guideLst>
        <p:guide orient="horz" pos="2081"/>
        <p:guide pos="361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1B24-DAEF-F547-81DE-5B8E61CFAC4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D9756-9426-294F-9C7F-4F4D30C0D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0ADE-2E86-9043-94E6-7E3E41E5CFE6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F7FA-B147-A748-A926-3EA8CB3EF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resource gives captioning information for the images used in the accompanying film.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7FA-B147-A748-A926-3EA8CB3EFD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98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Recruiting poster, 'Daddy, what did You do in the Great War?''.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lithograph, after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Lumley, published by the Parliamentary Recruiting Committee March 1915, Poster No 79, designed and printed by Johnson, Riddle and Company Limited, 1915. One of a collection of 49 posters, World War One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guilt-stricken father sits in an armchair with his daughter on his knee while his son plays with toy soldiers.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1977-06-81-16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8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Recruiting poster, ‘Are You in this?’, 1915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Chromolithograph after Lt Gen Sir R S S Baden-Powell, poster No 112 published by Parliamentary Recruiting Committee, printed by Johnson, Riddle and Company, London, July 1915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Talented artist, writer, former soldier, and founder of the Scout Movement, Sir Robert Baden-Powell designed this poster to remind people there were many ways in which they could contribute to the war effort. It depicts a civilian watching the patriotic activities of a sailor, a soldier, a boy scout, a nurse, and male and female munitions factory workers.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1977-06-81-29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0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Military Service Act 1916.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Lithographic posted published by the Parliamentary Recruiting Committee, No 151, 1915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Printed by David Allen and Sons,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One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2014-07-31-1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Military Service Act 1916.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 by the Parliamentary Recruiting Committee, No 153, 1915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Printed by Roberts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1915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One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2014-07-32-1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3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Proclamation regarding Army Reserve (Military Service Act, 1916) Army Form D 471/1, dated 10.2.1916.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thirteen printed posters produced in Britain between August 1914 - March 1916.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One, Home Front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1977-06-80-11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9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Daily Sketch, The Slacker MUST Follow Him NOW.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Printed news-stand poster, with photographic insert of soldier holding a child, 1916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One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2014-07-37-1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1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Conchy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Ceramic figurine manufactured by Birks, Rawlins and Company Limited at the Vine Pottery, Stoke on Trent, 1914-1918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Hand-painted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‘Birks Grotesques’, it shows a satirical impression of a conscientious objector in civilian dress with his hands in his pockets, wearing a sports cap inscribed ‘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conchy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One, Home Front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2014-01-7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57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Poster: 'National Service Acts, 1948 to 1955. Notice to men born between 1st July 1938 and 30th September 1938. Requirement to register at local offices of the Ministry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National Service on Saturday 17th November 1956'; includes full details of exempted categories and has a strip of paper pasted on stressing the urgency of registering, this perhaps reflects the fact that November 1956 was the month of the Suez Crisis.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training in Britain, including the reception of recruits, medical examination, issue of kit, interior of barracks and physical training, weapons training, cooks and relaxing in the canteen.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115 official World War Two photographs of Britain 1939-1940.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1989-10-122-30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0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training in Britain, including the reception of recruits, medical examination, issue of kit, interior of barracks and physical training, weapons training, cooks and relaxing in the canteen.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115 official World War Two photographs of Britain 1939-1940.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1989-10-122-32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F7986-80EB-0B4F-ABCA-B3D410CB5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9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63 photographs relating to the recruiting and induction procedure for the Auxiliary Territorial Service, 1941-1942 (c).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World War Two, Home Front (1939-1945).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1994-07-274-11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2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5000754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F7FA-B147-A748-A926-3EA8CB3EFD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6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 S 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Joslin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inspecting the passing out parade of C Coy, Royal Electrical and Mechanical Engineers,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Honiton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Camp, Devon, 24 Jun 1952.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photograph album relating to the National Service of John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Royal Electrical and Mechanical Engineers, 1952-1954, including service in the Canal Zone.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2002-11-660-1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92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74 LAD out on a desert exercise, shows Austin K5 trucks, use of camouflage,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vehicle recovery,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photograph album of photographs relating to the National Service of John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Royal Electrical and Mechanical Engineers, 1952-1954, including service in the Canal Zone.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2002-11-660-36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9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74 LAD out on a desert exercise.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photograph album of photographs relating to the National Service of John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Heygate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Royal Electrical and Mechanical Engineers, 1952-1954, including service in the Canal Zone.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2002-11-660-41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twenty photographs of Sapper Frederick Tomlinson, No 47 GHQ Survey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Royal Engineers, and various colleagues, in their barracks 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Fayid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banks of the Sweetwater Canal in the Suez Canal Zone, 1954.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photograph album of 318 photographs relating to the National Service of 22677695 Sapper Frederick Tomlinson, who served in Egypt with No 47 GHQ Survey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Royal Engineers, 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Fayid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banks of the Sweetwater Canal in the Suez Canal Zone, 1952-1954.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Egypt (1945-1956).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2005-06-746-118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9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 relating to Charles Gray stating that he had been balloted to serve in the Essex Militia and ordering him to appear or provide a substitute, 19 Aug 1826.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1987-11-117-2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Printed cards, two copies,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Stating the aims of the National Service League.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signed by an adherent and hung on the wall.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unsigned.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collection of printed pamphlets relating to the National Service League from 1908 (c).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1974-07-65-8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8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Marshal Lord Roberts of Kandahar, Pretoria and Waterford VC KG KP GCB OM GCSI GCIE (1832-1914), 1904 (c).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 on canvas after the portrait by John Singer Sargent, 1904, in the National Portrait Gallery, by Frank Markham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Skipworth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(1854-1929), 1917.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Three-quarter-length, in field marshal’s full dress uniform with orders and medals, his sword under his left arm, standing in a pillared portico.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1956-02-194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9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Viscount Haldane, Lord Warwick, inspecting boy scouts at Chelmsford, Essex, 1910.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eleven photographs collected by Col H Cooper CMG CBE, 1881-1912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1970-03-30-10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 of Col R S S Baden-Powell, full length, 1899.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Photographed by Taylor of Mafeking one Sunday during the siege.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group of two photographs relating to the Siege of Mafeking, 1899.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1965-06-77-1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Recruiting poster, 'He did his duty. Will You do Yours?', 1914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Chromolithograph recruiting poster, published by the Parliamentary Recruiting Committee, as Poster No 20.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49 posters relating to World War One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Commemorative portrait of Lord Roberts.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1977-06-81-11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‘Everyone Should Do His Bit Enlist Now’, 1915.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photolithograph recruiting poster after Baron Low, published by the Parliamentary Recruiting Committee, as Poster No 121, printed by Roberts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Leete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London, 1915.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boy scout resting his foot on a drum, in front of a wall covered in recruiting posters, World War One (1914-1918).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2005-11-222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A08D-6A4D-844C-8B6F-2F4AAC4394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3236"/>
            <a:ext cx="8061626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45917"/>
            <a:ext cx="806162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NAM_Logo_Black&amp;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331" y="5489775"/>
            <a:ext cx="1568370" cy="11921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4" y="359766"/>
            <a:ext cx="7303943" cy="55636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562" y="1600200"/>
            <a:ext cx="7979756" cy="4525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pic>
        <p:nvPicPr>
          <p:cNvPr id="11" name="Picture 10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279" y="274638"/>
            <a:ext cx="1965326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742" y="274638"/>
            <a:ext cx="5750400" cy="5851525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NAM_Logo_Black&amp;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264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612916"/>
            <a:ext cx="8229600" cy="2296422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NAM_Logo_Black&amp;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4" y="359766"/>
            <a:ext cx="7350399" cy="556364"/>
          </a:xfrm>
        </p:spPr>
        <p:txBody>
          <a:bodyPr>
            <a:noAutofit/>
          </a:bodyPr>
          <a:lstStyle>
            <a:lvl1pPr algn="l">
              <a:defRPr sz="40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35574" cy="45259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48" y="4406900"/>
            <a:ext cx="8061626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50" y="2906713"/>
            <a:ext cx="806162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4" y="359766"/>
            <a:ext cx="7293534" cy="556364"/>
          </a:xfrm>
        </p:spPr>
        <p:txBody>
          <a:bodyPr>
            <a:noAutofit/>
          </a:bodyPr>
          <a:lstStyle>
            <a:lvl1pPr algn="l">
              <a:defRPr sz="40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72" y="1600200"/>
            <a:ext cx="3767936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7972" y="1600200"/>
            <a:ext cx="3767936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" y="359766"/>
            <a:ext cx="7303893" cy="55636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562" y="1535113"/>
            <a:ext cx="37903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562" y="2174875"/>
            <a:ext cx="37903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437" y="1535113"/>
            <a:ext cx="37918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437" y="2174875"/>
            <a:ext cx="37918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068" cy="365125"/>
          </a:xfrm>
        </p:spPr>
        <p:txBody>
          <a:bodyPr/>
          <a:lstStyle/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pic>
        <p:nvPicPr>
          <p:cNvPr id="14" name="Picture 13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75" y="359766"/>
            <a:ext cx="7298348" cy="556364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87523" cy="365125"/>
          </a:xfrm>
        </p:spPr>
        <p:txBody>
          <a:bodyPr/>
          <a:lstStyle/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pic>
        <p:nvPicPr>
          <p:cNvPr id="10" name="Picture 9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2440" cy="365125"/>
          </a:xfrm>
        </p:spPr>
        <p:txBody>
          <a:bodyPr/>
          <a:lstStyle/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pic>
        <p:nvPicPr>
          <p:cNvPr id="9" name="Picture 8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03" y="273050"/>
            <a:ext cx="275034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237" y="273050"/>
            <a:ext cx="46734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03" y="1435100"/>
            <a:ext cx="275034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NAM_Logo_Black&amp;Red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13" y="4800600"/>
            <a:ext cx="631862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1413" y="612775"/>
            <a:ext cx="63186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413" y="5367338"/>
            <a:ext cx="631862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rro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59766"/>
            <a:ext cx="385175" cy="55636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593118" cy="365125"/>
          </a:xfrm>
        </p:spPr>
        <p:txBody>
          <a:bodyPr/>
          <a:lstStyle>
            <a:lvl1pPr algn="r">
              <a:defRPr/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NAM_Logo_Black&amp;Red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743" y="5972078"/>
            <a:ext cx="1055902" cy="8026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909F-AE17-5744-B151-6FE46426A19D}" type="datetimeFigureOut">
              <a:rPr lang="en-US" smtClean="0"/>
              <a:pPr/>
              <a:t>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2D67D-3712-1F46-97E7-21D332A03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2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490870"/>
            <a:ext cx="9143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Futura"/>
                <a:cs typeface="Futura"/>
              </a:rPr>
              <a:t>Conscription</a:t>
            </a:r>
          </a:p>
          <a:p>
            <a:pPr algn="ctr"/>
            <a:endParaRPr lang="en-US" sz="5400" dirty="0">
              <a:latin typeface="Futura"/>
              <a:cs typeface="Futura"/>
            </a:endParaRPr>
          </a:p>
        </p:txBody>
      </p:sp>
      <p:pic>
        <p:nvPicPr>
          <p:cNvPr id="2" name="Picture 1" descr="HLFHI_BL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035" y="4532908"/>
            <a:ext cx="3209358" cy="197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4" y="4835932"/>
            <a:ext cx="2007656" cy="136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381000"/>
            <a:ext cx="40767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381000"/>
            <a:ext cx="4318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0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81000"/>
            <a:ext cx="41402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8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81000"/>
            <a:ext cx="47752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2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0" y="381000"/>
            <a:ext cx="43815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7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381000"/>
            <a:ext cx="40894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7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04900"/>
            <a:ext cx="6096000" cy="463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5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92200"/>
            <a:ext cx="6096000" cy="466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824" y="918882"/>
            <a:ext cx="68355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/>
              <a:t>This PowerPoint presentation contains a selection of images and archives which students can use to explore the story of one British soldier in the First World War. In the main, the materials come from the </a:t>
            </a:r>
            <a:r>
              <a:rPr lang="en-US" sz="1400" dirty="0" smtClean="0"/>
              <a:t>Collection </a:t>
            </a:r>
            <a:r>
              <a:rPr lang="en-US" sz="1400" dirty="0"/>
              <a:t>of the National Army </a:t>
            </a:r>
            <a:r>
              <a:rPr lang="en-US" sz="1400" dirty="0" smtClean="0"/>
              <a:t>Museum (NAM).  </a:t>
            </a:r>
            <a:r>
              <a:rPr lang="en-US" sz="1400" dirty="0"/>
              <a:t>Occasionally these are supplemented by materials from outside the NAM </a:t>
            </a:r>
            <a:r>
              <a:rPr lang="en-US" sz="1400" dirty="0" smtClean="0"/>
              <a:t>to </a:t>
            </a:r>
            <a:r>
              <a:rPr lang="en-US" sz="1400" dirty="0"/>
              <a:t>provide context.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Unless otherwise stated in the notes, the images can be freely used for non-commercial purposes within the classroom. You can use the entire presentation or choose individual images for use in other non-commercial contexts. When using individual images in other contexts, please always retain the attribution statements provided in this document (e.g. NAM. </a:t>
            </a:r>
            <a:r>
              <a:rPr lang="en-US" sz="1400" dirty="0"/>
              <a:t>2005-08-66-</a:t>
            </a:r>
            <a:r>
              <a:rPr lang="en-US" sz="1400" dirty="0" smtClean="0"/>
              <a:t>1).</a:t>
            </a:r>
          </a:p>
          <a:p>
            <a:pPr>
              <a:defRPr/>
            </a:pPr>
            <a:endParaRPr lang="en-US" sz="1400" dirty="0"/>
          </a:p>
          <a:p>
            <a:pPr lvl="0">
              <a:defRPr/>
            </a:pPr>
            <a:r>
              <a:rPr lang="en-GB" sz="1400" dirty="0">
                <a:ea typeface="Arial"/>
                <a:cs typeface="Arial"/>
                <a:sym typeface="Arial"/>
              </a:rPr>
              <a:t>By downloading this </a:t>
            </a:r>
            <a:r>
              <a:rPr lang="en-GB" sz="1400" dirty="0" smtClean="0">
                <a:ea typeface="Arial"/>
                <a:cs typeface="Arial"/>
                <a:sym typeface="Arial"/>
              </a:rPr>
              <a:t>document and </a:t>
            </a:r>
            <a:r>
              <a:rPr lang="en-GB" sz="1400" dirty="0">
                <a:ea typeface="Arial"/>
                <a:cs typeface="Arial"/>
                <a:sym typeface="Arial"/>
              </a:rPr>
              <a:t>using these images you agree to these terms of use, including your use of the attribution statement specified for each object by </a:t>
            </a:r>
            <a:r>
              <a:rPr lang="en-GB" sz="1400" dirty="0" smtClean="0">
                <a:ea typeface="Arial"/>
                <a:cs typeface="Arial"/>
                <a:sym typeface="Arial"/>
              </a:rPr>
              <a:t>NAM.</a:t>
            </a:r>
            <a:endParaRPr lang="en-GB" sz="1400" dirty="0"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63" y="5502442"/>
            <a:ext cx="1736146" cy="11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5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8100"/>
            <a:ext cx="60960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49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00075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92200"/>
            <a:ext cx="6096000" cy="467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381000"/>
            <a:ext cx="38354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381000"/>
            <a:ext cx="41529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9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39800"/>
            <a:ext cx="6096000" cy="496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4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381000"/>
            <a:ext cx="49911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381000"/>
            <a:ext cx="41402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81000"/>
            <a:ext cx="48641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4100"/>
            <a:ext cx="6096000" cy="474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1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1000"/>
            <a:ext cx="36576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5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381000"/>
            <a:ext cx="4064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381000"/>
            <a:ext cx="40386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7" y="5951620"/>
            <a:ext cx="1077801" cy="7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8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5688</TotalTime>
  <Words>1438</Words>
  <Application>Microsoft Macintosh PowerPoint</Application>
  <PresentationFormat>On-screen Show (4:3)</PresentationFormat>
  <Paragraphs>145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Army Museum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 Administrator</dc:creator>
  <cp:lastModifiedBy>Elizabeth Shaw</cp:lastModifiedBy>
  <cp:revision>341</cp:revision>
  <dcterms:created xsi:type="dcterms:W3CDTF">2010-10-29T11:03:29Z</dcterms:created>
  <dcterms:modified xsi:type="dcterms:W3CDTF">2017-02-06T17:48:12Z</dcterms:modified>
</cp:coreProperties>
</file>