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92" r:id="rId3"/>
    <p:sldId id="259" r:id="rId4"/>
    <p:sldId id="257" r:id="rId5"/>
    <p:sldId id="275" r:id="rId6"/>
    <p:sldId id="278" r:id="rId7"/>
    <p:sldId id="277" r:id="rId8"/>
    <p:sldId id="276" r:id="rId9"/>
    <p:sldId id="279" r:id="rId10"/>
    <p:sldId id="280" r:id="rId11"/>
    <p:sldId id="281" r:id="rId12"/>
    <p:sldId id="282" r:id="rId13"/>
    <p:sldId id="283" r:id="rId14"/>
    <p:sldId id="284" r:id="rId15"/>
    <p:sldId id="285" r:id="rId16"/>
    <p:sldId id="286" r:id="rId17"/>
    <p:sldId id="287" r:id="rId18"/>
    <p:sldId id="289" r:id="rId19"/>
    <p:sldId id="290"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763A"/>
    <a:srgbClr val="292D60"/>
    <a:srgbClr val="B39265"/>
    <a:srgbClr val="B6451D"/>
    <a:srgbClr val="C68D3B"/>
    <a:srgbClr val="292B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38" autoAdjust="0"/>
    <p:restoredTop sz="94674"/>
  </p:normalViewPr>
  <p:slideViewPr>
    <p:cSldViewPr snapToGrid="0" snapToObjects="1">
      <p:cViewPr>
        <p:scale>
          <a:sx n="130" d="100"/>
          <a:sy n="130" d="100"/>
        </p:scale>
        <p:origin x="1624"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1634A5-FC15-A54C-8CE1-A96D42453CE5}" type="datetimeFigureOut">
              <a:rPr lang="en-US" smtClean="0"/>
              <a:t>2/22/17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744723-638C-3049-8EA7-AFFDB4DE81F8}" type="slidenum">
              <a:rPr lang="en-US" smtClean="0"/>
              <a:t>‹#›</a:t>
            </a:fld>
            <a:endParaRPr lang="en-US"/>
          </a:p>
        </p:txBody>
      </p:sp>
    </p:spTree>
    <p:extLst>
      <p:ext uri="{BB962C8B-B14F-4D97-AF65-F5344CB8AC3E}">
        <p14:creationId xmlns:p14="http://schemas.microsoft.com/office/powerpoint/2010/main" val="42867560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2013-07-11-73</a:t>
            </a:r>
          </a:p>
          <a:p>
            <a:r>
              <a:rPr lang="en-US" sz="1200" kern="1200" dirty="0" smtClean="0">
                <a:solidFill>
                  <a:schemeClr val="tx1"/>
                </a:solidFill>
                <a:latin typeface="+mn-lt"/>
                <a:ea typeface="+mn-ea"/>
                <a:cs typeface="+mn-cs"/>
              </a:rPr>
              <a:t>Soldiers protect their ears against the noise</a:t>
            </a:r>
            <a:r>
              <a:rPr lang="en-US" sz="1200" kern="1200" baseline="0" dirty="0" smtClean="0">
                <a:solidFill>
                  <a:schemeClr val="tx1"/>
                </a:solidFill>
                <a:latin typeface="+mn-lt"/>
                <a:ea typeface="+mn-ea"/>
                <a:cs typeface="+mn-cs"/>
              </a:rPr>
              <a:t> of an explosion.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Digital photograph from a collection of 102 digital images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Will Craig, </a:t>
            </a:r>
            <a:r>
              <a:rPr lang="en-US" sz="1200" kern="1200" dirty="0" err="1" smtClean="0">
                <a:solidFill>
                  <a:schemeClr val="tx1"/>
                </a:solidFill>
                <a:latin typeface="+mn-lt"/>
                <a:ea typeface="+mn-ea"/>
                <a:cs typeface="+mn-cs"/>
              </a:rPr>
              <a:t>Defence</a:t>
            </a:r>
            <a:r>
              <a:rPr lang="en-US" sz="1200" kern="1200" dirty="0" smtClean="0">
                <a:solidFill>
                  <a:schemeClr val="tx1"/>
                </a:solidFill>
                <a:latin typeface="+mn-lt"/>
                <a:ea typeface="+mn-ea"/>
                <a:cs typeface="+mn-cs"/>
              </a:rPr>
              <a:t> Press Office, Army Combat Camera Team, Afghanistan (2001-2014)</a:t>
            </a:r>
            <a:endParaRPr lang="en-US" dirty="0" smtClean="0"/>
          </a:p>
          <a:p>
            <a:r>
              <a:rPr lang="en-US" dirty="0" smtClean="0"/>
              <a:t>Crown</a:t>
            </a:r>
            <a:r>
              <a:rPr lang="en-US" baseline="0" dirty="0" smtClean="0"/>
              <a:t>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a:t>
            </a:fld>
            <a:endParaRPr lang="en-US"/>
          </a:p>
        </p:txBody>
      </p:sp>
    </p:spTree>
    <p:extLst>
      <p:ext uri="{BB962C8B-B14F-4D97-AF65-F5344CB8AC3E}">
        <p14:creationId xmlns:p14="http://schemas.microsoft.com/office/powerpoint/2010/main" val="2322341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 2005-01-67-26</a:t>
            </a:r>
          </a:p>
          <a:p>
            <a:r>
              <a:rPr lang="en-US" sz="1200" kern="1200" dirty="0" smtClean="0">
                <a:solidFill>
                  <a:schemeClr val="tx1"/>
                </a:solidFill>
                <a:latin typeface="+mn-lt"/>
                <a:ea typeface="+mn-ea"/>
                <a:cs typeface="+mn-cs"/>
              </a:rPr>
              <a:t>Digital photograph: A family of Iraqi civilians seek the help of a soldier serving with No 2 Company, 1st Battalion The Irish Guards to locate their other child caught up in the panic caused by incoming small arms fire from Iraqi positions in Basra.</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Photographed by WO2 Giles </a:t>
            </a:r>
            <a:r>
              <a:rPr lang="en-US" sz="1200" kern="1200" dirty="0" err="1" smtClean="0">
                <a:solidFill>
                  <a:schemeClr val="tx1"/>
                </a:solidFill>
                <a:latin typeface="+mn-lt"/>
                <a:ea typeface="+mn-ea"/>
                <a:cs typeface="+mn-cs"/>
              </a:rPr>
              <a:t>Penfound</a:t>
            </a:r>
            <a:r>
              <a:rPr lang="en-US" sz="1200" kern="1200" dirty="0" smtClean="0">
                <a:solidFill>
                  <a:schemeClr val="tx1"/>
                </a:solidFill>
                <a:latin typeface="+mn-lt"/>
                <a:ea typeface="+mn-ea"/>
                <a:cs typeface="+mn-cs"/>
              </a:rPr>
              <a:t>, Army Media Operations, outskirts of Basra City, southern Iraq, Operation TELIC, 30 March 2003.</a:t>
            </a:r>
          </a:p>
          <a:p>
            <a:r>
              <a:rPr lang="en-US" sz="1200" kern="1200" dirty="0" smtClean="0">
                <a:solidFill>
                  <a:schemeClr val="tx1"/>
                </a:solidFill>
                <a:latin typeface="+mn-lt"/>
                <a:ea typeface="+mn-ea"/>
                <a:cs typeface="+mn-cs"/>
              </a:rPr>
              <a:t>Associated with 1 Company, 1st Battalion, The Irish Guards, Iraq (2003-).</a:t>
            </a:r>
          </a:p>
          <a:p>
            <a:r>
              <a:rPr lang="en-US" sz="1200" kern="1200" dirty="0" smtClean="0">
                <a:solidFill>
                  <a:schemeClr val="tx1"/>
                </a:solidFill>
                <a:latin typeface="+mn-lt"/>
                <a:ea typeface="+mn-ea"/>
                <a:cs typeface="+mn-cs"/>
              </a:rPr>
              <a:t>Crown</a:t>
            </a:r>
            <a:r>
              <a:rPr lang="en-US" sz="1200" kern="1200" baseline="0" dirty="0" smtClean="0">
                <a:solidFill>
                  <a:schemeClr val="tx1"/>
                </a:solidFill>
                <a:latin typeface="+mn-lt"/>
                <a:ea typeface="+mn-ea"/>
                <a:cs typeface="+mn-cs"/>
              </a:rPr>
              <a:t> Copyright.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family were part of a column of people fleeing the city of Basra when it and the soldiers of the 1st Battalion No 2 Company, The Irish Guards, manning a checkpoint on the outskirts of Basra, came under small arms fire from two Iraqi positions several hundred </a:t>
            </a:r>
            <a:r>
              <a:rPr lang="en-US" sz="1200" kern="1200" dirty="0" err="1" smtClean="0">
                <a:solidFill>
                  <a:schemeClr val="tx1"/>
                </a:solidFill>
                <a:latin typeface="+mn-lt"/>
                <a:ea typeface="+mn-ea"/>
                <a:cs typeface="+mn-cs"/>
              </a:rPr>
              <a:t>metres</a:t>
            </a:r>
            <a:r>
              <a:rPr lang="en-US" sz="1200" kern="1200" dirty="0" smtClean="0">
                <a:solidFill>
                  <a:schemeClr val="tx1"/>
                </a:solidFill>
                <a:latin typeface="+mn-lt"/>
                <a:ea typeface="+mn-ea"/>
                <a:cs typeface="+mn-cs"/>
              </a:rPr>
              <a:t> away. </a:t>
            </a:r>
          </a:p>
          <a:p>
            <a:r>
              <a:rPr lang="en-US" sz="1200" kern="1200" dirty="0" smtClean="0">
                <a:solidFill>
                  <a:schemeClr val="tx1"/>
                </a:solidFill>
                <a:latin typeface="+mn-lt"/>
                <a:ea typeface="+mn-ea"/>
                <a:cs typeface="+mn-cs"/>
              </a:rPr>
              <a:t>The Irish guards were trying to give as much protection to the local civilians as well as ensuring no Iraqi Military or Militia slipped through the checkpoint disguised as ordinary civilians. After returning small arms fire and bringing in artillery fire on the two positions the soldiers were then in a position to allow free access across the checkpoint.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10</a:t>
            </a:fld>
            <a:endParaRPr lang="en-US"/>
          </a:p>
        </p:txBody>
      </p:sp>
    </p:spTree>
    <p:extLst>
      <p:ext uri="{BB962C8B-B14F-4D97-AF65-F5344CB8AC3E}">
        <p14:creationId xmlns:p14="http://schemas.microsoft.com/office/powerpoint/2010/main" val="1023380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2013-02-13-627</a:t>
            </a:r>
          </a:p>
          <a:p>
            <a:r>
              <a:rPr lang="en-US" sz="1200" kern="1200" dirty="0" smtClean="0">
                <a:solidFill>
                  <a:schemeClr val="tx1"/>
                </a:solidFill>
                <a:latin typeface="+mn-lt"/>
                <a:ea typeface="+mn-ea"/>
                <a:cs typeface="+mn-cs"/>
              </a:rPr>
              <a:t>Members of an IED search team wait in the shade of a compound</a:t>
            </a:r>
            <a:r>
              <a:rPr lang="en-US" sz="1200" kern="1200" baseline="0" dirty="0" smtClean="0">
                <a:solidFill>
                  <a:schemeClr val="tx1"/>
                </a:solidFill>
                <a:latin typeface="+mn-lt"/>
                <a:ea typeface="+mn-ea"/>
                <a:cs typeface="+mn-cs"/>
              </a:rPr>
              <a:t> wall in Helmand Province, Afghanistan.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Digital photograph from a collection relating to the service of 61 Field Squadron, 33 Regiment (Explosive Ordnance Disposal), Royal Engineers, dealing with improvised explosive devices (IEDs) in Afghanistan. </a:t>
            </a:r>
          </a:p>
          <a:p>
            <a:r>
              <a:rPr lang="en-US" sz="1200" kern="1200" dirty="0" smtClean="0">
                <a:solidFill>
                  <a:schemeClr val="tx1"/>
                </a:solidFill>
                <a:latin typeface="+mn-lt"/>
                <a:ea typeface="+mn-ea"/>
                <a:cs typeface="+mn-cs"/>
              </a:rPr>
              <a:t>Associated with Operation HERRICK, Afghanistan (2001-2014) 2004-.</a:t>
            </a:r>
          </a:p>
          <a:p>
            <a:r>
              <a:rPr lang="en-US" sz="1200" kern="1200" dirty="0" smtClean="0">
                <a:solidFill>
                  <a:schemeClr val="tx1"/>
                </a:solidFill>
                <a:latin typeface="+mn-lt"/>
                <a:ea typeface="+mn-ea"/>
                <a:cs typeface="+mn-cs"/>
              </a:rPr>
              <a:t>Copyright</a:t>
            </a:r>
            <a:r>
              <a:rPr lang="en-US" sz="1200" kern="1200" baseline="0" dirty="0" smtClean="0">
                <a:solidFill>
                  <a:schemeClr val="tx1"/>
                </a:solidFill>
                <a:latin typeface="+mn-lt"/>
                <a:ea typeface="+mn-ea"/>
                <a:cs typeface="+mn-cs"/>
              </a:rPr>
              <a:t> NAM.</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11</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Massed Band of the British Army's Household Division parade down The Mall, London, 6 June 2015.</a:t>
            </a:r>
          </a:p>
          <a:p>
            <a:r>
              <a:rPr lang="en-US" sz="1200" kern="1200" dirty="0" smtClean="0">
                <a:solidFill>
                  <a:schemeClr val="tx1"/>
                </a:solidFill>
                <a:latin typeface="+mn-lt"/>
                <a:ea typeface="+mn-ea"/>
                <a:cs typeface="+mn-cs"/>
              </a:rPr>
              <a:t>Digital photograph by </a:t>
            </a:r>
            <a:r>
              <a:rPr lang="en-US" sz="1200" kern="1200" dirty="0" err="1" smtClean="0">
                <a:solidFill>
                  <a:schemeClr val="tx1"/>
                </a:solidFill>
                <a:latin typeface="+mn-lt"/>
                <a:ea typeface="+mn-ea"/>
                <a:cs typeface="+mn-cs"/>
              </a:rPr>
              <a:t>Cpl</a:t>
            </a:r>
            <a:r>
              <a:rPr lang="en-US" sz="1200" kern="1200" dirty="0" smtClean="0">
                <a:solidFill>
                  <a:schemeClr val="tx1"/>
                </a:solidFill>
                <a:latin typeface="+mn-lt"/>
                <a:ea typeface="+mn-ea"/>
                <a:cs typeface="+mn-cs"/>
              </a:rPr>
              <a:t> Max Bryan, 6 June 2015.</a:t>
            </a:r>
          </a:p>
          <a:p>
            <a:r>
              <a:rPr lang="en-US" sz="1200" kern="1200" dirty="0" smtClean="0">
                <a:solidFill>
                  <a:schemeClr val="tx1"/>
                </a:solidFill>
                <a:latin typeface="+mn-lt"/>
                <a:ea typeface="+mn-ea"/>
                <a:cs typeface="+mn-cs"/>
              </a:rPr>
              <a:t>From a collection of photographs compiled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 primarily of British Army units involved in ceremonial duties in London in 2015.</a:t>
            </a:r>
          </a:p>
          <a:p>
            <a:r>
              <a:rPr lang="en-US" sz="1200" kern="1200" smtClean="0">
                <a:solidFill>
                  <a:schemeClr val="tx1"/>
                </a:solidFill>
                <a:latin typeface="+mn-lt"/>
                <a:ea typeface="+mn-ea"/>
                <a:cs typeface="+mn-cs"/>
              </a:rPr>
              <a:t>Crown copyright.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Crown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12</a:t>
            </a:fld>
            <a:endParaRPr lang="en-US"/>
          </a:p>
        </p:txBody>
      </p:sp>
    </p:spTree>
    <p:extLst>
      <p:ext uri="{BB962C8B-B14F-4D97-AF65-F5344CB8AC3E}">
        <p14:creationId xmlns:p14="http://schemas.microsoft.com/office/powerpoint/2010/main" val="1023380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Picture credit </a:t>
            </a:r>
          </a:p>
          <a:p>
            <a:r>
              <a:rPr lang="en-US" b="0" dirty="0" smtClean="0"/>
              <a:t>Shutterstock</a:t>
            </a:r>
          </a:p>
          <a:p>
            <a:r>
              <a:rPr lang="en-GB" sz="1100" dirty="0"/>
              <a:t>Image ID: 301266557</a:t>
            </a:r>
          </a:p>
          <a:p>
            <a:r>
              <a:rPr lang="en-GB" sz="1100" dirty="0"/>
              <a:t>Copyright: elxeneize</a:t>
            </a:r>
          </a:p>
          <a:p>
            <a:endParaRPr lang="en-GB" dirty="0"/>
          </a:p>
        </p:txBody>
      </p:sp>
      <p:sp>
        <p:nvSpPr>
          <p:cNvPr id="4" name="Slide Number Placeholder 3"/>
          <p:cNvSpPr>
            <a:spLocks noGrp="1"/>
          </p:cNvSpPr>
          <p:nvPr>
            <p:ph type="sldNum" sz="quarter" idx="10"/>
          </p:nvPr>
        </p:nvSpPr>
        <p:spPr/>
        <p:txBody>
          <a:bodyPr/>
          <a:lstStyle/>
          <a:p>
            <a:fld id="{88DC623E-3004-44BC-91D1-19BD4AFF1BBE}" type="slidenum">
              <a:rPr lang="en-GB" smtClean="0"/>
              <a:pPr/>
              <a:t>13</a:t>
            </a:fld>
            <a:endParaRPr lang="en-GB" dirty="0"/>
          </a:p>
        </p:txBody>
      </p:sp>
    </p:spTree>
    <p:extLst>
      <p:ext uri="{BB962C8B-B14F-4D97-AF65-F5344CB8AC3E}">
        <p14:creationId xmlns:p14="http://schemas.microsoft.com/office/powerpoint/2010/main" val="4023975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Picture credit </a:t>
            </a:r>
          </a:p>
          <a:p>
            <a:r>
              <a:rPr lang="en-US" b="0" dirty="0" smtClean="0"/>
              <a:t>Shutterstock</a:t>
            </a:r>
          </a:p>
          <a:p>
            <a:r>
              <a:rPr lang="en-GB" sz="1100" dirty="0"/>
              <a:t>Image ID: 301266557</a:t>
            </a:r>
          </a:p>
          <a:p>
            <a:r>
              <a:rPr lang="en-GB" sz="1100" dirty="0"/>
              <a:t>Copyright: elxeneize</a:t>
            </a:r>
          </a:p>
          <a:p>
            <a:endParaRPr lang="en-GB" dirty="0"/>
          </a:p>
        </p:txBody>
      </p:sp>
      <p:sp>
        <p:nvSpPr>
          <p:cNvPr id="4" name="Slide Number Placeholder 3"/>
          <p:cNvSpPr>
            <a:spLocks noGrp="1"/>
          </p:cNvSpPr>
          <p:nvPr>
            <p:ph type="sldNum" sz="quarter" idx="10"/>
          </p:nvPr>
        </p:nvSpPr>
        <p:spPr/>
        <p:txBody>
          <a:bodyPr/>
          <a:lstStyle/>
          <a:p>
            <a:fld id="{88DC623E-3004-44BC-91D1-19BD4AFF1BBE}" type="slidenum">
              <a:rPr lang="en-GB" smtClean="0"/>
              <a:pPr/>
              <a:t>14</a:t>
            </a:fld>
            <a:endParaRPr lang="en-GB" dirty="0"/>
          </a:p>
        </p:txBody>
      </p:sp>
    </p:spTree>
    <p:extLst>
      <p:ext uri="{BB962C8B-B14F-4D97-AF65-F5344CB8AC3E}">
        <p14:creationId xmlns:p14="http://schemas.microsoft.com/office/powerpoint/2010/main" val="4023975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Picture credit </a:t>
            </a:r>
          </a:p>
          <a:p>
            <a:r>
              <a:rPr lang="en-US" b="0" dirty="0" smtClean="0"/>
              <a:t>Shutterstock</a:t>
            </a:r>
          </a:p>
          <a:p>
            <a:r>
              <a:rPr lang="en-GB" sz="1100" dirty="0"/>
              <a:t>Image ID: 301266557</a:t>
            </a:r>
          </a:p>
          <a:p>
            <a:r>
              <a:rPr lang="en-GB" sz="1100" dirty="0"/>
              <a:t>Copyright: elxeneize</a:t>
            </a:r>
          </a:p>
          <a:p>
            <a:endParaRPr lang="en-GB" dirty="0"/>
          </a:p>
        </p:txBody>
      </p:sp>
      <p:sp>
        <p:nvSpPr>
          <p:cNvPr id="4" name="Slide Number Placeholder 3"/>
          <p:cNvSpPr>
            <a:spLocks noGrp="1"/>
          </p:cNvSpPr>
          <p:nvPr>
            <p:ph type="sldNum" sz="quarter" idx="10"/>
          </p:nvPr>
        </p:nvSpPr>
        <p:spPr/>
        <p:txBody>
          <a:bodyPr/>
          <a:lstStyle/>
          <a:p>
            <a:fld id="{88DC623E-3004-44BC-91D1-19BD4AFF1BBE}" type="slidenum">
              <a:rPr lang="en-GB" smtClean="0"/>
              <a:pPr/>
              <a:t>15</a:t>
            </a:fld>
            <a:endParaRPr lang="en-GB" dirty="0"/>
          </a:p>
        </p:txBody>
      </p:sp>
    </p:spTree>
    <p:extLst>
      <p:ext uri="{BB962C8B-B14F-4D97-AF65-F5344CB8AC3E}">
        <p14:creationId xmlns:p14="http://schemas.microsoft.com/office/powerpoint/2010/main" val="4023975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Picture credit </a:t>
            </a:r>
          </a:p>
          <a:p>
            <a:r>
              <a:rPr lang="en-US" b="0" dirty="0" smtClean="0"/>
              <a:t>Shutterstock</a:t>
            </a:r>
          </a:p>
          <a:p>
            <a:r>
              <a:rPr lang="en-GB" sz="1100" dirty="0"/>
              <a:t>Image ID: 301266557</a:t>
            </a:r>
          </a:p>
          <a:p>
            <a:r>
              <a:rPr lang="en-GB" sz="1100" dirty="0"/>
              <a:t>Copyright: elxeneize</a:t>
            </a:r>
          </a:p>
          <a:p>
            <a:endParaRPr lang="en-GB" dirty="0"/>
          </a:p>
        </p:txBody>
      </p:sp>
      <p:sp>
        <p:nvSpPr>
          <p:cNvPr id="4" name="Slide Number Placeholder 3"/>
          <p:cNvSpPr>
            <a:spLocks noGrp="1"/>
          </p:cNvSpPr>
          <p:nvPr>
            <p:ph type="sldNum" sz="quarter" idx="10"/>
          </p:nvPr>
        </p:nvSpPr>
        <p:spPr/>
        <p:txBody>
          <a:bodyPr/>
          <a:lstStyle/>
          <a:p>
            <a:fld id="{88DC623E-3004-44BC-91D1-19BD4AFF1BBE}" type="slidenum">
              <a:rPr lang="en-GB" smtClean="0"/>
              <a:pPr/>
              <a:t>16</a:t>
            </a:fld>
            <a:endParaRPr lang="en-GB" dirty="0"/>
          </a:p>
        </p:txBody>
      </p:sp>
    </p:spTree>
    <p:extLst>
      <p:ext uri="{BB962C8B-B14F-4D97-AF65-F5344CB8AC3E}">
        <p14:creationId xmlns:p14="http://schemas.microsoft.com/office/powerpoint/2010/main" val="4023975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Picture credit </a:t>
            </a:r>
          </a:p>
          <a:p>
            <a:r>
              <a:rPr lang="en-US" b="0" dirty="0" smtClean="0"/>
              <a:t>Shutterstock</a:t>
            </a:r>
          </a:p>
          <a:p>
            <a:r>
              <a:rPr lang="en-GB" sz="1100" dirty="0"/>
              <a:t>Image ID: 301266557</a:t>
            </a:r>
          </a:p>
          <a:p>
            <a:r>
              <a:rPr lang="en-GB" sz="1100" dirty="0"/>
              <a:t>Copyright: elxeneize</a:t>
            </a:r>
          </a:p>
          <a:p>
            <a:endParaRPr lang="en-GB" dirty="0"/>
          </a:p>
        </p:txBody>
      </p:sp>
      <p:sp>
        <p:nvSpPr>
          <p:cNvPr id="4" name="Slide Number Placeholder 3"/>
          <p:cNvSpPr>
            <a:spLocks noGrp="1"/>
          </p:cNvSpPr>
          <p:nvPr>
            <p:ph type="sldNum" sz="quarter" idx="10"/>
          </p:nvPr>
        </p:nvSpPr>
        <p:spPr/>
        <p:txBody>
          <a:bodyPr/>
          <a:lstStyle/>
          <a:p>
            <a:fld id="{88DC623E-3004-44BC-91D1-19BD4AFF1BBE}" type="slidenum">
              <a:rPr lang="en-GB" smtClean="0"/>
              <a:pPr/>
              <a:t>17</a:t>
            </a:fld>
            <a:endParaRPr lang="en-GB" dirty="0"/>
          </a:p>
        </p:txBody>
      </p:sp>
    </p:spTree>
    <p:extLst>
      <p:ext uri="{BB962C8B-B14F-4D97-AF65-F5344CB8AC3E}">
        <p14:creationId xmlns:p14="http://schemas.microsoft.com/office/powerpoint/2010/main" val="4023975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 2013-10-5-3</a:t>
            </a:r>
          </a:p>
          <a:p>
            <a:r>
              <a:rPr lang="en-US" sz="1200" kern="1200" dirty="0" smtClean="0">
                <a:solidFill>
                  <a:schemeClr val="tx1"/>
                </a:solidFill>
                <a:latin typeface="+mn-lt"/>
                <a:ea typeface="+mn-ea"/>
                <a:cs typeface="+mn-cs"/>
              </a:rPr>
              <a:t>Black T-shirt printed with ‘time to go’, 2006-2011.</a:t>
            </a:r>
          </a:p>
          <a:p>
            <a:r>
              <a:rPr lang="en-US" sz="1200" kern="1200" dirty="0" smtClean="0">
                <a:solidFill>
                  <a:schemeClr val="tx1"/>
                </a:solidFill>
                <a:latin typeface="+mn-lt"/>
                <a:ea typeface="+mn-ea"/>
                <a:cs typeface="+mn-cs"/>
              </a:rPr>
              <a:t>Associated with Iraq (2003-2011) and Afghanistan (2001-2014).</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Example of a T-shirt worn by protesters on marches against the ‘wars on terror’ in Manchester on 23 September 2006, London and Glasgow on 15 March 2008, and London on 24 October 2009, 20 November 2010 and 8 October 2011. Distributed by Stop the War coalition, an </a:t>
            </a:r>
            <a:r>
              <a:rPr lang="en-US" sz="1200" kern="1200" dirty="0" err="1" smtClean="0">
                <a:solidFill>
                  <a:schemeClr val="tx1"/>
                </a:solidFill>
                <a:latin typeface="+mn-lt"/>
                <a:ea typeface="+mn-ea"/>
                <a:cs typeface="+mn-cs"/>
              </a:rPr>
              <a:t>organisation</a:t>
            </a:r>
            <a:r>
              <a:rPr lang="en-US" sz="1200" kern="1200" dirty="0" smtClean="0">
                <a:solidFill>
                  <a:schemeClr val="tx1"/>
                </a:solidFill>
                <a:latin typeface="+mn-lt"/>
                <a:ea typeface="+mn-ea"/>
                <a:cs typeface="+mn-cs"/>
              </a:rPr>
              <a:t> set up in 2001 to coordinate campaigns and demonstrations against the ‘wars on terror’, and designed by David Gentleman.</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18</a:t>
            </a:fld>
            <a:endParaRPr lang="en-US"/>
          </a:p>
        </p:txBody>
      </p:sp>
    </p:spTree>
    <p:extLst>
      <p:ext uri="{BB962C8B-B14F-4D97-AF65-F5344CB8AC3E}">
        <p14:creationId xmlns:p14="http://schemas.microsoft.com/office/powerpoint/2010/main" val="1023380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2013-07-11-73</a:t>
            </a:r>
          </a:p>
          <a:p>
            <a:r>
              <a:rPr lang="en-US" sz="1200" kern="1200" dirty="0" smtClean="0">
                <a:solidFill>
                  <a:schemeClr val="tx1"/>
                </a:solidFill>
                <a:latin typeface="+mn-lt"/>
                <a:ea typeface="+mn-ea"/>
                <a:cs typeface="+mn-cs"/>
              </a:rPr>
              <a:t>Soldiers protect their ears against the noise</a:t>
            </a:r>
            <a:r>
              <a:rPr lang="en-US" sz="1200" kern="1200" baseline="0" dirty="0" smtClean="0">
                <a:solidFill>
                  <a:schemeClr val="tx1"/>
                </a:solidFill>
                <a:latin typeface="+mn-lt"/>
                <a:ea typeface="+mn-ea"/>
                <a:cs typeface="+mn-cs"/>
              </a:rPr>
              <a:t> of an explosion.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Digital photograph from a collection of 102 digital images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Will Craig, </a:t>
            </a:r>
            <a:r>
              <a:rPr lang="en-US" sz="1200" kern="1200" dirty="0" err="1" smtClean="0">
                <a:solidFill>
                  <a:schemeClr val="tx1"/>
                </a:solidFill>
                <a:latin typeface="+mn-lt"/>
                <a:ea typeface="+mn-ea"/>
                <a:cs typeface="+mn-cs"/>
              </a:rPr>
              <a:t>Defence</a:t>
            </a:r>
            <a:r>
              <a:rPr lang="en-US" sz="1200" kern="1200" dirty="0" smtClean="0">
                <a:solidFill>
                  <a:schemeClr val="tx1"/>
                </a:solidFill>
                <a:latin typeface="+mn-lt"/>
                <a:ea typeface="+mn-ea"/>
                <a:cs typeface="+mn-cs"/>
              </a:rPr>
              <a:t> Press Office, Army Combat Camera Team, Afghanistan (2001-2014)</a:t>
            </a:r>
          </a:p>
          <a:p>
            <a:r>
              <a:rPr lang="en-US" sz="1200" kern="1200" dirty="0" smtClean="0">
                <a:solidFill>
                  <a:schemeClr val="tx1"/>
                </a:solidFill>
                <a:latin typeface="+mn-lt"/>
                <a:ea typeface="+mn-ea"/>
                <a:cs typeface="+mn-cs"/>
              </a:rPr>
              <a:t>Crown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19</a:t>
            </a:fld>
            <a:endParaRPr lang="en-US"/>
          </a:p>
        </p:txBody>
      </p:sp>
    </p:spTree>
    <p:extLst>
      <p:ext uri="{BB962C8B-B14F-4D97-AF65-F5344CB8AC3E}">
        <p14:creationId xmlns:p14="http://schemas.microsoft.com/office/powerpoint/2010/main" val="232234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2015-11-54-10</a:t>
            </a:r>
          </a:p>
          <a:p>
            <a:r>
              <a:rPr lang="en-US" sz="1200" kern="1200" dirty="0" err="1" smtClean="0">
                <a:solidFill>
                  <a:schemeClr val="tx1"/>
                </a:solidFill>
                <a:latin typeface="+mn-lt"/>
                <a:ea typeface="+mn-ea"/>
                <a:cs typeface="+mn-cs"/>
              </a:rPr>
              <a:t>‘Re</a:t>
            </a:r>
            <a:r>
              <a:rPr lang="en-US" sz="1200" kern="1200" dirty="0" smtClean="0">
                <a:solidFill>
                  <a:schemeClr val="tx1"/>
                </a:solidFill>
                <a:latin typeface="+mn-lt"/>
                <a:ea typeface="+mn-ea"/>
                <a:cs typeface="+mn-cs"/>
              </a:rPr>
              <a:t>-supply’, 31 December 2012.</a:t>
            </a:r>
          </a:p>
          <a:p>
            <a:r>
              <a:rPr lang="en-US" sz="1200" kern="1200" dirty="0" smtClean="0">
                <a:solidFill>
                  <a:schemeClr val="tx1"/>
                </a:solidFill>
                <a:latin typeface="+mn-lt"/>
                <a:ea typeface="+mn-ea"/>
                <a:cs typeface="+mn-cs"/>
              </a:rPr>
              <a:t>Digital photograph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 2011.</a:t>
            </a:r>
          </a:p>
          <a:p>
            <a:r>
              <a:rPr lang="en-US" sz="1200" kern="1200" dirty="0" smtClean="0">
                <a:solidFill>
                  <a:schemeClr val="tx1"/>
                </a:solidFill>
                <a:latin typeface="+mn-lt"/>
                <a:ea typeface="+mn-ea"/>
                <a:cs typeface="+mn-cs"/>
              </a:rPr>
              <a:t>Part of Frere’s HERRICK Portfolio 2, Army Photographic Competition, 2015.</a:t>
            </a:r>
          </a:p>
          <a:p>
            <a:r>
              <a:rPr lang="en-US" sz="1200" kern="1200" dirty="0" smtClean="0">
                <a:solidFill>
                  <a:schemeClr val="tx1"/>
                </a:solidFill>
                <a:latin typeface="+mn-lt"/>
                <a:ea typeface="+mn-ea"/>
                <a:cs typeface="+mn-cs"/>
              </a:rPr>
              <a:t>A Royal Air Force CH47 Chinook helicopter delivers essential supplies to troops of 4 </a:t>
            </a:r>
            <a:r>
              <a:rPr lang="en-US" sz="1200" kern="1200" dirty="0" err="1" smtClean="0">
                <a:solidFill>
                  <a:schemeClr val="tx1"/>
                </a:solidFill>
                <a:latin typeface="+mn-lt"/>
                <a:ea typeface="+mn-ea"/>
                <a:cs typeface="+mn-cs"/>
              </a:rPr>
              <a:t>Mechanised</a:t>
            </a:r>
            <a:r>
              <a:rPr lang="en-US" sz="1200" kern="1200" dirty="0" smtClean="0">
                <a:solidFill>
                  <a:schemeClr val="tx1"/>
                </a:solidFill>
                <a:latin typeface="+mn-lt"/>
                <a:ea typeface="+mn-ea"/>
                <a:cs typeface="+mn-cs"/>
              </a:rPr>
              <a:t> Brigade Reconnaissance Force during Operation DAAS in the </a:t>
            </a:r>
            <a:r>
              <a:rPr lang="en-US" sz="1200" kern="1200" dirty="0" err="1" smtClean="0">
                <a:solidFill>
                  <a:schemeClr val="tx1"/>
                </a:solidFill>
                <a:latin typeface="+mn-lt"/>
                <a:ea typeface="+mn-ea"/>
                <a:cs typeface="+mn-cs"/>
              </a:rPr>
              <a:t>Dashte</a:t>
            </a:r>
            <a:r>
              <a:rPr lang="en-US" sz="1200" kern="1200" dirty="0" smtClean="0">
                <a:solidFill>
                  <a:schemeClr val="tx1"/>
                </a:solidFill>
                <a:latin typeface="+mn-lt"/>
                <a:ea typeface="+mn-ea"/>
                <a:cs typeface="+mn-cs"/>
              </a:rPr>
              <a:t> Desert, Afghanistan. DAAS was a long range reconnaissance operation, targeting insurgent supply chains in Helmand Province.</a:t>
            </a:r>
          </a:p>
          <a:p>
            <a:r>
              <a:rPr lang="en-US" sz="1200" kern="1200" dirty="0" smtClean="0">
                <a:solidFill>
                  <a:schemeClr val="tx1"/>
                </a:solidFill>
                <a:latin typeface="+mn-lt"/>
                <a:ea typeface="+mn-ea"/>
                <a:cs typeface="+mn-cs"/>
              </a:rPr>
              <a:t>From a collection of multimedia relating to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 and the Army Photographic Competition in 2015.</a:t>
            </a:r>
          </a:p>
          <a:p>
            <a:r>
              <a:rPr lang="en-US" sz="1200" kern="1200" dirty="0" smtClean="0">
                <a:solidFill>
                  <a:schemeClr val="tx1"/>
                </a:solidFill>
                <a:latin typeface="+mn-lt"/>
                <a:ea typeface="+mn-ea"/>
                <a:cs typeface="+mn-cs"/>
              </a:rPr>
              <a:t>Associated with Operation HERRICK, Afghanistan (2001-2014).</a:t>
            </a:r>
          </a:p>
          <a:p>
            <a:r>
              <a:rPr lang="en-US" sz="1200" kern="1200" dirty="0" smtClean="0">
                <a:solidFill>
                  <a:schemeClr val="tx1"/>
                </a:solidFill>
                <a:latin typeface="+mn-lt"/>
                <a:ea typeface="+mn-ea"/>
                <a:cs typeface="+mn-cs"/>
              </a:rPr>
              <a:t>Crown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3</a:t>
            </a:fld>
            <a:endParaRPr lang="en-US"/>
          </a:p>
        </p:txBody>
      </p:sp>
    </p:spTree>
    <p:extLst>
      <p:ext uri="{BB962C8B-B14F-4D97-AF65-F5344CB8AC3E}">
        <p14:creationId xmlns:p14="http://schemas.microsoft.com/office/powerpoint/2010/main" val="1023380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2015-11-54-5</a:t>
            </a:r>
          </a:p>
          <a:p>
            <a:r>
              <a:rPr lang="en-US" sz="1200" kern="1200" dirty="0" smtClean="0">
                <a:solidFill>
                  <a:schemeClr val="tx1"/>
                </a:solidFill>
                <a:latin typeface="+mn-lt"/>
                <a:ea typeface="+mn-ea"/>
                <a:cs typeface="+mn-cs"/>
              </a:rPr>
              <a:t>‘Covering Fire’, Operation HERRICK 17, 6 Jan 2013</a:t>
            </a:r>
          </a:p>
          <a:p>
            <a:r>
              <a:rPr lang="en-US" sz="1200" kern="1200" dirty="0" smtClean="0">
                <a:solidFill>
                  <a:schemeClr val="tx1"/>
                </a:solidFill>
                <a:latin typeface="+mn-lt"/>
                <a:ea typeface="+mn-ea"/>
                <a:cs typeface="+mn-cs"/>
              </a:rPr>
              <a:t>Digital photograph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 4 Nov 2010.</a:t>
            </a:r>
          </a:p>
          <a:p>
            <a:r>
              <a:rPr lang="en-US" sz="1200" kern="1200" dirty="0" smtClean="0">
                <a:solidFill>
                  <a:schemeClr val="tx1"/>
                </a:solidFill>
                <a:latin typeface="+mn-lt"/>
                <a:ea typeface="+mn-ea"/>
                <a:cs typeface="+mn-cs"/>
              </a:rPr>
              <a:t>Part of Frere’s HERRICK Portfolio 1, Army Photographic Competition, 2015.</a:t>
            </a:r>
          </a:p>
          <a:p>
            <a:r>
              <a:rPr lang="en-US" sz="1200" kern="1200" dirty="0" smtClean="0">
                <a:solidFill>
                  <a:schemeClr val="tx1"/>
                </a:solidFill>
                <a:latin typeface="+mn-lt"/>
                <a:ea typeface="+mn-ea"/>
                <a:cs typeface="+mn-cs"/>
              </a:rPr>
              <a:t>Corporal Carl Hines, Royal Artillery, provides covering fire while members of the Brigade Reconnaissance Force cross open ground, whilst under heavy enemy fire.</a:t>
            </a:r>
          </a:p>
          <a:p>
            <a:r>
              <a:rPr lang="en-US" sz="1200" kern="1200" dirty="0" smtClean="0">
                <a:solidFill>
                  <a:schemeClr val="tx1"/>
                </a:solidFill>
                <a:latin typeface="+mn-lt"/>
                <a:ea typeface="+mn-ea"/>
                <a:cs typeface="+mn-cs"/>
              </a:rPr>
              <a:t>From a collection of multimedia relating to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 and the Army Photographic Competition in 2015.</a:t>
            </a:r>
          </a:p>
          <a:p>
            <a:r>
              <a:rPr lang="en-US" sz="1200" kern="1200" dirty="0" smtClean="0">
                <a:solidFill>
                  <a:schemeClr val="tx1"/>
                </a:solidFill>
                <a:latin typeface="+mn-lt"/>
                <a:ea typeface="+mn-ea"/>
                <a:cs typeface="+mn-cs"/>
              </a:rPr>
              <a:t>Associated with Operation HERRICK, Afghanistan (2001-2014).</a:t>
            </a:r>
          </a:p>
          <a:p>
            <a:r>
              <a:rPr lang="en-US" sz="1200" kern="1200" dirty="0" smtClean="0">
                <a:solidFill>
                  <a:schemeClr val="tx1"/>
                </a:solidFill>
                <a:latin typeface="+mn-lt"/>
                <a:ea typeface="+mn-ea"/>
                <a:cs typeface="+mn-cs"/>
              </a:rPr>
              <a:t>Crown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4</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2015-11-56-43</a:t>
            </a:r>
          </a:p>
          <a:p>
            <a:r>
              <a:rPr lang="en-US" sz="1200" kern="1200" dirty="0" smtClean="0">
                <a:solidFill>
                  <a:schemeClr val="tx1"/>
                </a:solidFill>
                <a:latin typeface="+mn-lt"/>
                <a:ea typeface="+mn-ea"/>
                <a:cs typeface="+mn-cs"/>
              </a:rPr>
              <a:t>Two soldiers prepare to enter a compound</a:t>
            </a:r>
            <a:r>
              <a:rPr lang="en-US" sz="1200" kern="1200" baseline="0" dirty="0" smtClean="0">
                <a:solidFill>
                  <a:schemeClr val="tx1"/>
                </a:solidFill>
                <a:latin typeface="+mn-lt"/>
                <a:ea typeface="+mn-ea"/>
                <a:cs typeface="+mn-cs"/>
              </a:rPr>
              <a:t> in Helmand Province, Afghanistan.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From a collection of 80 low resolution digital photographs compiled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 Associated with Afghanistan (2001-).</a:t>
            </a:r>
          </a:p>
          <a:p>
            <a:r>
              <a:rPr lang="en-US" sz="1200" kern="1200" dirty="0" smtClean="0">
                <a:solidFill>
                  <a:schemeClr val="tx1"/>
                </a:solidFill>
                <a:latin typeface="+mn-lt"/>
                <a:ea typeface="+mn-ea"/>
                <a:cs typeface="+mn-cs"/>
              </a:rPr>
              <a:t>Crown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5</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2007-06-8-10</a:t>
            </a:r>
          </a:p>
          <a:p>
            <a:r>
              <a:rPr lang="en-US" sz="1200" kern="1200" dirty="0" smtClean="0">
                <a:solidFill>
                  <a:schemeClr val="tx1"/>
                </a:solidFill>
                <a:latin typeface="+mn-lt"/>
                <a:ea typeface="+mn-ea"/>
                <a:cs typeface="+mn-cs"/>
              </a:rPr>
              <a:t>A gunner serving with 17 Battery Royal Artillery conducts a foot patrol in the suburbs of Basra city, Iraq, to reassure locals following recent militia fighting.</a:t>
            </a:r>
          </a:p>
          <a:p>
            <a:r>
              <a:rPr lang="en-US" sz="1200" kern="1200" dirty="0" smtClean="0">
                <a:solidFill>
                  <a:schemeClr val="tx1"/>
                </a:solidFill>
                <a:latin typeface="+mn-lt"/>
                <a:ea typeface="+mn-ea"/>
                <a:cs typeface="+mn-cs"/>
              </a:rPr>
              <a:t>Photographer, </a:t>
            </a:r>
            <a:r>
              <a:rPr lang="en-US" sz="1200" kern="1200" dirty="0" err="1" smtClean="0">
                <a:solidFill>
                  <a:schemeClr val="tx1"/>
                </a:solidFill>
                <a:latin typeface="+mn-lt"/>
                <a:ea typeface="+mn-ea"/>
                <a:cs typeface="+mn-cs"/>
              </a:rPr>
              <a:t>Cpl</a:t>
            </a:r>
            <a:r>
              <a:rPr lang="en-US" sz="1200" kern="1200" dirty="0" smtClean="0">
                <a:solidFill>
                  <a:schemeClr val="tx1"/>
                </a:solidFill>
                <a:latin typeface="+mn-lt"/>
                <a:ea typeface="+mn-ea"/>
                <a:cs typeface="+mn-cs"/>
              </a:rPr>
              <a:t> Anthony </a:t>
            </a:r>
            <a:r>
              <a:rPr lang="en-US" sz="1200" kern="1200" dirty="0" err="1" smtClean="0">
                <a:solidFill>
                  <a:schemeClr val="tx1"/>
                </a:solidFill>
                <a:latin typeface="+mn-lt"/>
                <a:ea typeface="+mn-ea"/>
                <a:cs typeface="+mn-cs"/>
              </a:rPr>
              <a:t>Boocock</a:t>
            </a:r>
            <a:r>
              <a:rPr lang="en-US" sz="1200" kern="1200" dirty="0" smtClean="0">
                <a:solidFill>
                  <a:schemeClr val="tx1"/>
                </a:solidFill>
                <a:latin typeface="+mn-lt"/>
                <a:ea typeface="+mn-ea"/>
                <a:cs typeface="+mn-cs"/>
              </a:rPr>
              <a:t> Royal Logistic Corps, 20th </a:t>
            </a:r>
            <a:r>
              <a:rPr lang="en-US" sz="1200" kern="1200" dirty="0" err="1" smtClean="0">
                <a:solidFill>
                  <a:schemeClr val="tx1"/>
                </a:solidFill>
                <a:latin typeface="+mn-lt"/>
                <a:ea typeface="+mn-ea"/>
                <a:cs typeface="+mn-cs"/>
              </a:rPr>
              <a:t>Armoured</a:t>
            </a:r>
            <a:r>
              <a:rPr lang="en-US" sz="1200" kern="1200" dirty="0" smtClean="0">
                <a:solidFill>
                  <a:schemeClr val="tx1"/>
                </a:solidFill>
                <a:latin typeface="+mn-lt"/>
                <a:ea typeface="+mn-ea"/>
                <a:cs typeface="+mn-cs"/>
              </a:rPr>
              <a:t> Brigade Media Ops, 5 Jun 2006.</a:t>
            </a:r>
          </a:p>
          <a:p>
            <a:r>
              <a:rPr lang="en-US" sz="1200" kern="1200" dirty="0" smtClean="0">
                <a:solidFill>
                  <a:schemeClr val="tx1"/>
                </a:solidFill>
                <a:latin typeface="+mn-lt"/>
                <a:ea typeface="+mn-ea"/>
                <a:cs typeface="+mn-cs"/>
              </a:rPr>
              <a:t>Associated with Operation TELIC 8, Iraq (2003-).</a:t>
            </a:r>
          </a:p>
          <a:p>
            <a:r>
              <a:rPr lang="en-US" sz="1200" kern="1200" dirty="0" smtClean="0">
                <a:solidFill>
                  <a:schemeClr val="tx1"/>
                </a:solidFill>
                <a:latin typeface="+mn-lt"/>
                <a:ea typeface="+mn-ea"/>
                <a:cs typeface="+mn-cs"/>
              </a:rPr>
              <a:t>Crown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6</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2015-11-55-423.</a:t>
            </a:r>
          </a:p>
          <a:p>
            <a:r>
              <a:rPr lang="en-US" sz="1200" kern="1200" dirty="0" smtClean="0">
                <a:solidFill>
                  <a:schemeClr val="tx1"/>
                </a:solidFill>
                <a:latin typeface="+mn-lt"/>
                <a:ea typeface="+mn-ea"/>
                <a:cs typeface="+mn-cs"/>
              </a:rPr>
              <a:t>Digital photograph of an unnamed local civilian carrying buckets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a:t>
            </a:r>
          </a:p>
          <a:p>
            <a:r>
              <a:rPr lang="en-US" sz="1200" kern="1200" dirty="0" smtClean="0">
                <a:solidFill>
                  <a:schemeClr val="tx1"/>
                </a:solidFill>
                <a:latin typeface="+mn-lt"/>
                <a:ea typeface="+mn-ea"/>
                <a:cs typeface="+mn-cs"/>
              </a:rPr>
              <a:t>From a collection of digital photographs compiled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a:t>
            </a:r>
          </a:p>
          <a:p>
            <a:r>
              <a:rPr lang="en-US" sz="1200" kern="1200" dirty="0" smtClean="0">
                <a:solidFill>
                  <a:schemeClr val="tx1"/>
                </a:solidFill>
                <a:latin typeface="+mn-lt"/>
                <a:ea typeface="+mn-ea"/>
                <a:cs typeface="+mn-cs"/>
              </a:rPr>
              <a:t>Associated with Afghanistan (2001-).</a:t>
            </a:r>
          </a:p>
          <a:p>
            <a:r>
              <a:rPr lang="en-US" sz="1200" kern="1200" dirty="0" smtClean="0">
                <a:solidFill>
                  <a:schemeClr val="tx1"/>
                </a:solidFill>
                <a:latin typeface="+mn-lt"/>
                <a:ea typeface="+mn-ea"/>
                <a:cs typeface="+mn-cs"/>
              </a:rPr>
              <a:t>Crown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7</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2015-11-54-22</a:t>
            </a:r>
          </a:p>
          <a:p>
            <a:r>
              <a:rPr lang="en-US" sz="1200" kern="1200" dirty="0" smtClean="0">
                <a:solidFill>
                  <a:schemeClr val="tx1"/>
                </a:solidFill>
                <a:latin typeface="+mn-lt"/>
                <a:ea typeface="+mn-ea"/>
                <a:cs typeface="+mn-cs"/>
              </a:rPr>
              <a:t>‘Bombs Away’, 23 March 2015.</a:t>
            </a:r>
          </a:p>
          <a:p>
            <a:r>
              <a:rPr lang="en-US" sz="1200" kern="1200" dirty="0" smtClean="0">
                <a:solidFill>
                  <a:schemeClr val="tx1"/>
                </a:solidFill>
                <a:latin typeface="+mn-lt"/>
                <a:ea typeface="+mn-ea"/>
                <a:cs typeface="+mn-cs"/>
              </a:rPr>
              <a:t>Unexploded bombs from the air raids over England in the Second World War are sometimes discovered in building sites. Bomb</a:t>
            </a:r>
            <a:r>
              <a:rPr lang="en-US" sz="1200" kern="1200" baseline="0" dirty="0" smtClean="0">
                <a:solidFill>
                  <a:schemeClr val="tx1"/>
                </a:solidFill>
                <a:latin typeface="+mn-lt"/>
                <a:ea typeface="+mn-ea"/>
                <a:cs typeface="+mn-cs"/>
              </a:rPr>
              <a:t> disposal experts from the Army can be called in to make them safe.</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Digital photograph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a:t>
            </a:r>
          </a:p>
          <a:p>
            <a:r>
              <a:rPr lang="en-US" sz="1200" kern="1200" dirty="0" smtClean="0">
                <a:solidFill>
                  <a:schemeClr val="tx1"/>
                </a:solidFill>
                <a:latin typeface="+mn-lt"/>
                <a:ea typeface="+mn-ea"/>
                <a:cs typeface="+mn-cs"/>
              </a:rPr>
              <a:t>One of 12 portfolio shots.</a:t>
            </a:r>
          </a:p>
          <a:p>
            <a:r>
              <a:rPr lang="en-US" sz="1200" kern="1200" dirty="0" smtClean="0">
                <a:solidFill>
                  <a:schemeClr val="tx1"/>
                </a:solidFill>
                <a:latin typeface="+mn-lt"/>
                <a:ea typeface="+mn-ea"/>
                <a:cs typeface="+mn-cs"/>
              </a:rPr>
              <a:t>From a collection of multimedia relating to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 and the Army Photographic Competition in 2015.</a:t>
            </a:r>
          </a:p>
          <a:p>
            <a:r>
              <a:rPr lang="en-US" sz="1200" kern="1200" dirty="0" smtClean="0">
                <a:solidFill>
                  <a:schemeClr val="tx1"/>
                </a:solidFill>
                <a:latin typeface="+mn-lt"/>
                <a:ea typeface="+mn-ea"/>
                <a:cs typeface="+mn-cs"/>
              </a:rPr>
              <a:t>Crown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8</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2015-11-54-16</a:t>
            </a:r>
          </a:p>
          <a:p>
            <a:r>
              <a:rPr lang="en-US" sz="1200" kern="1200" dirty="0" smtClean="0">
                <a:solidFill>
                  <a:schemeClr val="tx1"/>
                </a:solidFill>
                <a:latin typeface="+mn-lt"/>
                <a:ea typeface="+mn-ea"/>
                <a:cs typeface="+mn-cs"/>
              </a:rPr>
              <a:t>‘Middleman’, 11 October 2014.</a:t>
            </a:r>
          </a:p>
          <a:p>
            <a:r>
              <a:rPr lang="en-US" sz="1200" kern="1200" dirty="0" smtClean="0">
                <a:solidFill>
                  <a:schemeClr val="tx1"/>
                </a:solidFill>
                <a:latin typeface="+mn-lt"/>
                <a:ea typeface="+mn-ea"/>
                <a:cs typeface="+mn-cs"/>
              </a:rPr>
              <a:t>Digital photograph by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a:t>
            </a:r>
          </a:p>
          <a:p>
            <a:r>
              <a:rPr lang="en-US" sz="1200" kern="1200" dirty="0" smtClean="0">
                <a:solidFill>
                  <a:schemeClr val="tx1"/>
                </a:solidFill>
                <a:latin typeface="+mn-lt"/>
                <a:ea typeface="+mn-ea"/>
                <a:cs typeface="+mn-cs"/>
              </a:rPr>
              <a:t>One of 12 portfolio shots.</a:t>
            </a:r>
          </a:p>
          <a:p>
            <a:r>
              <a:rPr lang="en-US" sz="1200" kern="1200" dirty="0" smtClean="0">
                <a:solidFill>
                  <a:schemeClr val="tx1"/>
                </a:solidFill>
                <a:latin typeface="+mn-lt"/>
                <a:ea typeface="+mn-ea"/>
                <a:cs typeface="+mn-cs"/>
              </a:rPr>
              <a:t>From a collection of multimedia relating to </a:t>
            </a:r>
            <a:r>
              <a:rPr lang="en-US" sz="1200" kern="1200" dirty="0" err="1" smtClean="0">
                <a:solidFill>
                  <a:schemeClr val="tx1"/>
                </a:solidFill>
                <a:latin typeface="+mn-lt"/>
                <a:ea typeface="+mn-ea"/>
                <a:cs typeface="+mn-cs"/>
              </a:rPr>
              <a:t>Sgt</a:t>
            </a:r>
            <a:r>
              <a:rPr lang="en-US" sz="1200" kern="1200" dirty="0" smtClean="0">
                <a:solidFill>
                  <a:schemeClr val="tx1"/>
                </a:solidFill>
                <a:latin typeface="+mn-lt"/>
                <a:ea typeface="+mn-ea"/>
                <a:cs typeface="+mn-cs"/>
              </a:rPr>
              <a:t> Rupert Frere, Royal Logistic Corps, and the Army Photographic Competition in 2015.</a:t>
            </a:r>
          </a:p>
          <a:p>
            <a:r>
              <a:rPr lang="en-US" sz="1200" kern="1200" dirty="0" smtClean="0">
                <a:solidFill>
                  <a:schemeClr val="tx1"/>
                </a:solidFill>
                <a:latin typeface="+mn-lt"/>
                <a:ea typeface="+mn-ea"/>
                <a:cs typeface="+mn-cs"/>
              </a:rPr>
              <a:t>Crown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9</a:t>
            </a:fld>
            <a:endParaRPr lang="en-US"/>
          </a:p>
        </p:txBody>
      </p:sp>
    </p:spTree>
    <p:extLst>
      <p:ext uri="{BB962C8B-B14F-4D97-AF65-F5344CB8AC3E}">
        <p14:creationId xmlns:p14="http://schemas.microsoft.com/office/powerpoint/2010/main" val="1075917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3795314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3847296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401541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1317982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2739582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234BACF-62DD-FB4C-9445-89BECE15F735}"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3834448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C234BACF-62DD-FB4C-9445-89BECE15F735}" type="datetimeFigureOut">
              <a:rPr lang="en-US" smtClean="0"/>
              <a:t>2/22/17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2090687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234BACF-62DD-FB4C-9445-89BECE15F735}" type="datetimeFigureOut">
              <a:rPr lang="en-US" smtClean="0"/>
              <a:t>2/22/17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2570095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34BACF-62DD-FB4C-9445-89BECE15F735}" type="datetimeFigureOut">
              <a:rPr lang="en-US" smtClean="0"/>
              <a:t>2/22/17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198388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234BACF-62DD-FB4C-9445-89BECE15F735}"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2493994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234BACF-62DD-FB4C-9445-89BECE15F735}"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4231513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34BACF-62DD-FB4C-9445-89BECE15F735}" type="datetimeFigureOut">
              <a:rPr lang="en-US" smtClean="0"/>
              <a:t>2/22/17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C69B0C-A818-8A40-907D-4B0A349C885A}" type="slidenum">
              <a:rPr lang="en-US" smtClean="0"/>
              <a:t>‹#›</a:t>
            </a:fld>
            <a:endParaRPr lang="en-US"/>
          </a:p>
        </p:txBody>
      </p:sp>
    </p:spTree>
    <p:extLst>
      <p:ext uri="{BB962C8B-B14F-4D97-AF65-F5344CB8AC3E}">
        <p14:creationId xmlns:p14="http://schemas.microsoft.com/office/powerpoint/2010/main" val="3133474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5.jpeg"/><Relationship Id="rId6"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6.jpeg"/><Relationship Id="rId6"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7.jpeg"/><Relationship Id="rId6"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8.jpeg"/><Relationship Id="rId6"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www.army.mod.uk/structure/structure.aspx" TargetMode="External"/><Relationship Id="rId6" Type="http://schemas.openxmlformats.org/officeDocument/2006/relationships/image" Target="../media/image6.png"/><Relationship Id="rId7"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jpe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03076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9873" cy="6078106"/>
          </a:xfrm>
          <a:prstGeom prst="rect">
            <a:avLst/>
          </a:prstGeom>
        </p:spPr>
      </p:pic>
      <p:sp>
        <p:nvSpPr>
          <p:cNvPr id="4" name="Rectangle 3"/>
          <p:cNvSpPr/>
          <p:nvPr/>
        </p:nvSpPr>
        <p:spPr>
          <a:xfrm>
            <a:off x="1391" y="3606800"/>
            <a:ext cx="6280876" cy="838199"/>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3200" b="1" dirty="0" smtClean="0">
                <a:solidFill>
                  <a:schemeClr val="tx1"/>
                </a:solidFill>
                <a:latin typeface="Arial"/>
                <a:cs typeface="Arial"/>
              </a:rPr>
              <a:t>Do we need the British Army?</a:t>
            </a:r>
          </a:p>
        </p:txBody>
      </p:sp>
      <p:pic>
        <p:nvPicPr>
          <p:cNvPr id="5" name="Picture 4" descr="bann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7" name="Picture 6" descr="TAKEAVIEWARMYSROL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557" y="6380398"/>
            <a:ext cx="4579855" cy="19813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1041612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l="-16624" t="-17778"/>
          <a:stretch/>
        </p:blipFill>
        <p:spPr>
          <a:xfrm>
            <a:off x="-1574800" y="-1219200"/>
            <a:ext cx="11049000" cy="8077200"/>
          </a:xfrm>
          <a:prstGeom prst="rect">
            <a:avLst/>
          </a:prstGeom>
        </p:spPr>
      </p:pic>
      <p:sp>
        <p:nvSpPr>
          <p:cNvPr id="5" name="Rectangle 4"/>
          <p:cNvSpPr/>
          <p:nvPr/>
        </p:nvSpPr>
        <p:spPr>
          <a:xfrm>
            <a:off x="-1" y="5164667"/>
            <a:ext cx="7518401" cy="1066800"/>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3200" b="1" dirty="0" smtClean="0">
                <a:solidFill>
                  <a:schemeClr val="tx1"/>
                </a:solidFill>
                <a:latin typeface="Arial"/>
                <a:cs typeface="Arial"/>
              </a:rPr>
              <a:t>Are there tasks that could be done by someone else?</a:t>
            </a:r>
            <a:endParaRPr lang="en-US" sz="3200" b="1" dirty="0">
              <a:solidFill>
                <a:schemeClr val="tx1"/>
              </a:solidFill>
              <a:latin typeface="Arial"/>
              <a:cs typeface="Arial"/>
            </a:endParaRPr>
          </a:p>
        </p:txBody>
      </p:sp>
    </p:spTree>
    <p:extLst>
      <p:ext uri="{BB962C8B-B14F-4D97-AF65-F5344CB8AC3E}">
        <p14:creationId xmlns:p14="http://schemas.microsoft.com/office/powerpoint/2010/main" val="15664533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969" y="22915"/>
            <a:ext cx="4381798" cy="739086"/>
          </a:xfrm>
        </p:spPr>
        <p:txBody>
          <a:bodyPr>
            <a:normAutofit/>
          </a:bodyPr>
          <a:lstStyle/>
          <a:p>
            <a:pPr algn="l"/>
            <a:r>
              <a:rPr lang="en-US" sz="2800" b="1" dirty="0" smtClean="0">
                <a:latin typeface="Arial"/>
                <a:cs typeface="Arial"/>
              </a:rPr>
              <a:t>If not the Army</a:t>
            </a:r>
            <a:endParaRPr lang="en-US" sz="2800" b="1" dirty="0">
              <a:latin typeface="Arial"/>
              <a:cs typeface="Arial"/>
            </a:endParaRPr>
          </a:p>
        </p:txBody>
      </p:sp>
      <p:sp>
        <p:nvSpPr>
          <p:cNvPr id="3" name="Content Placeholder 2"/>
          <p:cNvSpPr>
            <a:spLocks noGrp="1"/>
          </p:cNvSpPr>
          <p:nvPr>
            <p:ph idx="1"/>
          </p:nvPr>
        </p:nvSpPr>
        <p:spPr>
          <a:xfrm>
            <a:off x="4407969" y="931333"/>
            <a:ext cx="4381798" cy="2878667"/>
          </a:xfrm>
          <a:noFill/>
        </p:spPr>
        <p:txBody>
          <a:bodyPr>
            <a:noAutofit/>
          </a:bodyPr>
          <a:lstStyle/>
          <a:p>
            <a:pPr marL="0" lvl="0" indent="0">
              <a:buNone/>
            </a:pPr>
            <a:r>
              <a:rPr lang="en-US" sz="2200" dirty="0">
                <a:latin typeface="Arial"/>
                <a:cs typeface="Arial"/>
              </a:rPr>
              <a:t>There are more than 20 countries in the world who choose not to have a ‘standing Army’; that is a permanent Army composed of full-time soldiers that is not disbanded during times of peace.</a:t>
            </a:r>
            <a:endParaRPr lang="en-GB" sz="2200" dirty="0">
              <a:ln w="12700">
                <a:noFill/>
                <a:prstDash val="solid"/>
              </a:ln>
              <a:latin typeface="Arial"/>
              <a:cs typeface="Arial"/>
            </a:endParaRPr>
          </a:p>
          <a:p>
            <a:pPr marL="0" indent="0">
              <a:buNone/>
            </a:pPr>
            <a:endParaRPr lang="en-GB" sz="2200" dirty="0">
              <a:solidFill>
                <a:srgbClr val="000000"/>
              </a:solidFill>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8" name="Picture 7" descr="TAKEAVIEWARMYSRO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557" y="6380398"/>
            <a:ext cx="4579855" cy="19813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4233333" cy="570653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402609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5" name="Rectangle 4"/>
          <p:cNvSpPr/>
          <p:nvPr/>
        </p:nvSpPr>
        <p:spPr>
          <a:xfrm>
            <a:off x="-1" y="5520267"/>
            <a:ext cx="6604001" cy="1185334"/>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3200" b="1" dirty="0" smtClean="0">
                <a:solidFill>
                  <a:schemeClr val="tx1"/>
                </a:solidFill>
                <a:latin typeface="Arial"/>
                <a:cs typeface="Arial"/>
              </a:rPr>
              <a:t>How do other countries manage without an Army?</a:t>
            </a:r>
            <a:endParaRPr lang="en-US" sz="3200" b="1" dirty="0">
              <a:solidFill>
                <a:schemeClr val="tx1"/>
              </a:solidFill>
              <a:latin typeface="Arial"/>
              <a:cs typeface="Arial"/>
            </a:endParaRPr>
          </a:p>
        </p:txBody>
      </p:sp>
    </p:spTree>
    <p:extLst>
      <p:ext uri="{BB962C8B-B14F-4D97-AF65-F5344CB8AC3E}">
        <p14:creationId xmlns:p14="http://schemas.microsoft.com/office/powerpoint/2010/main" val="25856077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1466" y="166255"/>
            <a:ext cx="5452534" cy="584776"/>
          </a:xfrm>
          <a:prstGeom prst="rect">
            <a:avLst/>
          </a:prstGeom>
          <a:noFill/>
        </p:spPr>
        <p:txBody>
          <a:bodyPr wrap="square" rtlCol="0">
            <a:spAutoFit/>
          </a:bodyPr>
          <a:lstStyle/>
          <a:p>
            <a:r>
              <a:rPr lang="en-GB" sz="3200" b="1" dirty="0" smtClean="0">
                <a:latin typeface="Arial"/>
                <a:cs typeface="Arial"/>
              </a:rPr>
              <a:t>Iceland</a:t>
            </a:r>
            <a:endParaRPr lang="en-GB" sz="3200" b="1" dirty="0">
              <a:latin typeface="Arial"/>
              <a:cs typeface="Arial"/>
            </a:endParaRPr>
          </a:p>
        </p:txBody>
      </p:sp>
      <p:pic>
        <p:nvPicPr>
          <p:cNvPr id="9" name="Picture 8"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3" name="Picture 12" descr="TAKEAVIEWARMYSRO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0"/>
            <a:ext cx="3479799" cy="5793995"/>
          </a:xfrm>
          <a:prstGeom prst="rect">
            <a:avLst/>
          </a:prstGeom>
        </p:spPr>
      </p:pic>
      <p:sp>
        <p:nvSpPr>
          <p:cNvPr id="4" name="TextBox 3"/>
          <p:cNvSpPr txBox="1"/>
          <p:nvPr/>
        </p:nvSpPr>
        <p:spPr>
          <a:xfrm>
            <a:off x="3691466" y="863066"/>
            <a:ext cx="5181601" cy="4493537"/>
          </a:xfrm>
          <a:prstGeom prst="rect">
            <a:avLst/>
          </a:prstGeom>
          <a:noFill/>
        </p:spPr>
        <p:txBody>
          <a:bodyPr wrap="square" rtlCol="0">
            <a:spAutoFit/>
          </a:bodyPr>
          <a:lstStyle/>
          <a:p>
            <a:pPr>
              <a:buNone/>
            </a:pPr>
            <a:r>
              <a:rPr lang="en-GB" sz="2200" b="1" dirty="0" smtClean="0">
                <a:latin typeface="Arial"/>
                <a:cs typeface="Arial"/>
              </a:rPr>
              <a:t>Defences </a:t>
            </a:r>
            <a:r>
              <a:rPr lang="en-GB" sz="2200" b="1" dirty="0">
                <a:latin typeface="Arial"/>
                <a:cs typeface="Arial"/>
              </a:rPr>
              <a:t>include...</a:t>
            </a:r>
          </a:p>
          <a:p>
            <a:pPr marL="285750" indent="-285750">
              <a:buFont typeface="Arial" panose="020B0604020202020204" pitchFamily="34" charset="0"/>
              <a:buChar char="•"/>
            </a:pPr>
            <a:r>
              <a:rPr lang="en-GB" sz="2200" dirty="0">
                <a:latin typeface="Arial"/>
                <a:cs typeface="Arial"/>
              </a:rPr>
              <a:t>The Icelandic Coast Guard which patrols Icelandic waters and airspace</a:t>
            </a:r>
          </a:p>
          <a:p>
            <a:pPr marL="285750" indent="-285750">
              <a:buFont typeface="Arial" panose="020B0604020202020204" pitchFamily="34" charset="0"/>
              <a:buChar char="•"/>
            </a:pPr>
            <a:r>
              <a:rPr lang="en-GB" sz="2200" dirty="0">
                <a:latin typeface="Arial"/>
                <a:cs typeface="Arial"/>
              </a:rPr>
              <a:t>The National Security Unit which handles intelligence operations </a:t>
            </a:r>
          </a:p>
          <a:p>
            <a:pPr marL="285750" indent="-285750">
              <a:buFont typeface="Arial" panose="020B0604020202020204" pitchFamily="34" charset="0"/>
              <a:buChar char="•"/>
            </a:pPr>
            <a:r>
              <a:rPr lang="en-GB" sz="2200" dirty="0">
                <a:latin typeface="Arial"/>
                <a:cs typeface="Arial"/>
              </a:rPr>
              <a:t>A Counter-terrorism Unit which is part of the national police force</a:t>
            </a:r>
          </a:p>
          <a:p>
            <a:pPr>
              <a:buNone/>
            </a:pPr>
            <a:r>
              <a:rPr lang="en-GB" sz="2200" b="1" dirty="0" smtClean="0">
                <a:latin typeface="Arial"/>
                <a:cs typeface="Arial"/>
              </a:rPr>
              <a:t>International </a:t>
            </a:r>
            <a:r>
              <a:rPr lang="en-GB" sz="2200" b="1" dirty="0">
                <a:latin typeface="Arial"/>
                <a:cs typeface="Arial"/>
              </a:rPr>
              <a:t>role </a:t>
            </a:r>
          </a:p>
          <a:p>
            <a:pPr marL="285750" indent="-285750">
              <a:buFont typeface="Arial" panose="020B0604020202020204" pitchFamily="34" charset="0"/>
              <a:buChar char="•"/>
            </a:pPr>
            <a:r>
              <a:rPr lang="en-GB" sz="2200" dirty="0">
                <a:latin typeface="Arial"/>
                <a:cs typeface="Arial"/>
              </a:rPr>
              <a:t>Iceland’s Crisis Response Unit participates in international peacekeeping missions</a:t>
            </a:r>
          </a:p>
          <a:p>
            <a:pPr>
              <a:buNone/>
            </a:pPr>
            <a:r>
              <a:rPr lang="en-GB" sz="2200" b="1" dirty="0" smtClean="0">
                <a:latin typeface="Arial"/>
                <a:cs typeface="Arial"/>
              </a:rPr>
              <a:t>Protectors </a:t>
            </a:r>
            <a:endParaRPr lang="en-GB" sz="2200" b="1" dirty="0">
              <a:latin typeface="Arial"/>
              <a:cs typeface="Arial"/>
            </a:endParaRPr>
          </a:p>
          <a:p>
            <a:pPr marL="285750" indent="-285750">
              <a:buFont typeface="Arial" panose="020B0604020202020204" pitchFamily="34" charset="0"/>
              <a:buChar char="•"/>
            </a:pPr>
            <a:r>
              <a:rPr lang="en-GB" sz="2200" dirty="0" smtClean="0">
                <a:latin typeface="Arial"/>
                <a:cs typeface="Arial"/>
              </a:rPr>
              <a:t>NATO </a:t>
            </a:r>
            <a:r>
              <a:rPr lang="en-GB" sz="2200" dirty="0">
                <a:latin typeface="Arial"/>
                <a:cs typeface="Arial"/>
              </a:rPr>
              <a:t>and different member </a:t>
            </a:r>
            <a:r>
              <a:rPr lang="en-GB" sz="2200" dirty="0" smtClean="0">
                <a:latin typeface="Arial"/>
                <a:cs typeface="Arial"/>
              </a:rPr>
              <a:t>states</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300891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20533" y="166255"/>
            <a:ext cx="5452534" cy="584776"/>
          </a:xfrm>
          <a:prstGeom prst="rect">
            <a:avLst/>
          </a:prstGeom>
          <a:noFill/>
        </p:spPr>
        <p:txBody>
          <a:bodyPr wrap="square" rtlCol="0">
            <a:spAutoFit/>
          </a:bodyPr>
          <a:lstStyle/>
          <a:p>
            <a:r>
              <a:rPr lang="en-GB" sz="3200" b="1" dirty="0" smtClean="0">
                <a:latin typeface="Arial"/>
                <a:cs typeface="Arial"/>
              </a:rPr>
              <a:t>Costa Rica</a:t>
            </a:r>
            <a:endParaRPr lang="en-GB" sz="3200" b="1" dirty="0">
              <a:latin typeface="Arial"/>
              <a:cs typeface="Arial"/>
            </a:endParaRPr>
          </a:p>
        </p:txBody>
      </p:sp>
      <p:pic>
        <p:nvPicPr>
          <p:cNvPr id="9" name="Picture 8"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3" name="Picture 12" descr="TAKEAVIEWARMYSRO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sp>
        <p:nvSpPr>
          <p:cNvPr id="4" name="TextBox 3"/>
          <p:cNvSpPr txBox="1"/>
          <p:nvPr/>
        </p:nvSpPr>
        <p:spPr>
          <a:xfrm>
            <a:off x="3420533" y="1862595"/>
            <a:ext cx="5452534" cy="3816429"/>
          </a:xfrm>
          <a:prstGeom prst="rect">
            <a:avLst/>
          </a:prstGeom>
          <a:noFill/>
        </p:spPr>
        <p:txBody>
          <a:bodyPr wrap="square" rtlCol="0">
            <a:spAutoFit/>
          </a:bodyPr>
          <a:lstStyle/>
          <a:p>
            <a:pPr>
              <a:buNone/>
            </a:pPr>
            <a:r>
              <a:rPr lang="en-GB" sz="2200" b="1" dirty="0" smtClean="0">
                <a:latin typeface="Arial"/>
                <a:cs typeface="Arial"/>
              </a:rPr>
              <a:t>Defences include:</a:t>
            </a:r>
            <a:endParaRPr lang="en-GB" sz="2200" dirty="0">
              <a:latin typeface="Arial"/>
              <a:cs typeface="Arial"/>
            </a:endParaRPr>
          </a:p>
          <a:p>
            <a:pPr marL="342900" indent="-342900">
              <a:buFont typeface="Arial" panose="020B0604020202020204" pitchFamily="34" charset="0"/>
              <a:buChar char="•"/>
            </a:pPr>
            <a:r>
              <a:rPr lang="en-GB" sz="2200" dirty="0">
                <a:latin typeface="Arial"/>
                <a:cs typeface="Arial"/>
              </a:rPr>
              <a:t>A public security force </a:t>
            </a:r>
            <a:r>
              <a:rPr lang="en-GB" sz="2200" dirty="0" smtClean="0">
                <a:latin typeface="Arial"/>
                <a:cs typeface="Arial"/>
              </a:rPr>
              <a:t>whose role is similar to a police force</a:t>
            </a:r>
          </a:p>
          <a:p>
            <a:pPr marL="342900" indent="-342900">
              <a:buFont typeface="Arial" panose="020B0604020202020204" pitchFamily="34" charset="0"/>
              <a:buChar char="•"/>
            </a:pPr>
            <a:r>
              <a:rPr lang="en-GB" sz="2200" dirty="0" smtClean="0">
                <a:latin typeface="Arial"/>
                <a:cs typeface="Arial"/>
              </a:rPr>
              <a:t>A </a:t>
            </a:r>
            <a:r>
              <a:rPr lang="en-GB" sz="2200" dirty="0">
                <a:latin typeface="Arial"/>
                <a:cs typeface="Arial"/>
              </a:rPr>
              <a:t>Special Intervention Unit that is organized along military </a:t>
            </a:r>
            <a:r>
              <a:rPr lang="en-GB" sz="2200" dirty="0" smtClean="0">
                <a:latin typeface="Arial"/>
                <a:cs typeface="Arial"/>
              </a:rPr>
              <a:t>lines </a:t>
            </a:r>
            <a:r>
              <a:rPr lang="en-GB" sz="2200" dirty="0">
                <a:latin typeface="Arial"/>
                <a:cs typeface="Arial"/>
              </a:rPr>
              <a:t>to intercept drug traffickers and act as a counter-terrorism unit </a:t>
            </a:r>
          </a:p>
          <a:p>
            <a:pPr>
              <a:buNone/>
            </a:pPr>
            <a:r>
              <a:rPr lang="en-GB" sz="2200" b="1" dirty="0" smtClean="0">
                <a:latin typeface="Arial"/>
                <a:cs typeface="Arial"/>
              </a:rPr>
              <a:t>Protectors:</a:t>
            </a:r>
            <a:endParaRPr lang="en-GB" sz="2200" b="1" dirty="0">
              <a:latin typeface="Arial"/>
              <a:cs typeface="Arial"/>
            </a:endParaRPr>
          </a:p>
          <a:p>
            <a:pPr marL="342900" indent="-342900">
              <a:buFont typeface="Arial" panose="020B0604020202020204" pitchFamily="34" charset="0"/>
              <a:buChar char="•"/>
            </a:pPr>
            <a:r>
              <a:rPr lang="en-GB" sz="2200" dirty="0">
                <a:latin typeface="Arial"/>
                <a:cs typeface="Arial"/>
              </a:rPr>
              <a:t>After 7,000 U.S. service members were sent to Costa Rica in 2010 to assist in counter-narcotics </a:t>
            </a:r>
            <a:r>
              <a:rPr lang="en-GB" sz="2200" dirty="0" smtClean="0">
                <a:latin typeface="Arial"/>
                <a:cs typeface="Arial"/>
              </a:rPr>
              <a:t>efforts</a:t>
            </a:r>
            <a:endParaRPr lang="en-GB" sz="2200" dirty="0">
              <a:latin typeface="Arial"/>
              <a:cs typeface="Arial"/>
            </a:endParaRPr>
          </a:p>
        </p:txBody>
      </p:sp>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0"/>
            <a:ext cx="3179762" cy="3911600"/>
          </a:xfrm>
          <a:prstGeom prst="rect">
            <a:avLst/>
          </a:prstGeom>
        </p:spPr>
      </p:pic>
      <p:sp>
        <p:nvSpPr>
          <p:cNvPr id="2" name="TextBox 1"/>
          <p:cNvSpPr txBox="1"/>
          <p:nvPr/>
        </p:nvSpPr>
        <p:spPr>
          <a:xfrm>
            <a:off x="3420533" y="756995"/>
            <a:ext cx="5452534" cy="984885"/>
          </a:xfrm>
          <a:prstGeom prst="rect">
            <a:avLst/>
          </a:prstGeom>
          <a:solidFill>
            <a:srgbClr val="292B48"/>
          </a:solidFill>
        </p:spPr>
        <p:txBody>
          <a:bodyPr wrap="square" rtlCol="0">
            <a:spAutoFit/>
          </a:bodyPr>
          <a:lstStyle/>
          <a:p>
            <a:r>
              <a:rPr lang="en-US" sz="2200" dirty="0" smtClean="0">
                <a:solidFill>
                  <a:schemeClr val="bg1"/>
                </a:solidFill>
                <a:latin typeface="Arial"/>
                <a:cs typeface="Arial"/>
              </a:rPr>
              <a:t>“The absence of an army is…a source of national pride.”</a:t>
            </a:r>
          </a:p>
          <a:p>
            <a:r>
              <a:rPr lang="en-US" sz="1400" dirty="0" smtClean="0">
                <a:solidFill>
                  <a:schemeClr val="bg1"/>
                </a:solidFill>
                <a:latin typeface="Arial"/>
                <a:cs typeface="Arial"/>
              </a:rPr>
              <a:t>Source: </a:t>
            </a:r>
            <a:r>
              <a:rPr lang="en-US" sz="1400" dirty="0" err="1" smtClean="0">
                <a:solidFill>
                  <a:schemeClr val="bg1"/>
                </a:solidFill>
                <a:latin typeface="Arial"/>
                <a:cs typeface="Arial"/>
              </a:rPr>
              <a:t>www.diplomatmagazine.com</a:t>
            </a:r>
            <a:endParaRPr lang="en-US" sz="1400" dirty="0">
              <a:solidFill>
                <a:schemeClr val="bg1"/>
              </a:solidFill>
              <a:latin typeface="Arial"/>
              <a:cs typeface="Aria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37851889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20533" y="166255"/>
            <a:ext cx="5452534" cy="584776"/>
          </a:xfrm>
          <a:prstGeom prst="rect">
            <a:avLst/>
          </a:prstGeom>
          <a:noFill/>
        </p:spPr>
        <p:txBody>
          <a:bodyPr wrap="square" rtlCol="0">
            <a:spAutoFit/>
          </a:bodyPr>
          <a:lstStyle/>
          <a:p>
            <a:r>
              <a:rPr lang="en-GB" sz="3200" b="1" dirty="0" smtClean="0">
                <a:latin typeface="Arial"/>
                <a:cs typeface="Arial"/>
              </a:rPr>
              <a:t>Liechtenstein</a:t>
            </a:r>
            <a:endParaRPr lang="en-GB" sz="3200" b="1" dirty="0">
              <a:latin typeface="Arial"/>
              <a:cs typeface="Arial"/>
            </a:endParaRPr>
          </a:p>
        </p:txBody>
      </p:sp>
      <p:pic>
        <p:nvPicPr>
          <p:cNvPr id="9" name="Picture 8"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3" name="Picture 12" descr="TAKEAVIEWARMYSRO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sp>
        <p:nvSpPr>
          <p:cNvPr id="4" name="TextBox 3"/>
          <p:cNvSpPr txBox="1"/>
          <p:nvPr/>
        </p:nvSpPr>
        <p:spPr>
          <a:xfrm>
            <a:off x="3420533" y="911071"/>
            <a:ext cx="5181601" cy="4524315"/>
          </a:xfrm>
          <a:prstGeom prst="rect">
            <a:avLst/>
          </a:prstGeom>
          <a:noFill/>
        </p:spPr>
        <p:txBody>
          <a:bodyPr wrap="square" rtlCol="0">
            <a:spAutoFit/>
          </a:bodyPr>
          <a:lstStyle/>
          <a:p>
            <a:pPr>
              <a:buNone/>
            </a:pPr>
            <a:r>
              <a:rPr lang="en-GB" sz="2400" b="1" dirty="0" smtClean="0"/>
              <a:t>Defences </a:t>
            </a:r>
            <a:r>
              <a:rPr lang="en-GB" sz="2400" b="1" dirty="0"/>
              <a:t>include...</a:t>
            </a:r>
            <a:endParaRPr lang="en-GB" sz="2400" dirty="0"/>
          </a:p>
          <a:p>
            <a:pPr marL="342900" indent="-342900">
              <a:buFont typeface="Arial" panose="020B0604020202020204" pitchFamily="34" charset="0"/>
              <a:buChar char="•"/>
            </a:pPr>
            <a:r>
              <a:rPr lang="en-GB" sz="2400" dirty="0"/>
              <a:t>A police force and a SWAT (Special Weapons and Tactics) </a:t>
            </a:r>
            <a:r>
              <a:rPr lang="en-GB" sz="2400" dirty="0" smtClean="0"/>
              <a:t>team to </a:t>
            </a:r>
            <a:r>
              <a:rPr lang="en-GB" sz="2400" dirty="0"/>
              <a:t>carry out internal security duties</a:t>
            </a:r>
          </a:p>
          <a:p>
            <a:pPr marL="342900" indent="-342900">
              <a:buFont typeface="Arial" panose="020B0604020202020204" pitchFamily="34" charset="0"/>
              <a:buChar char="•"/>
            </a:pPr>
            <a:r>
              <a:rPr lang="en-GB" sz="2400" dirty="0"/>
              <a:t>An </a:t>
            </a:r>
            <a:r>
              <a:rPr lang="en-GB" sz="2400" dirty="0" smtClean="0"/>
              <a:t>army </a:t>
            </a:r>
            <a:r>
              <a:rPr lang="en-GB" sz="2400" dirty="0"/>
              <a:t>which is only permitted in times of war, but that situation has never occurred</a:t>
            </a:r>
          </a:p>
          <a:p>
            <a:r>
              <a:rPr lang="en-GB" sz="2400" b="1" dirty="0" smtClean="0"/>
              <a:t>Protectors </a:t>
            </a:r>
            <a:endParaRPr lang="en-GB" sz="2400" b="1" dirty="0"/>
          </a:p>
          <a:p>
            <a:pPr marL="342900" indent="-342900">
              <a:buFont typeface="Arial" panose="020B0604020202020204" pitchFamily="34" charset="0"/>
              <a:buChar char="•"/>
            </a:pPr>
            <a:r>
              <a:rPr lang="en-GB" sz="2400" dirty="0"/>
              <a:t>No country is defined as having responsibility to defend Liechtenstein in the event of a war or some other </a:t>
            </a:r>
            <a:r>
              <a:rPr lang="en-GB" sz="2400" dirty="0" smtClean="0"/>
              <a:t>attack</a:t>
            </a:r>
            <a:endParaRPr lang="en-GB" sz="2200" dirty="0">
              <a:latin typeface="Arial"/>
              <a:cs typeface="Arial"/>
            </a:endParaRP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
            <a:ext cx="3251200" cy="470467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34176469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62399" y="166255"/>
            <a:ext cx="4910667" cy="584776"/>
          </a:xfrm>
          <a:prstGeom prst="rect">
            <a:avLst/>
          </a:prstGeom>
          <a:noFill/>
        </p:spPr>
        <p:txBody>
          <a:bodyPr wrap="square" rtlCol="0">
            <a:spAutoFit/>
          </a:bodyPr>
          <a:lstStyle/>
          <a:p>
            <a:r>
              <a:rPr lang="en-GB" sz="3200" b="1" dirty="0" smtClean="0">
                <a:latin typeface="Arial"/>
                <a:cs typeface="Arial"/>
              </a:rPr>
              <a:t>Andorra</a:t>
            </a:r>
            <a:endParaRPr lang="en-GB" sz="3200" b="1" dirty="0">
              <a:latin typeface="Arial"/>
              <a:cs typeface="Arial"/>
            </a:endParaRPr>
          </a:p>
        </p:txBody>
      </p:sp>
      <p:pic>
        <p:nvPicPr>
          <p:cNvPr id="9" name="Picture 8"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3" name="Picture 12" descr="TAKEAVIEWARMYSRO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sp>
        <p:nvSpPr>
          <p:cNvPr id="4" name="TextBox 3"/>
          <p:cNvSpPr txBox="1"/>
          <p:nvPr/>
        </p:nvSpPr>
        <p:spPr>
          <a:xfrm>
            <a:off x="3962399" y="911071"/>
            <a:ext cx="4639735" cy="3477875"/>
          </a:xfrm>
          <a:prstGeom prst="rect">
            <a:avLst/>
          </a:prstGeom>
          <a:noFill/>
        </p:spPr>
        <p:txBody>
          <a:bodyPr wrap="square" rtlCol="0">
            <a:spAutoFit/>
          </a:bodyPr>
          <a:lstStyle/>
          <a:p>
            <a:pPr>
              <a:buNone/>
            </a:pPr>
            <a:r>
              <a:rPr lang="en-GB" sz="2200" b="1" dirty="0" smtClean="0">
                <a:latin typeface="Arial"/>
                <a:cs typeface="Arial"/>
              </a:rPr>
              <a:t>Defences include</a:t>
            </a:r>
            <a:r>
              <a:rPr lang="en-GB" sz="2200" b="1" dirty="0">
                <a:latin typeface="Arial"/>
                <a:cs typeface="Arial"/>
              </a:rPr>
              <a:t>...</a:t>
            </a:r>
            <a:endParaRPr lang="en-GB" sz="2200" dirty="0">
              <a:latin typeface="Arial"/>
              <a:cs typeface="Arial"/>
            </a:endParaRPr>
          </a:p>
          <a:p>
            <a:pPr marL="342900" indent="-342900">
              <a:buFont typeface="Arial" panose="020B0604020202020204" pitchFamily="34" charset="0"/>
              <a:buChar char="•"/>
            </a:pPr>
            <a:r>
              <a:rPr lang="en-GB" sz="2200" dirty="0" smtClean="0">
                <a:latin typeface="Arial"/>
                <a:cs typeface="Arial"/>
              </a:rPr>
              <a:t>A national police force, with a </a:t>
            </a:r>
            <a:r>
              <a:rPr lang="en-GB" sz="2200" dirty="0">
                <a:latin typeface="Arial"/>
                <a:cs typeface="Arial"/>
              </a:rPr>
              <a:t>small Special Forces Unit trained in counter-terrorism and hostage </a:t>
            </a:r>
            <a:r>
              <a:rPr lang="en-GB" sz="2200" dirty="0" smtClean="0">
                <a:latin typeface="Arial"/>
                <a:cs typeface="Arial"/>
              </a:rPr>
              <a:t>management</a:t>
            </a:r>
          </a:p>
          <a:p>
            <a:pPr>
              <a:buNone/>
            </a:pPr>
            <a:endParaRPr lang="en-GB" sz="2200" dirty="0" smtClean="0">
              <a:latin typeface="Arial"/>
              <a:cs typeface="Arial"/>
            </a:endParaRPr>
          </a:p>
          <a:p>
            <a:pPr>
              <a:buNone/>
            </a:pPr>
            <a:r>
              <a:rPr lang="en-GB" sz="2200" b="1" dirty="0" smtClean="0">
                <a:latin typeface="Arial"/>
                <a:cs typeface="Arial"/>
              </a:rPr>
              <a:t>Protectors </a:t>
            </a:r>
            <a:endParaRPr lang="en-GB" sz="2200" b="1" dirty="0">
              <a:latin typeface="Arial"/>
              <a:cs typeface="Arial"/>
            </a:endParaRPr>
          </a:p>
          <a:p>
            <a:pPr marL="342900" indent="-342900">
              <a:buFont typeface="Arial" panose="020B0604020202020204" pitchFamily="34" charset="0"/>
              <a:buChar char="•"/>
            </a:pPr>
            <a:r>
              <a:rPr lang="en-GB" sz="2200" dirty="0" smtClean="0">
                <a:latin typeface="Arial"/>
                <a:cs typeface="Arial"/>
              </a:rPr>
              <a:t>Andorra </a:t>
            </a:r>
            <a:r>
              <a:rPr lang="en-GB" sz="2200" dirty="0">
                <a:latin typeface="Arial"/>
                <a:cs typeface="Arial"/>
              </a:rPr>
              <a:t>has signed treaties with Spain and France for its </a:t>
            </a:r>
            <a:r>
              <a:rPr lang="en-GB" sz="2200" dirty="0" smtClean="0">
                <a:latin typeface="Arial"/>
                <a:cs typeface="Arial"/>
              </a:rPr>
              <a:t>protection</a:t>
            </a:r>
            <a:endParaRPr lang="en-GB" sz="2200" dirty="0">
              <a:latin typeface="Arial"/>
              <a:cs typeface="Arial"/>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3746500" cy="29972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19071531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25384" y="178781"/>
            <a:ext cx="4910667" cy="1077218"/>
          </a:xfrm>
          <a:prstGeom prst="rect">
            <a:avLst/>
          </a:prstGeom>
          <a:noFill/>
        </p:spPr>
        <p:txBody>
          <a:bodyPr wrap="square" rtlCol="0">
            <a:spAutoFit/>
          </a:bodyPr>
          <a:lstStyle/>
          <a:p>
            <a:r>
              <a:rPr lang="en-GB" sz="3200" b="1" dirty="0" smtClean="0">
                <a:latin typeface="Arial"/>
                <a:cs typeface="Arial"/>
              </a:rPr>
              <a:t>Marshall Islands and Palau</a:t>
            </a:r>
            <a:endParaRPr lang="en-GB" sz="3200" b="1" dirty="0">
              <a:latin typeface="Arial"/>
              <a:cs typeface="Arial"/>
            </a:endParaRPr>
          </a:p>
        </p:txBody>
      </p:sp>
      <p:pic>
        <p:nvPicPr>
          <p:cNvPr id="9" name="Picture 8"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3" name="Picture 12" descr="TAKEAVIEWARMYSRO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sp>
        <p:nvSpPr>
          <p:cNvPr id="4" name="TextBox 3"/>
          <p:cNvSpPr txBox="1"/>
          <p:nvPr/>
        </p:nvSpPr>
        <p:spPr>
          <a:xfrm>
            <a:off x="3825384" y="1384952"/>
            <a:ext cx="4773652" cy="2123658"/>
          </a:xfrm>
          <a:prstGeom prst="rect">
            <a:avLst/>
          </a:prstGeom>
          <a:noFill/>
        </p:spPr>
        <p:txBody>
          <a:bodyPr wrap="square" rtlCol="0">
            <a:spAutoFit/>
          </a:bodyPr>
          <a:lstStyle/>
          <a:p>
            <a:pPr>
              <a:buNone/>
            </a:pPr>
            <a:r>
              <a:rPr lang="en-GB" sz="2200" b="1" dirty="0" smtClean="0">
                <a:latin typeface="Arial"/>
                <a:cs typeface="Arial"/>
              </a:rPr>
              <a:t>Defences include</a:t>
            </a:r>
            <a:r>
              <a:rPr lang="en-GB" sz="2200" b="1" dirty="0">
                <a:latin typeface="Arial"/>
                <a:cs typeface="Arial"/>
              </a:rPr>
              <a:t>...</a:t>
            </a:r>
            <a:endParaRPr lang="en-GB" sz="2200" dirty="0">
              <a:latin typeface="Arial"/>
              <a:cs typeface="Arial"/>
            </a:endParaRPr>
          </a:p>
          <a:p>
            <a:r>
              <a:rPr lang="en-GB" sz="2200" dirty="0">
                <a:latin typeface="Arial"/>
                <a:cs typeface="Arial"/>
              </a:rPr>
              <a:t>Some formerly U.S. administered territories simply never established militaries after achieving independence, instead leaving the U.S. in charge of their defence.</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557" y="178781"/>
            <a:ext cx="3400302" cy="2268000"/>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0033" y="2576403"/>
            <a:ext cx="3398401" cy="2124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25457978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5" name="Rectangle 4"/>
          <p:cNvSpPr/>
          <p:nvPr/>
        </p:nvSpPr>
        <p:spPr>
          <a:xfrm>
            <a:off x="0" y="4758267"/>
            <a:ext cx="6993468" cy="1473200"/>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3200" b="1" dirty="0" smtClean="0">
                <a:solidFill>
                  <a:schemeClr val="tx1"/>
                </a:solidFill>
                <a:latin typeface="Arial"/>
                <a:cs typeface="Arial"/>
              </a:rPr>
              <a:t>What would be the impact if there were no British Army?</a:t>
            </a:r>
            <a:endParaRPr lang="en-US" sz="3200" b="1" dirty="0">
              <a:solidFill>
                <a:schemeClr val="tx1"/>
              </a:solidFill>
              <a:latin typeface="Arial"/>
              <a:cs typeface="Arial"/>
            </a:endParaRPr>
          </a:p>
        </p:txBody>
      </p:sp>
    </p:spTree>
    <p:extLst>
      <p:ext uri="{BB962C8B-B14F-4D97-AF65-F5344CB8AC3E}">
        <p14:creationId xmlns:p14="http://schemas.microsoft.com/office/powerpoint/2010/main" val="2170023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03076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9873" cy="6078106"/>
          </a:xfrm>
          <a:prstGeom prst="rect">
            <a:avLst/>
          </a:prstGeom>
        </p:spPr>
      </p:pic>
      <p:sp>
        <p:nvSpPr>
          <p:cNvPr id="4" name="Rectangle 3"/>
          <p:cNvSpPr/>
          <p:nvPr/>
        </p:nvSpPr>
        <p:spPr>
          <a:xfrm>
            <a:off x="1391" y="3725332"/>
            <a:ext cx="6280876" cy="1422401"/>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2800" dirty="0" smtClean="0">
                <a:solidFill>
                  <a:schemeClr val="tx1"/>
                </a:solidFill>
                <a:latin typeface="Arial"/>
                <a:cs typeface="Arial"/>
              </a:rPr>
              <a:t>Take a view…</a:t>
            </a:r>
          </a:p>
          <a:p>
            <a:endParaRPr lang="en-US" sz="1400" b="1" dirty="0">
              <a:solidFill>
                <a:schemeClr val="tx1"/>
              </a:solidFill>
              <a:latin typeface="Arial"/>
              <a:cs typeface="Arial"/>
            </a:endParaRPr>
          </a:p>
          <a:p>
            <a:r>
              <a:rPr lang="en-US" sz="3200" b="1" dirty="0" smtClean="0">
                <a:solidFill>
                  <a:schemeClr val="tx1"/>
                </a:solidFill>
                <a:latin typeface="Arial"/>
                <a:cs typeface="Arial"/>
              </a:rPr>
              <a:t>Do we need the British Army?</a:t>
            </a:r>
          </a:p>
        </p:txBody>
      </p:sp>
      <p:pic>
        <p:nvPicPr>
          <p:cNvPr id="5" name="Picture 4" descr="bann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7" name="Picture 6" descr="TAKEAVIEWARMYSROL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557" y="6380398"/>
            <a:ext cx="4579855" cy="19813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2680012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824" y="918882"/>
            <a:ext cx="6835588" cy="2954655"/>
          </a:xfrm>
          <a:prstGeom prst="rect">
            <a:avLst/>
          </a:prstGeom>
          <a:noFill/>
        </p:spPr>
        <p:txBody>
          <a:bodyPr wrap="square" rtlCol="0">
            <a:spAutoFit/>
          </a:bodyPr>
          <a:lstStyle/>
          <a:p>
            <a:pPr>
              <a:defRPr/>
            </a:pPr>
            <a:r>
              <a:rPr lang="en-US" sz="1400" dirty="0"/>
              <a:t>This PowerPoint presentation contains a selection of images and archives which students can use to </a:t>
            </a:r>
            <a:r>
              <a:rPr lang="en-US" sz="1400" dirty="0" smtClean="0"/>
              <a:t>prompt discussion and encourage further research. The materials </a:t>
            </a:r>
            <a:r>
              <a:rPr lang="en-US" sz="1400" dirty="0"/>
              <a:t>come from the </a:t>
            </a:r>
            <a:r>
              <a:rPr lang="en-US" sz="1400" dirty="0" smtClean="0"/>
              <a:t>Collection </a:t>
            </a:r>
            <a:r>
              <a:rPr lang="en-US" sz="1400" dirty="0"/>
              <a:t>of the National Army </a:t>
            </a:r>
            <a:r>
              <a:rPr lang="en-US" sz="1400" dirty="0" smtClean="0"/>
              <a:t>Museum (NAM).  </a:t>
            </a:r>
          </a:p>
          <a:p>
            <a:pPr>
              <a:defRPr/>
            </a:pPr>
            <a:endParaRPr lang="en-US" sz="1400" dirty="0"/>
          </a:p>
          <a:p>
            <a:pPr>
              <a:defRPr/>
            </a:pPr>
            <a:r>
              <a:rPr lang="en-US" sz="1400" dirty="0" smtClean="0"/>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a:t>
            </a:r>
            <a:r>
              <a:rPr lang="en-US" sz="1400" dirty="0"/>
              <a:t>2005-08-66-</a:t>
            </a:r>
            <a:r>
              <a:rPr lang="en-US" sz="1400" dirty="0" smtClean="0"/>
              <a:t>1).</a:t>
            </a:r>
          </a:p>
          <a:p>
            <a:pPr>
              <a:defRPr/>
            </a:pPr>
            <a:endParaRPr lang="en-US" sz="1400" dirty="0"/>
          </a:p>
          <a:p>
            <a:pPr lvl="0">
              <a:defRPr/>
            </a:pPr>
            <a:r>
              <a:rPr lang="en-GB" sz="1400" dirty="0">
                <a:ea typeface="Arial"/>
                <a:cs typeface="Arial"/>
                <a:sym typeface="Arial"/>
              </a:rPr>
              <a:t>By downloading this </a:t>
            </a:r>
            <a:r>
              <a:rPr lang="en-GB" sz="1400" dirty="0" smtClean="0">
                <a:ea typeface="Arial"/>
                <a:cs typeface="Arial"/>
                <a:sym typeface="Arial"/>
              </a:rPr>
              <a:t>document and </a:t>
            </a:r>
            <a:r>
              <a:rPr lang="en-GB" sz="1400" dirty="0">
                <a:ea typeface="Arial"/>
                <a:cs typeface="Arial"/>
                <a:sym typeface="Arial"/>
              </a:rPr>
              <a:t>using these images you agree to these terms of use, including your use of the attribution statement specified for each object by </a:t>
            </a:r>
            <a:r>
              <a:rPr lang="en-GB" sz="1400" dirty="0" smtClean="0">
                <a:ea typeface="Arial"/>
                <a:cs typeface="Arial"/>
                <a:sym typeface="Arial"/>
              </a:rPr>
              <a:t>NAM.</a:t>
            </a:r>
            <a:endParaRPr lang="en-GB" sz="1400" dirty="0">
              <a:ea typeface="Arial"/>
              <a:cs typeface="Arial"/>
              <a:sym typeface="Arial"/>
            </a:endParaRPr>
          </a:p>
          <a:p>
            <a:endParaRPr lang="en-US" dirty="0"/>
          </a:p>
        </p:txBody>
      </p:sp>
    </p:spTree>
    <p:extLst>
      <p:ext uri="{BB962C8B-B14F-4D97-AF65-F5344CB8AC3E}">
        <p14:creationId xmlns:p14="http://schemas.microsoft.com/office/powerpoint/2010/main" val="3370918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03200"/>
            <a:ext cx="9144001" cy="7061200"/>
          </a:xfrm>
          <a:prstGeom prst="rect">
            <a:avLst/>
          </a:prstGeom>
        </p:spPr>
      </p:pic>
      <p:sp>
        <p:nvSpPr>
          <p:cNvPr id="5" name="Rectangle 4"/>
          <p:cNvSpPr/>
          <p:nvPr/>
        </p:nvSpPr>
        <p:spPr>
          <a:xfrm>
            <a:off x="-1" y="5164667"/>
            <a:ext cx="7518401" cy="1066800"/>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3200" b="1" dirty="0" smtClean="0">
                <a:solidFill>
                  <a:schemeClr val="tx1"/>
                </a:solidFill>
                <a:latin typeface="Arial"/>
                <a:cs typeface="Arial"/>
              </a:rPr>
              <a:t>What does the Army say about itself?</a:t>
            </a:r>
            <a:endParaRPr lang="en-US" sz="3200" b="1" dirty="0">
              <a:solidFill>
                <a:schemeClr val="tx1"/>
              </a:solidFill>
              <a:latin typeface="Arial"/>
              <a:cs typeface="Arial"/>
            </a:endParaRPr>
          </a:p>
        </p:txBody>
      </p:sp>
    </p:spTree>
    <p:extLst>
      <p:ext uri="{BB962C8B-B14F-4D97-AF65-F5344CB8AC3E}">
        <p14:creationId xmlns:p14="http://schemas.microsoft.com/office/powerpoint/2010/main" val="3480022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390" y="-1"/>
            <a:ext cx="4381798" cy="1094685"/>
          </a:xfrm>
        </p:spPr>
        <p:txBody>
          <a:bodyPr>
            <a:normAutofit/>
          </a:bodyPr>
          <a:lstStyle/>
          <a:p>
            <a:pPr algn="l"/>
            <a:r>
              <a:rPr lang="en-US" sz="2800" b="1" dirty="0" smtClean="0">
                <a:latin typeface="Arial"/>
                <a:cs typeface="Arial"/>
              </a:rPr>
              <a:t>The British Army Today and Tomorrow</a:t>
            </a:r>
            <a:endParaRPr lang="en-US" sz="2800" b="1" dirty="0">
              <a:latin typeface="Arial"/>
              <a:cs typeface="Arial"/>
            </a:endParaRPr>
          </a:p>
        </p:txBody>
      </p:sp>
      <p:sp>
        <p:nvSpPr>
          <p:cNvPr id="3" name="Content Placeholder 2"/>
          <p:cNvSpPr>
            <a:spLocks noGrp="1"/>
          </p:cNvSpPr>
          <p:nvPr>
            <p:ph idx="1"/>
          </p:nvPr>
        </p:nvSpPr>
        <p:spPr>
          <a:xfrm>
            <a:off x="4737412" y="2404538"/>
            <a:ext cx="4110510" cy="2032000"/>
          </a:xfrm>
          <a:solidFill>
            <a:srgbClr val="C68D3B"/>
          </a:solidFill>
        </p:spPr>
        <p:txBody>
          <a:bodyPr>
            <a:normAutofit/>
          </a:bodyPr>
          <a:lstStyle/>
          <a:p>
            <a:pPr marL="0" indent="0">
              <a:buNone/>
            </a:pPr>
            <a:r>
              <a:rPr lang="en-GB" sz="2200" dirty="0">
                <a:latin typeface="Arial"/>
                <a:cs typeface="Arial"/>
              </a:rPr>
              <a:t>“The British Army – a professional force, resolving crises abroad, serving the nation at home, securing Britain in an uncertain world.</a:t>
            </a:r>
            <a:r>
              <a:rPr lang="en-GB" sz="2200" dirty="0" smtClean="0">
                <a:latin typeface="Arial"/>
                <a:cs typeface="Arial"/>
              </a:rPr>
              <a:t>”</a:t>
            </a:r>
            <a:endParaRPr lang="en-GB" sz="2200"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8" name="Picture 7" descr="TAKEAVIEWARMYSRO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557" y="6380398"/>
            <a:ext cx="4579855" cy="198130"/>
          </a:xfrm>
          <a:prstGeom prst="rect">
            <a:avLst/>
          </a:prstGeom>
        </p:spPr>
      </p:pic>
      <p:sp>
        <p:nvSpPr>
          <p:cNvPr id="4" name="TextBox 3"/>
          <p:cNvSpPr txBox="1"/>
          <p:nvPr/>
        </p:nvSpPr>
        <p:spPr>
          <a:xfrm>
            <a:off x="4617390" y="1122567"/>
            <a:ext cx="4381798" cy="1107996"/>
          </a:xfrm>
          <a:prstGeom prst="rect">
            <a:avLst/>
          </a:prstGeom>
          <a:noFill/>
        </p:spPr>
        <p:txBody>
          <a:bodyPr wrap="square" rtlCol="0">
            <a:spAutoFit/>
          </a:bodyPr>
          <a:lstStyle/>
          <a:p>
            <a:r>
              <a:rPr lang="en-US" sz="2200" dirty="0" smtClean="0">
                <a:latin typeface="Arial"/>
                <a:cs typeface="Arial"/>
              </a:rPr>
              <a:t>A recent document published by the Army, the Army Strategic Narrative, available </a:t>
            </a:r>
            <a:r>
              <a:rPr lang="en-US" sz="2200" dirty="0" smtClean="0">
                <a:latin typeface="Arial"/>
                <a:cs typeface="Arial"/>
                <a:hlinkClick r:id="rId5"/>
              </a:rPr>
              <a:t>here</a:t>
            </a:r>
            <a:r>
              <a:rPr lang="en-US" sz="2200" dirty="0" smtClean="0">
                <a:latin typeface="Arial"/>
                <a:cs typeface="Arial"/>
              </a:rPr>
              <a:t>, said:</a:t>
            </a:r>
            <a:endParaRPr lang="en-US" sz="2200" dirty="0">
              <a:latin typeface="Arial"/>
              <a:cs typeface="Arial"/>
            </a:endParaRPr>
          </a:p>
        </p:txBody>
      </p:sp>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
            <a:ext cx="4407969" cy="577426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3518905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969" y="22914"/>
            <a:ext cx="4381798" cy="772953"/>
          </a:xfrm>
        </p:spPr>
        <p:txBody>
          <a:bodyPr>
            <a:normAutofit/>
          </a:bodyPr>
          <a:lstStyle/>
          <a:p>
            <a:pPr algn="l"/>
            <a:r>
              <a:rPr lang="en-US" sz="2800" b="1" dirty="0" smtClean="0">
                <a:latin typeface="Arial"/>
                <a:cs typeface="Arial"/>
              </a:rPr>
              <a:t>Its Primary Purpose</a:t>
            </a:r>
            <a:endParaRPr lang="en-US" sz="2800" b="1" dirty="0">
              <a:latin typeface="Arial"/>
              <a:cs typeface="Arial"/>
            </a:endParaRPr>
          </a:p>
        </p:txBody>
      </p:sp>
      <p:sp>
        <p:nvSpPr>
          <p:cNvPr id="3" name="Content Placeholder 2"/>
          <p:cNvSpPr>
            <a:spLocks noGrp="1"/>
          </p:cNvSpPr>
          <p:nvPr>
            <p:ph idx="1"/>
          </p:nvPr>
        </p:nvSpPr>
        <p:spPr>
          <a:xfrm>
            <a:off x="4509570" y="965199"/>
            <a:ext cx="2009764" cy="423332"/>
          </a:xfrm>
          <a:solidFill>
            <a:srgbClr val="C68D3B"/>
          </a:solidFill>
        </p:spPr>
        <p:txBody>
          <a:bodyPr>
            <a:normAutofit lnSpcReduction="10000"/>
          </a:bodyPr>
          <a:lstStyle/>
          <a:p>
            <a:pPr marL="0" indent="0">
              <a:buNone/>
            </a:pPr>
            <a:r>
              <a:rPr lang="en-GB" sz="2200" dirty="0" smtClean="0">
                <a:latin typeface="Arial"/>
                <a:cs typeface="Arial"/>
              </a:rPr>
              <a:t>“…is to fight.”</a:t>
            </a:r>
            <a:endParaRPr lang="en-GB" sz="2200"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8" name="Picture 7" descr="TAKEAVIEWARMYSRO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557" y="6380398"/>
            <a:ext cx="4579855" cy="198130"/>
          </a:xfrm>
          <a:prstGeom prst="rect">
            <a:avLst/>
          </a:prstGeom>
        </p:spPr>
      </p:pic>
      <p:sp>
        <p:nvSpPr>
          <p:cNvPr id="10" name="Content Placeholder 2"/>
          <p:cNvSpPr txBox="1">
            <a:spLocks/>
          </p:cNvSpPr>
          <p:nvPr/>
        </p:nvSpPr>
        <p:spPr>
          <a:xfrm>
            <a:off x="4475701" y="1632431"/>
            <a:ext cx="4381798" cy="2583969"/>
          </a:xfrm>
          <a:prstGeom prst="rect">
            <a:avLst/>
          </a:prstGeom>
          <a:solidFill>
            <a:srgbClr val="C68D3B"/>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dirty="0">
                <a:solidFill>
                  <a:srgbClr val="000000"/>
                </a:solidFill>
                <a:latin typeface="Arial"/>
                <a:cs typeface="Arial"/>
              </a:rPr>
              <a:t>“Our demonstrated willingness, when necessary, to participate in land conflicts can deter aggressors and reassure our friends… encouraging them to share the burden while underpinning our own security.” </a:t>
            </a:r>
            <a:r>
              <a:rPr lang="en-GB" sz="2200" dirty="0">
                <a:solidFill>
                  <a:srgbClr val="000000"/>
                </a:solidFill>
                <a:latin typeface="Arial"/>
                <a:cs typeface="Arial"/>
              </a:rPr>
              <a:t>	</a:t>
            </a: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250267" cy="581233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2348236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1703" y="0"/>
            <a:ext cx="4381798" cy="883019"/>
          </a:xfrm>
        </p:spPr>
        <p:txBody>
          <a:bodyPr>
            <a:normAutofit/>
          </a:bodyPr>
          <a:lstStyle/>
          <a:p>
            <a:pPr algn="l"/>
            <a:r>
              <a:rPr lang="en-US" sz="2800" b="1" dirty="0" smtClean="0">
                <a:latin typeface="Arial"/>
                <a:cs typeface="Arial"/>
              </a:rPr>
              <a:t>An international role</a:t>
            </a:r>
            <a:endParaRPr lang="en-US" sz="2800" b="1" dirty="0">
              <a:latin typeface="Arial"/>
              <a:cs typeface="Arial"/>
            </a:endParaRPr>
          </a:p>
        </p:txBody>
      </p:sp>
      <p:sp>
        <p:nvSpPr>
          <p:cNvPr id="3" name="Content Placeholder 2"/>
          <p:cNvSpPr>
            <a:spLocks noGrp="1"/>
          </p:cNvSpPr>
          <p:nvPr>
            <p:ph idx="1"/>
          </p:nvPr>
        </p:nvSpPr>
        <p:spPr>
          <a:xfrm>
            <a:off x="4221703" y="905933"/>
            <a:ext cx="4591219" cy="1600200"/>
          </a:xfrm>
          <a:solidFill>
            <a:srgbClr val="C68D3B"/>
          </a:solidFill>
        </p:spPr>
        <p:txBody>
          <a:bodyPr>
            <a:normAutofit/>
          </a:bodyPr>
          <a:lstStyle/>
          <a:p>
            <a:pPr marL="0" indent="0">
              <a:buNone/>
            </a:pPr>
            <a:r>
              <a:rPr lang="en-US" sz="2200" dirty="0">
                <a:solidFill>
                  <a:srgbClr val="000000"/>
                </a:solidFill>
                <a:latin typeface="Arial"/>
                <a:cs typeface="Arial"/>
              </a:rPr>
              <a:t>“</a:t>
            </a:r>
            <a:r>
              <a:rPr lang="en-GB" sz="2200" dirty="0">
                <a:solidFill>
                  <a:srgbClr val="000000"/>
                </a:solidFill>
                <a:latin typeface="Arial"/>
                <a:cs typeface="Arial"/>
              </a:rPr>
              <a:t>The Army makes a significant contribution to averting crises or conflicts and positively influencing global dynamics.” 	</a:t>
            </a: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8" name="Picture 7" descr="TAKEAVIEWARMYSRO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557" y="6380398"/>
            <a:ext cx="4579855" cy="198130"/>
          </a:xfrm>
          <a:prstGeom prst="rect">
            <a:avLst/>
          </a:prstGeom>
        </p:spPr>
      </p:pic>
      <p:sp>
        <p:nvSpPr>
          <p:cNvPr id="10" name="Content Placeholder 2"/>
          <p:cNvSpPr txBox="1">
            <a:spLocks/>
          </p:cNvSpPr>
          <p:nvPr/>
        </p:nvSpPr>
        <p:spPr>
          <a:xfrm>
            <a:off x="4221703" y="2851630"/>
            <a:ext cx="4591219" cy="1940503"/>
          </a:xfrm>
          <a:prstGeom prst="rect">
            <a:avLst/>
          </a:prstGeom>
          <a:solidFill>
            <a:srgbClr val="C68D3B"/>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200" dirty="0">
                <a:solidFill>
                  <a:srgbClr val="000000"/>
                </a:solidFill>
                <a:latin typeface="Arial"/>
                <a:cs typeface="Arial"/>
              </a:rPr>
              <a:t>“...Britain... an advocate of numerous collective defence arrangements, including permanent representation on the UN Security Council.”</a:t>
            </a:r>
          </a:p>
        </p:txBody>
      </p:sp>
      <p:pic>
        <p:nvPicPr>
          <p:cNvPr id="9" name="Picture 8" descr="110969.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1"/>
            <a:ext cx="4030133" cy="586520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24048085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969" y="22915"/>
            <a:ext cx="4381798" cy="739086"/>
          </a:xfrm>
        </p:spPr>
        <p:txBody>
          <a:bodyPr>
            <a:normAutofit/>
          </a:bodyPr>
          <a:lstStyle/>
          <a:p>
            <a:pPr algn="l"/>
            <a:r>
              <a:rPr lang="en-US" sz="2800" b="1" dirty="0" smtClean="0">
                <a:latin typeface="Arial"/>
                <a:cs typeface="Arial"/>
              </a:rPr>
              <a:t>Combating Poverty</a:t>
            </a:r>
            <a:endParaRPr lang="en-US" sz="2800" b="1" dirty="0">
              <a:latin typeface="Arial"/>
              <a:cs typeface="Arial"/>
            </a:endParaRPr>
          </a:p>
        </p:txBody>
      </p:sp>
      <p:sp>
        <p:nvSpPr>
          <p:cNvPr id="3" name="Content Placeholder 2"/>
          <p:cNvSpPr>
            <a:spLocks noGrp="1"/>
          </p:cNvSpPr>
          <p:nvPr>
            <p:ph idx="1"/>
          </p:nvPr>
        </p:nvSpPr>
        <p:spPr>
          <a:xfrm>
            <a:off x="4407969" y="931333"/>
            <a:ext cx="4381798" cy="3064934"/>
          </a:xfrm>
          <a:solidFill>
            <a:srgbClr val="C68D3B"/>
          </a:solidFill>
        </p:spPr>
        <p:txBody>
          <a:bodyPr>
            <a:noAutofit/>
          </a:bodyPr>
          <a:lstStyle/>
          <a:p>
            <a:pPr marL="0" indent="0">
              <a:buNone/>
            </a:pPr>
            <a:r>
              <a:rPr lang="en-US" sz="2200" dirty="0">
                <a:solidFill>
                  <a:srgbClr val="000000"/>
                </a:solidFill>
                <a:latin typeface="Arial"/>
                <a:cs typeface="Arial"/>
              </a:rPr>
              <a:t>“</a:t>
            </a:r>
            <a:r>
              <a:rPr lang="en-GB" sz="2200" dirty="0">
                <a:solidFill>
                  <a:srgbClr val="000000"/>
                </a:solidFill>
                <a:latin typeface="Arial"/>
                <a:cs typeface="Arial"/>
              </a:rPr>
              <a:t>As security is the precursor to prosperity, the British Army provides the foundation for combating poverty and protecting vulnerable populations. This lends further moral weight to our significant financial contributions to the UN.”</a:t>
            </a:r>
            <a:br>
              <a:rPr lang="en-GB" sz="2200" dirty="0">
                <a:solidFill>
                  <a:srgbClr val="000000"/>
                </a:solidFill>
                <a:latin typeface="Arial"/>
                <a:cs typeface="Arial"/>
              </a:rPr>
            </a:br>
            <a:endParaRPr lang="en-GB" sz="2200" dirty="0">
              <a:solidFill>
                <a:srgbClr val="000000"/>
              </a:solidFill>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8" name="Picture 7" descr="TAKEAVIEWARMYSRO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557" y="6380398"/>
            <a:ext cx="4579855" cy="19813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4046416" cy="57912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4196409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911" y="0"/>
            <a:ext cx="3817589" cy="883019"/>
          </a:xfrm>
        </p:spPr>
        <p:txBody>
          <a:bodyPr>
            <a:normAutofit/>
          </a:bodyPr>
          <a:lstStyle/>
          <a:p>
            <a:pPr algn="l"/>
            <a:r>
              <a:rPr lang="en-US" sz="2800" b="1" dirty="0" smtClean="0">
                <a:latin typeface="Arial"/>
                <a:cs typeface="Arial"/>
              </a:rPr>
              <a:t>And at home</a:t>
            </a:r>
            <a:endParaRPr lang="en-US" sz="2800" b="1" dirty="0">
              <a:latin typeface="Arial"/>
              <a:cs typeface="Arial"/>
            </a:endParaRPr>
          </a:p>
        </p:txBody>
      </p:sp>
      <p:sp>
        <p:nvSpPr>
          <p:cNvPr id="3" name="Content Placeholder 2"/>
          <p:cNvSpPr>
            <a:spLocks noGrp="1"/>
          </p:cNvSpPr>
          <p:nvPr>
            <p:ph idx="1"/>
          </p:nvPr>
        </p:nvSpPr>
        <p:spPr>
          <a:xfrm>
            <a:off x="4785912" y="905934"/>
            <a:ext cx="4213276" cy="533400"/>
          </a:xfrm>
          <a:solidFill>
            <a:srgbClr val="C68D3B"/>
          </a:solidFill>
        </p:spPr>
        <p:txBody>
          <a:bodyPr>
            <a:normAutofit fontScale="85000" lnSpcReduction="10000"/>
          </a:bodyPr>
          <a:lstStyle/>
          <a:p>
            <a:pPr marL="0" indent="0">
              <a:buNone/>
            </a:pPr>
            <a:r>
              <a:rPr lang="en-GB" sz="2400" dirty="0" smtClean="0">
                <a:solidFill>
                  <a:srgbClr val="000000"/>
                </a:solidFill>
                <a:latin typeface="Arial"/>
                <a:cs typeface="Arial"/>
              </a:rPr>
              <a:t>“</a:t>
            </a:r>
            <a:r>
              <a:rPr lang="en-GB" sz="2400" dirty="0">
                <a:solidFill>
                  <a:srgbClr val="000000"/>
                </a:solidFill>
                <a:latin typeface="Arial"/>
                <a:cs typeface="Arial"/>
              </a:rPr>
              <a:t>...the UK’s domestic safety net.</a:t>
            </a:r>
            <a:r>
              <a:rPr lang="en-GB" sz="2400" dirty="0" smtClean="0">
                <a:solidFill>
                  <a:srgbClr val="000000"/>
                </a:solidFill>
                <a:latin typeface="Arial"/>
                <a:cs typeface="Arial"/>
              </a:rPr>
              <a:t>”</a:t>
            </a:r>
            <a:endParaRPr lang="en-GB" sz="2400" dirty="0">
              <a:solidFill>
                <a:srgbClr val="000000"/>
              </a:solidFill>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8" name="Picture 7" descr="TAKEAVIEWARMYSRO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557" y="6380398"/>
            <a:ext cx="4579855" cy="198130"/>
          </a:xfrm>
          <a:prstGeom prst="rect">
            <a:avLst/>
          </a:prstGeom>
        </p:spPr>
      </p:pic>
      <p:sp>
        <p:nvSpPr>
          <p:cNvPr id="10" name="Content Placeholder 2"/>
          <p:cNvSpPr txBox="1">
            <a:spLocks/>
          </p:cNvSpPr>
          <p:nvPr/>
        </p:nvSpPr>
        <p:spPr>
          <a:xfrm>
            <a:off x="4785912" y="1678180"/>
            <a:ext cx="4213276" cy="3520355"/>
          </a:xfrm>
          <a:prstGeom prst="rect">
            <a:avLst/>
          </a:prstGeom>
          <a:solidFill>
            <a:srgbClr val="C68D3B"/>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dirty="0">
                <a:solidFill>
                  <a:srgbClr val="000000"/>
                </a:solidFill>
                <a:latin typeface="Arial"/>
                <a:cs typeface="Arial"/>
              </a:rPr>
              <a:t>“</a:t>
            </a:r>
            <a:r>
              <a:rPr lang="en-GB" sz="2200" dirty="0">
                <a:solidFill>
                  <a:srgbClr val="000000"/>
                </a:solidFill>
                <a:latin typeface="Arial"/>
                <a:cs typeface="Arial"/>
              </a:rPr>
              <a:t>The Army will also continue to support other government departments in safeguarding security at home. Civil emergencies, including natural disasters, pandemics, major accidents and terrorism, have the potential to threaten the welfare of British citizens and the environment.”</a:t>
            </a: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0"/>
            <a:ext cx="4436533" cy="57531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24044228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969" y="22915"/>
            <a:ext cx="4381798" cy="739086"/>
          </a:xfrm>
        </p:spPr>
        <p:txBody>
          <a:bodyPr>
            <a:normAutofit/>
          </a:bodyPr>
          <a:lstStyle/>
          <a:p>
            <a:pPr algn="l"/>
            <a:r>
              <a:rPr lang="en-US" sz="2800" b="1" dirty="0" smtClean="0">
                <a:latin typeface="Arial"/>
                <a:cs typeface="Arial"/>
              </a:rPr>
              <a:t>The future</a:t>
            </a:r>
            <a:endParaRPr lang="en-US" sz="2800" b="1" dirty="0">
              <a:latin typeface="Arial"/>
              <a:cs typeface="Arial"/>
            </a:endParaRPr>
          </a:p>
        </p:txBody>
      </p:sp>
      <p:sp>
        <p:nvSpPr>
          <p:cNvPr id="3" name="Content Placeholder 2"/>
          <p:cNvSpPr>
            <a:spLocks noGrp="1"/>
          </p:cNvSpPr>
          <p:nvPr>
            <p:ph idx="1"/>
          </p:nvPr>
        </p:nvSpPr>
        <p:spPr>
          <a:xfrm>
            <a:off x="4407969" y="931333"/>
            <a:ext cx="4381798" cy="2878667"/>
          </a:xfrm>
          <a:solidFill>
            <a:srgbClr val="C68D3B"/>
          </a:solidFill>
        </p:spPr>
        <p:txBody>
          <a:bodyPr>
            <a:noAutofit/>
          </a:bodyPr>
          <a:lstStyle/>
          <a:p>
            <a:pPr marL="0" indent="0">
              <a:buNone/>
            </a:pPr>
            <a:r>
              <a:rPr lang="en-US" sz="2200" dirty="0">
                <a:solidFill>
                  <a:srgbClr val="000000"/>
                </a:solidFill>
                <a:latin typeface="Arial"/>
                <a:cs typeface="Arial"/>
              </a:rPr>
              <a:t>“</a:t>
            </a:r>
            <a:r>
              <a:rPr lang="en-GB" sz="2200" dirty="0">
                <a:solidFill>
                  <a:srgbClr val="000000"/>
                </a:solidFill>
                <a:latin typeface="Arial"/>
                <a:cs typeface="Arial"/>
              </a:rPr>
              <a:t>In the coming years we will significantly expand our activity in the realm of conflict prevention and engagement, but the effectiveness of these activities will stem directly from our strength as a combat-ready Army.” </a:t>
            </a:r>
            <a:br>
              <a:rPr lang="en-GB" sz="2200" dirty="0">
                <a:solidFill>
                  <a:srgbClr val="000000"/>
                </a:solidFill>
                <a:latin typeface="Arial"/>
                <a:cs typeface="Arial"/>
              </a:rPr>
            </a:br>
            <a:endParaRPr lang="en-GB" sz="2200" dirty="0">
              <a:solidFill>
                <a:srgbClr val="000000"/>
              </a:solidFill>
              <a:latin typeface="Arial"/>
              <a:cs typeface="Arial"/>
            </a:endParaRPr>
          </a:p>
          <a:p>
            <a:pPr marL="0" indent="0">
              <a:buNone/>
            </a:pPr>
            <a:endParaRPr lang="en-GB" sz="2200" dirty="0">
              <a:solidFill>
                <a:srgbClr val="000000"/>
              </a:solidFill>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8" name="Picture 7" descr="TAKEAVIEWARMYSRO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557" y="6380398"/>
            <a:ext cx="4579855" cy="19813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4131733" cy="572573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3585459599"/>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60506_TakeAViewPoppyDebate_A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20160506_TakeAViewPoppyDebate_AC.potx</Template>
  <TotalTime>529</TotalTime>
  <Words>1729</Words>
  <Application>Microsoft Macintosh PowerPoint</Application>
  <PresentationFormat>On-screen Show (4:3)</PresentationFormat>
  <Paragraphs>177</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20160506_TakeAViewPoppyDebate_AC</vt:lpstr>
      <vt:lpstr>PowerPoint Presentation</vt:lpstr>
      <vt:lpstr>PowerPoint Presentation</vt:lpstr>
      <vt:lpstr>PowerPoint Presentation</vt:lpstr>
      <vt:lpstr>The British Army Today and Tomorrow</vt:lpstr>
      <vt:lpstr>Its Primary Purpose</vt:lpstr>
      <vt:lpstr>An international role</vt:lpstr>
      <vt:lpstr>Combating Poverty</vt:lpstr>
      <vt:lpstr>And at home</vt:lpstr>
      <vt:lpstr>The future</vt:lpstr>
      <vt:lpstr>PowerPoint Presentation</vt:lpstr>
      <vt:lpstr>If not the Army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Army Museum</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Cameron</dc:creator>
  <cp:lastModifiedBy>Elizabeth Shaw</cp:lastModifiedBy>
  <cp:revision>46</cp:revision>
  <dcterms:created xsi:type="dcterms:W3CDTF">2016-05-06T09:28:33Z</dcterms:created>
  <dcterms:modified xsi:type="dcterms:W3CDTF">2017-02-22T16:26:04Z</dcterms:modified>
</cp:coreProperties>
</file>