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384" r:id="rId2"/>
    <p:sldId id="385" r:id="rId3"/>
    <p:sldId id="386" r:id="rId4"/>
    <p:sldId id="430" r:id="rId5"/>
    <p:sldId id="389" r:id="rId6"/>
    <p:sldId id="395" r:id="rId7"/>
    <p:sldId id="428" r:id="rId8"/>
    <p:sldId id="397" r:id="rId9"/>
    <p:sldId id="396" r:id="rId10"/>
    <p:sldId id="424" r:id="rId11"/>
    <p:sldId id="398" r:id="rId12"/>
    <p:sldId id="390" r:id="rId13"/>
    <p:sldId id="431" r:id="rId14"/>
    <p:sldId id="432" r:id="rId15"/>
    <p:sldId id="433" r:id="rId16"/>
    <p:sldId id="434" r:id="rId17"/>
    <p:sldId id="435" r:id="rId18"/>
    <p:sldId id="436" r:id="rId19"/>
    <p:sldId id="437" r:id="rId20"/>
    <p:sldId id="438" r:id="rId21"/>
    <p:sldId id="439" r:id="rId22"/>
    <p:sldId id="440" r:id="rId23"/>
    <p:sldId id="441" r:id="rId24"/>
    <p:sldId id="443" r:id="rId25"/>
    <p:sldId id="444" r:id="rId26"/>
    <p:sldId id="445" r:id="rId27"/>
    <p:sldId id="394" r:id="rId28"/>
    <p:sldId id="400" r:id="rId29"/>
    <p:sldId id="401" r:id="rId30"/>
    <p:sldId id="402" r:id="rId31"/>
    <p:sldId id="403" r:id="rId32"/>
    <p:sldId id="404" r:id="rId33"/>
    <p:sldId id="405" r:id="rId34"/>
    <p:sldId id="406" r:id="rId35"/>
    <p:sldId id="407" r:id="rId36"/>
    <p:sldId id="408" r:id="rId37"/>
    <p:sldId id="409" r:id="rId38"/>
    <p:sldId id="410" r:id="rId39"/>
    <p:sldId id="411" r:id="rId40"/>
    <p:sldId id="412" r:id="rId41"/>
    <p:sldId id="413" r:id="rId42"/>
    <p:sldId id="414" r:id="rId43"/>
    <p:sldId id="415" r:id="rId44"/>
    <p:sldId id="416" r:id="rId45"/>
    <p:sldId id="417" r:id="rId46"/>
    <p:sldId id="418" r:id="rId47"/>
    <p:sldId id="419" r:id="rId48"/>
    <p:sldId id="420" r:id="rId49"/>
    <p:sldId id="421" r:id="rId50"/>
    <p:sldId id="429" r:id="rId51"/>
    <p:sldId id="388" r:id="rId52"/>
    <p:sldId id="391" r:id="rId53"/>
    <p:sldId id="392" r:id="rId54"/>
    <p:sldId id="393" r:id="rId55"/>
    <p:sldId id="399" r:id="rId56"/>
    <p:sldId id="423" r:id="rId57"/>
    <p:sldId id="425" r:id="rId58"/>
    <p:sldId id="426" r:id="rId59"/>
    <p:sldId id="427" r:id="rId60"/>
    <p:sldId id="422"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1">
          <p15:clr>
            <a:srgbClr val="A4A3A4"/>
          </p15:clr>
        </p15:guide>
        <p15:guide id="2" pos="361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78" autoAdjust="0"/>
    <p:restoredTop sz="83222" autoAdjust="0"/>
  </p:normalViewPr>
  <p:slideViewPr>
    <p:cSldViewPr snapToGrid="0" snapToObjects="1">
      <p:cViewPr>
        <p:scale>
          <a:sx n="93" d="100"/>
          <a:sy n="93" d="100"/>
        </p:scale>
        <p:origin x="2136" y="520"/>
      </p:cViewPr>
      <p:guideLst>
        <p:guide orient="horz" pos="2081"/>
        <p:guide pos="3617"/>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2D1B24-DAEF-F547-81DE-5B8E61CFAC4D}" type="datetimeFigureOut">
              <a:rPr lang="en-US" smtClean="0"/>
              <a:pPr/>
              <a:t>2/6/17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6D9756-9426-294F-9C7F-4F4D30C0D30F}" type="slidenum">
              <a:rPr lang="en-US" smtClean="0"/>
              <a:pPr/>
              <a:t>‹#›</a:t>
            </a:fld>
            <a:endParaRPr lang="en-US"/>
          </a:p>
        </p:txBody>
      </p:sp>
    </p:spTree>
    <p:extLst>
      <p:ext uri="{BB962C8B-B14F-4D97-AF65-F5344CB8AC3E}">
        <p14:creationId xmlns:p14="http://schemas.microsoft.com/office/powerpoint/2010/main" val="3994934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930ADE-2E86-9043-94E6-7E3E41E5CFE6}" type="datetimeFigureOut">
              <a:rPr lang="en-US" smtClean="0"/>
              <a:t>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3F7FA-B147-A748-A926-3EA8CB3EFDFD}" type="slidenum">
              <a:rPr lang="en-US" smtClean="0"/>
              <a:t>‹#›</a:t>
            </a:fld>
            <a:endParaRPr lang="en-US"/>
          </a:p>
        </p:txBody>
      </p:sp>
    </p:spTree>
    <p:extLst>
      <p:ext uri="{BB962C8B-B14F-4D97-AF65-F5344CB8AC3E}">
        <p14:creationId xmlns:p14="http://schemas.microsoft.com/office/powerpoint/2010/main" val="3452697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resource gives captioning information for the images used in the accompanying film.</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a:t>
            </a:fld>
            <a:endParaRPr lang="en-US"/>
          </a:p>
        </p:txBody>
      </p:sp>
    </p:spTree>
    <p:extLst>
      <p:ext uri="{BB962C8B-B14F-4D97-AF65-F5344CB8AC3E}">
        <p14:creationId xmlns:p14="http://schemas.microsoft.com/office/powerpoint/2010/main" val="118319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Guns / An advanced field gun camouflaged 18 </a:t>
            </a:r>
            <a:r>
              <a:rPr lang="en-US" sz="1200" kern="1200" dirty="0" err="1" smtClean="0">
                <a:solidFill>
                  <a:schemeClr val="tx1"/>
                </a:solidFill>
                <a:latin typeface="+mn-lt"/>
                <a:ea typeface="+mn-ea"/>
                <a:cs typeface="+mn-cs"/>
              </a:rPr>
              <a:t>pr</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Photograph of a soldier sitting by the wheels of an 18 </a:t>
            </a:r>
            <a:r>
              <a:rPr lang="en-US" sz="1200" kern="1200" dirty="0" err="1" smtClean="0">
                <a:solidFill>
                  <a:schemeClr val="tx1"/>
                </a:solidFill>
                <a:latin typeface="+mn-lt"/>
                <a:ea typeface="+mn-ea"/>
                <a:cs typeface="+mn-cs"/>
              </a:rPr>
              <a:t>pdr</a:t>
            </a:r>
            <a:r>
              <a:rPr lang="en-US" sz="1200" kern="1200" dirty="0" smtClean="0">
                <a:solidFill>
                  <a:schemeClr val="tx1"/>
                </a:solidFill>
                <a:latin typeface="+mn-lt"/>
                <a:ea typeface="+mn-ea"/>
                <a:cs typeface="+mn-cs"/>
              </a:rPr>
              <a:t> gun, which has been covered in grass, 1915-1918.</a:t>
            </a:r>
          </a:p>
          <a:p>
            <a:r>
              <a:rPr lang="en-US" sz="1200" kern="1200" dirty="0" smtClean="0">
                <a:solidFill>
                  <a:schemeClr val="tx1"/>
                </a:solidFill>
                <a:latin typeface="+mn-lt"/>
                <a:ea typeface="+mn-ea"/>
                <a:cs typeface="+mn-cs"/>
              </a:rPr>
              <a:t>Associated with World War One, Western Front (1914-1918).</a:t>
            </a:r>
          </a:p>
          <a:p>
            <a:r>
              <a:rPr lang="en-US" sz="1200" kern="1200" dirty="0" smtClean="0">
                <a:solidFill>
                  <a:schemeClr val="tx1"/>
                </a:solidFill>
                <a:latin typeface="+mn-lt"/>
                <a:ea typeface="+mn-ea"/>
                <a:cs typeface="+mn-cs"/>
              </a:rPr>
              <a:t>From photograph album of 253 photographs, including 2 loose, compiled by Charles William </a:t>
            </a:r>
            <a:r>
              <a:rPr lang="en-US" sz="1200" kern="1200" dirty="0" err="1" smtClean="0">
                <a:solidFill>
                  <a:schemeClr val="tx1"/>
                </a:solidFill>
                <a:latin typeface="+mn-lt"/>
                <a:ea typeface="+mn-ea"/>
                <a:cs typeface="+mn-cs"/>
              </a:rPr>
              <a:t>Stulpnagel</a:t>
            </a:r>
            <a:r>
              <a:rPr lang="en-US" sz="1200" kern="1200" dirty="0" smtClean="0">
                <a:solidFill>
                  <a:schemeClr val="tx1"/>
                </a:solidFill>
                <a:latin typeface="+mn-lt"/>
                <a:ea typeface="+mn-ea"/>
                <a:cs typeface="+mn-cs"/>
              </a:rPr>
              <a:t> (known as </a:t>
            </a:r>
            <a:r>
              <a:rPr lang="en-US" sz="1200" kern="1200" dirty="0" err="1" smtClean="0">
                <a:solidFill>
                  <a:schemeClr val="tx1"/>
                </a:solidFill>
                <a:latin typeface="+mn-lt"/>
                <a:ea typeface="+mn-ea"/>
                <a:cs typeface="+mn-cs"/>
              </a:rPr>
              <a:t>Swinton</a:t>
            </a:r>
            <a:r>
              <a:rPr lang="en-US" sz="1200" kern="1200" dirty="0" smtClean="0">
                <a:solidFill>
                  <a:schemeClr val="tx1"/>
                </a:solidFill>
                <a:latin typeface="+mn-lt"/>
                <a:ea typeface="+mn-ea"/>
                <a:cs typeface="+mn-cs"/>
              </a:rPr>
              <a:t> after Dec 1914), 1889-1920.</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1953-03-31-172</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10</a:t>
            </a:fld>
            <a:endParaRPr lang="en-US"/>
          </a:p>
        </p:txBody>
      </p:sp>
    </p:spTree>
    <p:extLst>
      <p:ext uri="{BB962C8B-B14F-4D97-AF65-F5344CB8AC3E}">
        <p14:creationId xmlns:p14="http://schemas.microsoft.com/office/powerpoint/2010/main" val="3040603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Two photographs of groups, with captured Sinn Fein flag, 3rd </a:t>
            </a:r>
            <a:r>
              <a:rPr lang="en-US" sz="1200" kern="1200" dirty="0" err="1" smtClean="0">
                <a:solidFill>
                  <a:schemeClr val="tx1"/>
                </a:solidFill>
                <a:latin typeface="+mn-lt"/>
                <a:ea typeface="+mn-ea"/>
                <a:cs typeface="+mn-cs"/>
              </a:rPr>
              <a:t>Bn</a:t>
            </a:r>
            <a:r>
              <a:rPr lang="en-US" sz="1200" kern="1200" dirty="0" smtClean="0">
                <a:solidFill>
                  <a:schemeClr val="tx1"/>
                </a:solidFill>
                <a:latin typeface="+mn-lt"/>
                <a:ea typeface="+mn-ea"/>
                <a:cs typeface="+mn-cs"/>
              </a:rPr>
              <a:t> Royal Irish Regiment, Easter Rebellion, Dublin, 1916.</a:t>
            </a:r>
          </a:p>
          <a:p>
            <a:r>
              <a:rPr lang="en-US" sz="1200" kern="1200" dirty="0" smtClean="0">
                <a:solidFill>
                  <a:schemeClr val="tx1"/>
                </a:solidFill>
                <a:latin typeface="+mn-lt"/>
                <a:ea typeface="+mn-ea"/>
                <a:cs typeface="+mn-cs"/>
              </a:rPr>
              <a:t>Associated with Easter Rebellion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1963-11-177-1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11</a:t>
            </a:fld>
            <a:endParaRPr lang="en-US"/>
          </a:p>
        </p:txBody>
      </p:sp>
    </p:spTree>
    <p:extLst>
      <p:ext uri="{BB962C8B-B14F-4D97-AF65-F5344CB8AC3E}">
        <p14:creationId xmlns:p14="http://schemas.microsoft.com/office/powerpoint/2010/main" val="811563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Photograph of Infantry advancing in the distance.</a:t>
            </a:r>
          </a:p>
          <a:p>
            <a:r>
              <a:rPr lang="en-US" sz="1200" kern="1200" dirty="0" smtClean="0">
                <a:solidFill>
                  <a:schemeClr val="tx1"/>
                </a:solidFill>
                <a:latin typeface="+mn-lt"/>
                <a:ea typeface="+mn-ea"/>
                <a:cs typeface="+mn-cs"/>
              </a:rPr>
              <a:t>Collection of 98 official war photographs illustrating the British advance in the Western Front Campaign, World War One (1914-1918).</a:t>
            </a:r>
          </a:p>
          <a:p>
            <a:r>
              <a:rPr lang="en-US" sz="1200" kern="1200" dirty="0" smtClean="0">
                <a:solidFill>
                  <a:schemeClr val="tx1"/>
                </a:solidFill>
                <a:latin typeface="+mn-lt"/>
                <a:ea typeface="+mn-ea"/>
                <a:cs typeface="+mn-cs"/>
              </a:rPr>
              <a:t>From the collection of the former Buffs Regimental Museum.</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2001-01-279-17</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12</a:t>
            </a:fld>
            <a:endParaRPr lang="en-US"/>
          </a:p>
        </p:txBody>
      </p:sp>
    </p:spTree>
    <p:extLst>
      <p:ext uri="{BB962C8B-B14F-4D97-AF65-F5344CB8AC3E}">
        <p14:creationId xmlns:p14="http://schemas.microsoft.com/office/powerpoint/2010/main" val="4020335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‘Easter Sunday April 23</a:t>
            </a:r>
            <a:r>
              <a:rPr lang="en-GB" sz="1200" kern="1200" baseline="30000" dirty="0" smtClean="0">
                <a:solidFill>
                  <a:schemeClr val="tx1"/>
                </a:solidFill>
                <a:effectLst/>
                <a:latin typeface="+mn-lt"/>
                <a:ea typeface="+mn-ea"/>
                <a:cs typeface="+mn-cs"/>
              </a:rPr>
              <a:t>rd</a:t>
            </a:r>
            <a:r>
              <a:rPr lang="en-GB" sz="1200" kern="1200" dirty="0" smtClean="0">
                <a:solidFill>
                  <a:schemeClr val="tx1"/>
                </a:solidFill>
                <a:effectLst/>
                <a:latin typeface="+mn-lt"/>
                <a:ea typeface="+mn-ea"/>
                <a:cs typeface="+mn-cs"/>
              </a:rPr>
              <a:t> 1916</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Julia brought back the information from Dublin that the Sinn </a:t>
            </a:r>
            <a:r>
              <a:rPr lang="en-GB" sz="1200" kern="1200" dirty="0" err="1" smtClean="0">
                <a:solidFill>
                  <a:schemeClr val="tx1"/>
                </a:solidFill>
                <a:effectLst/>
                <a:latin typeface="+mn-lt"/>
                <a:ea typeface="+mn-ea"/>
                <a:cs typeface="+mn-cs"/>
              </a:rPr>
              <a:t>Feiners</a:t>
            </a:r>
            <a:r>
              <a:rPr lang="en-GB" sz="1200" kern="1200" dirty="0" smtClean="0">
                <a:solidFill>
                  <a:schemeClr val="tx1"/>
                </a:solidFill>
                <a:effectLst/>
                <a:latin typeface="+mn-lt"/>
                <a:ea typeface="+mn-ea"/>
                <a:cs typeface="+mn-cs"/>
              </a:rPr>
              <a:t> were marching about in large numbers with rifles, ammunition, kits and</a:t>
            </a:r>
            <a:r>
              <a:rPr lang="en-GB" sz="1200" kern="1200" baseline="0" dirty="0" smtClean="0">
                <a:solidFill>
                  <a:schemeClr val="tx1"/>
                </a:solidFill>
                <a:effectLst/>
                <a:latin typeface="+mn-lt"/>
                <a:ea typeface="+mn-ea"/>
                <a:cs typeface="+mn-cs"/>
              </a:rPr>
              <a:t> blankets</a:t>
            </a:r>
            <a:r>
              <a:rPr lang="en-GB" sz="1200" kern="1200" dirty="0" smtClean="0">
                <a:solidFill>
                  <a:schemeClr val="tx1"/>
                </a:solidFill>
                <a:effectLst/>
                <a:latin typeface="+mn-lt"/>
                <a:ea typeface="+mn-ea"/>
                <a:cs typeface="+mn-cs"/>
              </a:rPr>
              <a:t>. She thought something would happen. We scoffed.</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24 Monday</a:t>
            </a:r>
          </a:p>
          <a:p>
            <a:r>
              <a:rPr lang="en-GB" sz="1200" kern="1200" dirty="0" smtClean="0">
                <a:solidFill>
                  <a:schemeClr val="tx1"/>
                </a:solidFill>
                <a:effectLst/>
                <a:latin typeface="+mn-lt"/>
                <a:ea typeface="+mn-ea"/>
                <a:cs typeface="+mn-cs"/>
              </a:rPr>
              <a:t>Carrie returned from Dublin. She was in Stephen’s Green about 1 PM in the last [</a:t>
            </a:r>
            <a:r>
              <a:rPr lang="en-GB" sz="1200" kern="1200" dirty="0" err="1" smtClean="0">
                <a:solidFill>
                  <a:schemeClr val="tx1"/>
                </a:solidFill>
                <a:effectLst/>
                <a:latin typeface="+mn-lt"/>
                <a:ea typeface="+mn-ea"/>
                <a:cs typeface="+mn-cs"/>
              </a:rPr>
              <a:t>Clonskleagh</a:t>
            </a:r>
            <a:r>
              <a:rPr lang="en-GB" sz="1200" kern="1200" dirty="0" smtClean="0">
                <a:solidFill>
                  <a:schemeClr val="tx1"/>
                </a:solidFill>
                <a:effectLst/>
                <a:latin typeface="+mn-lt"/>
                <a:ea typeface="+mn-ea"/>
                <a:cs typeface="+mn-cs"/>
              </a:rPr>
              <a:t>?] tram that ran. She saw men digging trenches inside the railway with feverish haste + noticed broken glass but suspected nothing. When she reached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Moles</a:t>
            </a:r>
            <a:r>
              <a:rPr lang="en-GB" sz="1200" kern="1200" dirty="0" err="1" smtClean="0">
                <a:solidFill>
                  <a:schemeClr val="tx1"/>
                </a:solidFill>
                <a:effectLst/>
                <a:latin typeface="+mn-lt"/>
                <a:ea typeface="+mn-ea"/>
                <a:cs typeface="+mn-cs"/>
              </a:rPr>
              <a:t>worth</a:t>
            </a:r>
            <a:r>
              <a:rPr lang="en-GB" sz="1200" kern="1200" dirty="0" smtClean="0">
                <a:solidFill>
                  <a:schemeClr val="tx1"/>
                </a:solidFill>
                <a:effectLst/>
                <a:latin typeface="+mn-lt"/>
                <a:ea typeface="+mn-ea"/>
                <a:cs typeface="+mn-cs"/>
              </a:rPr>
              <a:t>?] St she heard </a:t>
            </a:r>
            <a:r>
              <a:rPr lang="en-GB" sz="1200" kern="1200" dirty="0" err="1" smtClean="0">
                <a:solidFill>
                  <a:schemeClr val="tx1"/>
                </a:solidFill>
                <a:effectLst/>
                <a:latin typeface="+mn-lt"/>
                <a:ea typeface="+mn-ea"/>
                <a:cs typeface="+mn-cs"/>
              </a:rPr>
              <a:t>vollies</a:t>
            </a:r>
            <a:r>
              <a:rPr lang="en-GB" sz="1200" kern="1200" dirty="0" smtClean="0">
                <a:solidFill>
                  <a:schemeClr val="tx1"/>
                </a:solidFill>
                <a:effectLst/>
                <a:latin typeface="+mn-lt"/>
                <a:ea typeface="+mn-ea"/>
                <a:cs typeface="+mn-cs"/>
              </a:rPr>
              <a:t> [sic] of rifle shots and returned on her steps but was stopped by a gentleman who</a:t>
            </a:r>
            <a:r>
              <a:rPr lang="en-GB" sz="1200" kern="1200" baseline="0" dirty="0" smtClean="0">
                <a:solidFill>
                  <a:schemeClr val="tx1"/>
                </a:solidFill>
                <a:effectLst/>
                <a:latin typeface="+mn-lt"/>
                <a:ea typeface="+mn-ea"/>
                <a:cs typeface="+mn-cs"/>
              </a:rPr>
              <a:t> [NEXT PAGE]’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13</a:t>
            </a:fld>
            <a:endParaRPr lang="en-US"/>
          </a:p>
        </p:txBody>
      </p:sp>
    </p:spTree>
    <p:extLst>
      <p:ext uri="{BB962C8B-B14F-4D97-AF65-F5344CB8AC3E}">
        <p14:creationId xmlns:p14="http://schemas.microsoft.com/office/powerpoint/2010/main" val="4260354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‘told her it was dangerous to approach the Green. She found then that the trams had ceased to run. A</a:t>
            </a:r>
            <a:r>
              <a:rPr lang="en-GB" sz="1200" kern="1200" baseline="0" dirty="0" smtClean="0">
                <a:solidFill>
                  <a:schemeClr val="tx1"/>
                </a:solidFill>
                <a:effectLst/>
                <a:latin typeface="+mn-lt"/>
                <a:ea typeface="+mn-ea"/>
                <a:cs typeface="+mn-cs"/>
              </a:rPr>
              <a:t> conductor</a:t>
            </a:r>
            <a:r>
              <a:rPr lang="en-GB" sz="1200" kern="1200" dirty="0" smtClean="0">
                <a:solidFill>
                  <a:schemeClr val="tx1"/>
                </a:solidFill>
                <a:effectLst/>
                <a:latin typeface="+mn-lt"/>
                <a:ea typeface="+mn-ea"/>
                <a:cs typeface="+mn-cs"/>
              </a:rPr>
              <a:t> told her that the GPO*, Guinness, Jacobs and the </a:t>
            </a:r>
            <a:r>
              <a:rPr lang="en-GB" sz="1200" kern="1200" dirty="0" err="1" smtClean="0">
                <a:solidFill>
                  <a:schemeClr val="tx1"/>
                </a:solidFill>
                <a:effectLst/>
                <a:latin typeface="+mn-lt"/>
                <a:ea typeface="+mn-ea"/>
                <a:cs typeface="+mn-cs"/>
              </a:rPr>
              <a:t>Shelbourne</a:t>
            </a:r>
            <a:r>
              <a:rPr lang="en-GB" sz="1200" kern="1200" dirty="0" smtClean="0">
                <a:solidFill>
                  <a:schemeClr val="tx1"/>
                </a:solidFill>
                <a:effectLst/>
                <a:latin typeface="+mn-lt"/>
                <a:ea typeface="+mn-ea"/>
                <a:cs typeface="+mn-cs"/>
              </a:rPr>
              <a:t> had all been seized by the rioters + that 50 men had been killed at the Post Office alone. Going round by </a:t>
            </a:r>
            <a:r>
              <a:rPr lang="en-GB" sz="1200" kern="1200" dirty="0" err="1" smtClean="0">
                <a:solidFill>
                  <a:schemeClr val="tx1"/>
                </a:solidFill>
                <a:effectLst/>
                <a:latin typeface="+mn-lt"/>
                <a:ea typeface="+mn-ea"/>
                <a:cs typeface="+mn-cs"/>
              </a:rPr>
              <a:t>Leinster</a:t>
            </a:r>
            <a:r>
              <a:rPr lang="en-GB" sz="1200" kern="1200" dirty="0" smtClean="0">
                <a:solidFill>
                  <a:schemeClr val="tx1"/>
                </a:solidFill>
                <a:effectLst/>
                <a:latin typeface="+mn-lt"/>
                <a:ea typeface="+mn-ea"/>
                <a:cs typeface="+mn-cs"/>
              </a:rPr>
              <a:t> Lawn she met Fanny Jessop very frightened. A man had been killed beside her + borne away on a stretcher. Carrie conveyed her home to Up. Mt. St before returning herself.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Car asked me to try to wire J + R to prevent their coming to Dublin for the Spring Show which takes place tomorrow. I found it impossible to get a message through. On the way heard bands playing through the village so […] off to </a:t>
            </a:r>
            <a:r>
              <a:rPr lang="en-GB" sz="1200" kern="1200" dirty="0" err="1" smtClean="0">
                <a:solidFill>
                  <a:schemeClr val="tx1"/>
                </a:solidFill>
                <a:effectLst/>
                <a:latin typeface="+mn-lt"/>
                <a:ea typeface="+mn-ea"/>
                <a:cs typeface="+mn-cs"/>
              </a:rPr>
              <a:t>reconoitre</a:t>
            </a:r>
            <a:r>
              <a:rPr lang="en-GB" sz="1200" kern="1200" dirty="0" smtClean="0">
                <a:solidFill>
                  <a:schemeClr val="tx1"/>
                </a:solidFill>
                <a:effectLst/>
                <a:latin typeface="+mn-lt"/>
                <a:ea typeface="+mn-ea"/>
                <a:cs typeface="+mn-cs"/>
              </a:rPr>
              <a:t> [sic] it was only boy [NEXT PAGE]</a:t>
            </a:r>
          </a:p>
          <a:p>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Guinness was not taken by the S.F. The </a:t>
            </a:r>
            <a:r>
              <a:rPr lang="en-GB" sz="1200" kern="1200" dirty="0" err="1" smtClean="0">
                <a:solidFill>
                  <a:schemeClr val="tx1"/>
                </a:solidFill>
                <a:effectLst/>
                <a:latin typeface="+mn-lt"/>
                <a:ea typeface="+mn-ea"/>
                <a:cs typeface="+mn-cs"/>
              </a:rPr>
              <a:t>Shelbourne</a:t>
            </a:r>
            <a:r>
              <a:rPr lang="en-GB" sz="1200" kern="1200" dirty="0" smtClean="0">
                <a:solidFill>
                  <a:schemeClr val="tx1"/>
                </a:solidFill>
                <a:effectLst/>
                <a:latin typeface="+mn-lt"/>
                <a:ea typeface="+mn-ea"/>
                <a:cs typeface="+mn-cs"/>
              </a:rPr>
              <a:t> was the headquarters for the military in the Green, they had a machine gun on top of it and got the rebels out of the Green on Tuesday </a:t>
            </a:r>
            <a:endParaRPr lang="en-GB" dirty="0" smtClean="0"/>
          </a:p>
          <a:p>
            <a:r>
              <a:rPr lang="en-GB"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14</a:t>
            </a:fld>
            <a:endParaRPr lang="en-US"/>
          </a:p>
        </p:txBody>
      </p:sp>
    </p:spTree>
    <p:extLst>
      <p:ext uri="{BB962C8B-B14F-4D97-AF65-F5344CB8AC3E}">
        <p14:creationId xmlns:p14="http://schemas.microsoft.com/office/powerpoint/2010/main" val="3343958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‘who were not allowed into Dublin. Met Mrs Goff and a group of excited people, who told me the military were expected in Dublin in an hour from the </a:t>
            </a:r>
            <a:r>
              <a:rPr lang="en-GB" sz="1200" kern="1200" dirty="0" err="1" smtClean="0">
                <a:solidFill>
                  <a:schemeClr val="tx1"/>
                </a:solidFill>
                <a:effectLst/>
                <a:latin typeface="+mn-lt"/>
                <a:ea typeface="+mn-ea"/>
                <a:cs typeface="+mn-cs"/>
              </a:rPr>
              <a:t>Curragh</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that the veterans had been route marching but had been recalled + had gone into Dublin to hold the rebels up until the military came.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Tuesday+. At 8am a loud explosion*. I went off in uniform to report Miss Bird. She said she heard the hospitals were overflowing and that I might come with her if I liked into Mercers. Later after a conversation with Judge Bird she wished me not to come. The trains were running today. In the afternoon </a:t>
            </a:r>
            <a:r>
              <a:rPr lang="en-GB" sz="1200" kern="1200" dirty="0" err="1" smtClean="0">
                <a:solidFill>
                  <a:schemeClr val="tx1"/>
                </a:solidFill>
                <a:effectLst/>
                <a:latin typeface="+mn-lt"/>
                <a:ea typeface="+mn-ea"/>
                <a:cs typeface="+mn-cs"/>
              </a:rPr>
              <a:t>Sophy</a:t>
            </a:r>
            <a:r>
              <a:rPr lang="en-GB" sz="1200" kern="1200" dirty="0" smtClean="0">
                <a:solidFill>
                  <a:schemeClr val="tx1"/>
                </a:solidFill>
                <a:effectLst/>
                <a:latin typeface="+mn-lt"/>
                <a:ea typeface="+mn-ea"/>
                <a:cs typeface="+mn-cs"/>
              </a:rPr>
              <a:t> and Winifred arrived. I brought 9 </a:t>
            </a:r>
            <a:r>
              <a:rPr lang="en-GB" sz="1200" kern="1200" dirty="0" err="1" smtClean="0">
                <a:solidFill>
                  <a:schemeClr val="tx1"/>
                </a:solidFill>
                <a:effectLst/>
                <a:latin typeface="+mn-lt"/>
                <a:ea typeface="+mn-ea"/>
                <a:cs typeface="+mn-cs"/>
              </a:rPr>
              <a:t>doz</a:t>
            </a:r>
            <a:r>
              <a:rPr lang="en-GB" sz="1200" kern="1200" dirty="0" smtClean="0">
                <a:solidFill>
                  <a:schemeClr val="tx1"/>
                </a:solidFill>
                <a:effectLst/>
                <a:latin typeface="+mn-lt"/>
                <a:ea typeface="+mn-ea"/>
                <a:cs typeface="+mn-cs"/>
              </a:rPr>
              <a:t> eggs destined for St Michael’s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poor veterans had rifles but no ammunition + were caught by snipers in the houses of </a:t>
            </a:r>
            <a:r>
              <a:rPr lang="en-GB" sz="1200" kern="1200" dirty="0" err="1" smtClean="0">
                <a:solidFill>
                  <a:schemeClr val="tx1"/>
                </a:solidFill>
                <a:effectLst/>
                <a:latin typeface="+mn-lt"/>
                <a:ea typeface="+mn-ea"/>
                <a:cs typeface="+mn-cs"/>
              </a:rPr>
              <a:t>Haddington</a:t>
            </a:r>
            <a:r>
              <a:rPr lang="en-GB" sz="1200" kern="1200" dirty="0" smtClean="0">
                <a:solidFill>
                  <a:schemeClr val="tx1"/>
                </a:solidFill>
                <a:effectLst/>
                <a:latin typeface="+mn-lt"/>
                <a:ea typeface="+mn-ea"/>
                <a:cs typeface="+mn-cs"/>
              </a:rPr>
              <a:t> Road, 4 or 5 being killed.</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Liberty Hall blown up by artillery from […CD] Firing from </a:t>
            </a:r>
            <a:r>
              <a:rPr lang="en-GB" sz="1200" kern="1200" dirty="0" err="1" smtClean="0">
                <a:solidFill>
                  <a:schemeClr val="tx1"/>
                </a:solidFill>
                <a:effectLst/>
                <a:latin typeface="+mn-lt"/>
                <a:ea typeface="+mn-ea"/>
                <a:cs typeface="+mn-cs"/>
              </a:rPr>
              <a:t>Tera</a:t>
            </a:r>
            <a:r>
              <a:rPr lang="en-GB" sz="1200" kern="1200" dirty="0" smtClean="0">
                <a:solidFill>
                  <a:schemeClr val="tx1"/>
                </a:solidFill>
                <a:effectLst/>
                <a:latin typeface="+mn-lt"/>
                <a:ea typeface="+mn-ea"/>
                <a:cs typeface="+mn-cs"/>
              </a:rPr>
              <a:t>(?) St. Theo Moore present. [NEXT</a:t>
            </a:r>
            <a:r>
              <a:rPr lang="en-GB" sz="1200" kern="1200" baseline="0" dirty="0" smtClean="0">
                <a:solidFill>
                  <a:schemeClr val="tx1"/>
                </a:solidFill>
                <a:effectLst/>
                <a:latin typeface="+mn-lt"/>
                <a:ea typeface="+mn-ea"/>
                <a:cs typeface="+mn-cs"/>
              </a:rPr>
              <a:t> PAGE]</a:t>
            </a:r>
            <a:r>
              <a:rPr lang="en-GB"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15</a:t>
            </a:fld>
            <a:endParaRPr lang="en-US"/>
          </a:p>
        </p:txBody>
      </p:sp>
    </p:spTree>
    <p:extLst>
      <p:ext uri="{BB962C8B-B14F-4D97-AF65-F5344CB8AC3E}">
        <p14:creationId xmlns:p14="http://schemas.microsoft.com/office/powerpoint/2010/main" val="1101197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‘were in their hands, the good news was that 6 </a:t>
            </a:r>
            <a:r>
              <a:rPr lang="en-GB" sz="1200" kern="1200" dirty="0" err="1" smtClean="0">
                <a:solidFill>
                  <a:schemeClr val="tx1"/>
                </a:solidFill>
                <a:effectLst/>
                <a:latin typeface="+mn-lt"/>
                <a:ea typeface="+mn-ea"/>
                <a:cs typeface="+mn-cs"/>
              </a:rPr>
              <a:t>regs</a:t>
            </a:r>
            <a:r>
              <a:rPr lang="en-GB" sz="1200" kern="1200" dirty="0" smtClean="0">
                <a:solidFill>
                  <a:schemeClr val="tx1"/>
                </a:solidFill>
                <a:effectLst/>
                <a:latin typeface="+mn-lt"/>
                <a:ea typeface="+mn-ea"/>
                <a:cs typeface="+mn-cs"/>
              </a:rPr>
              <a:t> had arrived from England. Some artillery heard about 4 PM. Mrs Moore very briefly came to tell us that it was officially announced that Sir Roger Casement was in the town + that a transport had been sunk off the coast of [Kerry?] with 2000 German troops on board. This good news gave us an easier night than we would otherwise have had. It was held and prizes awarded but no one was allowed into Dub over Balls bridge and fierce fighting was going on just the other side.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Wednesday</a:t>
            </a:r>
          </a:p>
          <a:p>
            <a:r>
              <a:rPr lang="en-GB" sz="1200" kern="1200" dirty="0" smtClean="0">
                <a:solidFill>
                  <a:schemeClr val="tx1"/>
                </a:solidFill>
                <a:effectLst/>
                <a:latin typeface="+mn-lt"/>
                <a:ea typeface="+mn-ea"/>
                <a:cs typeface="+mn-cs"/>
              </a:rPr>
              <a:t>Went off in the morning to hear some news. The reports in </a:t>
            </a:r>
            <a:r>
              <a:rPr lang="en-GB" sz="1200" kern="1200" dirty="0" err="1" smtClean="0">
                <a:solidFill>
                  <a:schemeClr val="tx1"/>
                </a:solidFill>
                <a:effectLst/>
                <a:latin typeface="+mn-lt"/>
                <a:ea typeface="+mn-ea"/>
                <a:cs typeface="+mn-cs"/>
              </a:rPr>
              <a:t>Dundrum</a:t>
            </a:r>
            <a:r>
              <a:rPr lang="en-GB" sz="1200" kern="1200" dirty="0" smtClean="0">
                <a:solidFill>
                  <a:schemeClr val="tx1"/>
                </a:solidFill>
                <a:effectLst/>
                <a:latin typeface="+mn-lt"/>
                <a:ea typeface="+mn-ea"/>
                <a:cs typeface="+mn-cs"/>
              </a:rPr>
              <a:t> were that things were all a little worse. No trains were running, no-one allowed into Dublin, that the Irish regiments had joined the Insurgents</a:t>
            </a:r>
            <a:r>
              <a:rPr lang="en-GB" sz="1200" kern="1200" baseline="0" dirty="0" smtClean="0">
                <a:solidFill>
                  <a:schemeClr val="tx1"/>
                </a:solidFill>
                <a:effectLst/>
                <a:latin typeface="+mn-lt"/>
                <a:ea typeface="+mn-ea"/>
                <a:cs typeface="+mn-cs"/>
              </a:rPr>
              <a:t> [NEXT PAGE]</a:t>
            </a:r>
            <a:r>
              <a:rPr lang="en-GB"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16</a:t>
            </a:fld>
            <a:endParaRPr lang="en-US"/>
          </a:p>
        </p:txBody>
      </p:sp>
    </p:spTree>
    <p:extLst>
      <p:ext uri="{BB962C8B-B14F-4D97-AF65-F5344CB8AC3E}">
        <p14:creationId xmlns:p14="http://schemas.microsoft.com/office/powerpoint/2010/main" val="2844186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 * that 15000 SFs were expected to march up via </a:t>
            </a:r>
            <a:r>
              <a:rPr lang="en-GB" sz="1200" kern="1200" dirty="0" err="1" smtClean="0">
                <a:solidFill>
                  <a:schemeClr val="tx1"/>
                </a:solidFill>
                <a:effectLst/>
                <a:latin typeface="+mn-lt"/>
                <a:ea typeface="+mn-ea"/>
                <a:cs typeface="+mn-cs"/>
              </a:rPr>
              <a:t>Dundrum</a:t>
            </a:r>
            <a:r>
              <a:rPr lang="en-GB" sz="1200" kern="1200" dirty="0" smtClean="0">
                <a:solidFill>
                  <a:schemeClr val="tx1"/>
                </a:solidFill>
                <a:effectLst/>
                <a:latin typeface="+mn-lt"/>
                <a:ea typeface="+mn-ea"/>
                <a:cs typeface="+mn-cs"/>
              </a:rPr>
              <a:t>, that a regiment of soldiers had gone to meet them. C and I buried some biscuits for Mother, some eggs, the diamonds + some silver in case we were raided.</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Theo Moore saw a boy of about 7 shot because he tried to peer into a trench. Miss Goff told us the rebellion was to have broken out on Good Friday but 3 Irish </a:t>
            </a:r>
            <a:r>
              <a:rPr lang="en-GB" sz="1200" kern="1200" dirty="0" err="1" smtClean="0">
                <a:solidFill>
                  <a:schemeClr val="tx1"/>
                </a:solidFill>
                <a:effectLst/>
                <a:latin typeface="+mn-lt"/>
                <a:ea typeface="+mn-ea"/>
                <a:cs typeface="+mn-cs"/>
              </a:rPr>
              <a:t>Regts</a:t>
            </a:r>
            <a:r>
              <a:rPr lang="en-GB" sz="1200" kern="1200" dirty="0" smtClean="0">
                <a:solidFill>
                  <a:schemeClr val="tx1"/>
                </a:solidFill>
                <a:effectLst/>
                <a:latin typeface="+mn-lt"/>
                <a:ea typeface="+mn-ea"/>
                <a:cs typeface="+mn-cs"/>
              </a:rPr>
              <a:t> were sent to </a:t>
            </a:r>
            <a:r>
              <a:rPr lang="en-GB" sz="1200" kern="1200" dirty="0" err="1" smtClean="0">
                <a:solidFill>
                  <a:schemeClr val="tx1"/>
                </a:solidFill>
                <a:effectLst/>
                <a:latin typeface="+mn-lt"/>
                <a:ea typeface="+mn-ea"/>
                <a:cs typeface="+mn-cs"/>
              </a:rPr>
              <a:t>Eng</a:t>
            </a:r>
            <a:r>
              <a:rPr lang="en-GB" sz="1200" kern="1200" dirty="0" smtClean="0">
                <a:solidFill>
                  <a:schemeClr val="tx1"/>
                </a:solidFill>
                <a:effectLst/>
                <a:latin typeface="+mn-lt"/>
                <a:ea typeface="+mn-ea"/>
                <a:cs typeface="+mn-cs"/>
              </a:rPr>
              <a:t> + 3 </a:t>
            </a:r>
            <a:r>
              <a:rPr lang="en-GB" sz="1200" kern="1200" dirty="0" err="1" smtClean="0">
                <a:solidFill>
                  <a:schemeClr val="tx1"/>
                </a:solidFill>
                <a:effectLst/>
                <a:latin typeface="+mn-lt"/>
                <a:ea typeface="+mn-ea"/>
                <a:cs typeface="+mn-cs"/>
              </a:rPr>
              <a:t>Eng</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Regts</a:t>
            </a:r>
            <a:r>
              <a:rPr lang="en-GB" sz="1200" kern="1200" dirty="0" smtClean="0">
                <a:solidFill>
                  <a:schemeClr val="tx1"/>
                </a:solidFill>
                <a:effectLst/>
                <a:latin typeface="+mn-lt"/>
                <a:ea typeface="+mn-ea"/>
                <a:cs typeface="+mn-cs"/>
              </a:rPr>
              <a:t> brought over here. The English </a:t>
            </a:r>
            <a:r>
              <a:rPr lang="en-GB" sz="1200" kern="1200" dirty="0" err="1" smtClean="0">
                <a:solidFill>
                  <a:schemeClr val="tx1"/>
                </a:solidFill>
                <a:effectLst/>
                <a:latin typeface="+mn-lt"/>
                <a:ea typeface="+mn-ea"/>
                <a:cs typeface="+mn-cs"/>
              </a:rPr>
              <a:t>Regts</a:t>
            </a:r>
            <a:r>
              <a:rPr lang="en-GB" sz="1200" kern="1200" dirty="0" smtClean="0">
                <a:solidFill>
                  <a:schemeClr val="tx1"/>
                </a:solidFill>
                <a:effectLst/>
                <a:latin typeface="+mn-lt"/>
                <a:ea typeface="+mn-ea"/>
                <a:cs typeface="+mn-cs"/>
              </a:rPr>
              <a:t>** were badly received by the populace.. Gen Friend had gone to England on Sunday night (which we had read in our Monday Irish Times with amazement) because he was not given a free hand by the civil authorities. We heard the big [NEXT PAGE]</a:t>
            </a:r>
          </a:p>
          <a:p>
            <a:endParaRPr lang="en-GB" sz="1200" kern="1200" dirty="0" smtClean="0">
              <a:solidFill>
                <a:schemeClr val="tx1"/>
              </a:solidFill>
              <a:effectLst/>
              <a:latin typeface="+mn-lt"/>
              <a:ea typeface="+mn-ea"/>
              <a:cs typeface="+mn-cs"/>
            </a:endParaRPr>
          </a:p>
          <a:p>
            <a:pPr marL="0" indent="0">
              <a:buFontTx/>
              <a:buNone/>
            </a:pPr>
            <a:r>
              <a:rPr lang="en-GB" sz="1200" kern="1200" dirty="0" smtClean="0">
                <a:solidFill>
                  <a:schemeClr val="tx1"/>
                </a:solidFill>
                <a:effectLst/>
                <a:latin typeface="+mn-lt"/>
                <a:ea typeface="+mn-ea"/>
                <a:cs typeface="+mn-cs"/>
              </a:rPr>
              <a:t>*these never came but the trains I heard on Monday night were Sinn </a:t>
            </a:r>
            <a:r>
              <a:rPr lang="en-GB" sz="1200" kern="1200" dirty="0" err="1" smtClean="0">
                <a:solidFill>
                  <a:schemeClr val="tx1"/>
                </a:solidFill>
                <a:effectLst/>
                <a:latin typeface="+mn-lt"/>
                <a:ea typeface="+mn-ea"/>
                <a:cs typeface="+mn-cs"/>
              </a:rPr>
              <a:t>Feiners</a:t>
            </a:r>
            <a:r>
              <a:rPr lang="en-GB" sz="1200" kern="1200" dirty="0" smtClean="0">
                <a:solidFill>
                  <a:schemeClr val="tx1"/>
                </a:solidFill>
                <a:effectLst/>
                <a:latin typeface="+mn-lt"/>
                <a:ea typeface="+mn-ea"/>
                <a:cs typeface="+mn-cs"/>
              </a:rPr>
              <a:t> arriving by the DSE which was in their hands.</a:t>
            </a:r>
          </a:p>
          <a:p>
            <a:pPr marL="0" indent="0">
              <a:buFontTx/>
              <a:buNone/>
            </a:pPr>
            <a:r>
              <a:rPr lang="en-GB" sz="1200" kern="1200" dirty="0" smtClean="0">
                <a:solidFill>
                  <a:schemeClr val="tx1"/>
                </a:solidFill>
                <a:effectLst/>
                <a:latin typeface="+mn-lt"/>
                <a:ea typeface="+mn-ea"/>
                <a:cs typeface="+mn-cs"/>
              </a:rPr>
              <a:t>**quite true’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17</a:t>
            </a:fld>
            <a:endParaRPr lang="en-US"/>
          </a:p>
        </p:txBody>
      </p:sp>
    </p:spTree>
    <p:extLst>
      <p:ext uri="{BB962C8B-B14F-4D97-AF65-F5344CB8AC3E}">
        <p14:creationId xmlns:p14="http://schemas.microsoft.com/office/powerpoint/2010/main" val="3592380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‘fire we saw last night was from a house in </a:t>
            </a:r>
            <a:r>
              <a:rPr lang="en-GB" sz="1200" kern="1200" dirty="0" err="1" smtClean="0">
                <a:solidFill>
                  <a:schemeClr val="tx1"/>
                </a:solidFill>
                <a:effectLst/>
                <a:latin typeface="+mn-lt"/>
                <a:ea typeface="+mn-ea"/>
                <a:cs typeface="+mn-cs"/>
              </a:rPr>
              <a:t>Clanbrassil</a:t>
            </a:r>
            <a:r>
              <a:rPr lang="en-GB" sz="1200" kern="1200" dirty="0" smtClean="0">
                <a:solidFill>
                  <a:schemeClr val="tx1"/>
                </a:solidFill>
                <a:effectLst/>
                <a:latin typeface="+mn-lt"/>
                <a:ea typeface="+mn-ea"/>
                <a:cs typeface="+mn-cs"/>
              </a:rPr>
              <a:t> St where numbers of SFs were assembled + that all were killed, That the SFs had been gassed out) of the Post Office*. 3 huge fires blazed all night a terrible sight. They appeared from here to be behind + east + west of the Custom House the flames at night extending far above the dome.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Thursday</a:t>
            </a:r>
          </a:p>
          <a:p>
            <a:r>
              <a:rPr lang="en-GB" sz="1200" kern="1200" dirty="0" smtClean="0">
                <a:solidFill>
                  <a:schemeClr val="tx1"/>
                </a:solidFill>
                <a:effectLst/>
                <a:latin typeface="+mn-lt"/>
                <a:ea typeface="+mn-ea"/>
                <a:cs typeface="+mn-cs"/>
              </a:rPr>
              <a:t>Heard there are now 20000 troops in Dublin, that artillery + marines with a  big naval gun had come from Kingstown**. The air was full of burnt paper all about here***, many were medicine + poison labels. Some say the Royal College of Surgeons is burnt, that it was that building [NEXT PAGE]</a:t>
            </a:r>
          </a:p>
          <a:p>
            <a:endParaRPr lang="en-GB" sz="1200" kern="1200" dirty="0" smtClean="0">
              <a:solidFill>
                <a:schemeClr val="tx1"/>
              </a:solidFill>
              <a:effectLst/>
              <a:latin typeface="+mn-lt"/>
              <a:ea typeface="+mn-ea"/>
              <a:cs typeface="+mn-cs"/>
            </a:endParaRPr>
          </a:p>
          <a:p>
            <a:pPr marL="0" indent="0">
              <a:buFontTx/>
              <a:buNone/>
            </a:pPr>
            <a:r>
              <a:rPr lang="en-GB" sz="1200" kern="1200" dirty="0" smtClean="0">
                <a:solidFill>
                  <a:schemeClr val="tx1"/>
                </a:solidFill>
                <a:effectLst/>
                <a:latin typeface="+mn-lt"/>
                <a:ea typeface="+mn-ea"/>
                <a:cs typeface="+mn-cs"/>
              </a:rPr>
              <a:t>*untrue, the artillery battered it down +</a:t>
            </a:r>
            <a:r>
              <a:rPr lang="en-GB" sz="1200" kern="1200" baseline="0" dirty="0" smtClean="0">
                <a:solidFill>
                  <a:schemeClr val="tx1"/>
                </a:solidFill>
                <a:effectLst/>
                <a:latin typeface="+mn-lt"/>
                <a:ea typeface="+mn-ea"/>
                <a:cs typeface="+mn-cs"/>
              </a:rPr>
              <a:t> the S.F.</a:t>
            </a:r>
            <a:r>
              <a:rPr lang="en-GB" sz="1200" kern="1200" dirty="0" smtClean="0">
                <a:solidFill>
                  <a:schemeClr val="tx1"/>
                </a:solidFill>
                <a:effectLst/>
                <a:latin typeface="+mn-lt"/>
                <a:ea typeface="+mn-ea"/>
                <a:cs typeface="+mn-cs"/>
              </a:rPr>
              <a:t> t</a:t>
            </a:r>
            <a:r>
              <a:rPr lang="en-GB" sz="1200" kern="1200" baseline="0" dirty="0" smtClean="0">
                <a:solidFill>
                  <a:schemeClr val="tx1"/>
                </a:solidFill>
                <a:effectLst/>
                <a:latin typeface="+mn-lt"/>
                <a:ea typeface="+mn-ea"/>
                <a:cs typeface="+mn-cs"/>
              </a:rPr>
              <a:t> set fire to it before bolting from it. Many escaped behind a screen of their soldier prisoners.</a:t>
            </a:r>
          </a:p>
          <a:p>
            <a:pPr marL="0" indent="0">
              <a:buFontTx/>
              <a:buNone/>
            </a:pPr>
            <a:r>
              <a:rPr lang="en-GB" sz="1200" kern="1200" dirty="0" smtClean="0">
                <a:solidFill>
                  <a:schemeClr val="tx1"/>
                </a:solidFill>
                <a:effectLst/>
                <a:latin typeface="+mn-lt"/>
                <a:ea typeface="+mn-ea"/>
                <a:cs typeface="+mn-cs"/>
              </a:rPr>
              <a:t>** this could not be used as the range was too great </a:t>
            </a:r>
          </a:p>
          <a:p>
            <a:pPr marL="0" indent="0">
              <a:buFontTx/>
              <a:buNone/>
            </a:pP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One can clearly read the printing on them. I have preserved one.’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18</a:t>
            </a:fld>
            <a:endParaRPr lang="en-US"/>
          </a:p>
        </p:txBody>
      </p:sp>
    </p:spTree>
    <p:extLst>
      <p:ext uri="{BB962C8B-B14F-4D97-AF65-F5344CB8AC3E}">
        <p14:creationId xmlns:p14="http://schemas.microsoft.com/office/powerpoint/2010/main" val="3210280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‘building which caused the huge fire we had seen. Others say it was the College of Surgeons. Arthur + Harry and Mrs Goff came to tea. Arthur had been round by [</a:t>
            </a:r>
            <a:r>
              <a:rPr lang="en-GB" sz="1200" kern="1200" dirty="0" err="1" smtClean="0">
                <a:solidFill>
                  <a:schemeClr val="tx1"/>
                </a:solidFill>
                <a:effectLst/>
                <a:latin typeface="+mn-lt"/>
                <a:ea typeface="+mn-ea"/>
                <a:cs typeface="+mn-cs"/>
              </a:rPr>
              <a:t>Ailsebury</a:t>
            </a:r>
            <a:r>
              <a:rPr lang="en-GB" sz="1200" kern="1200" dirty="0" smtClean="0">
                <a:solidFill>
                  <a:schemeClr val="tx1"/>
                </a:solidFill>
                <a:effectLst/>
                <a:latin typeface="+mn-lt"/>
                <a:ea typeface="+mn-ea"/>
                <a:cs typeface="+mn-cs"/>
              </a:rPr>
              <a:t>] Rd and Pauls Av and reported all well. We have very little oil + some days ago started Daylight Saving having breakfast at 8, dinner at 12.30 + supper at 6. We agreed to have milk instead of tea at 4 o’clock + no bread. We had about 2 [</a:t>
            </a:r>
            <a:r>
              <a:rPr lang="en-GB" sz="1200" kern="1200" dirty="0" err="1"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?]of flour in the house but had to share it with a friend. We are a party of 10 counting the [</a:t>
            </a:r>
            <a:r>
              <a:rPr lang="en-GB" sz="1200" kern="1200" dirty="0" err="1" smtClean="0">
                <a:solidFill>
                  <a:schemeClr val="tx1"/>
                </a:solidFill>
                <a:effectLst/>
                <a:latin typeface="+mn-lt"/>
                <a:ea typeface="+mn-ea"/>
                <a:cs typeface="+mn-cs"/>
              </a:rPr>
              <a:t>Lawtons</a:t>
            </a:r>
            <a:r>
              <a:rPr lang="en-GB" sz="1200" kern="1200" dirty="0" smtClean="0">
                <a:solidFill>
                  <a:schemeClr val="tx1"/>
                </a:solidFill>
                <a:effectLst/>
                <a:latin typeface="+mn-lt"/>
                <a:ea typeface="+mn-ea"/>
                <a:cs typeface="+mn-cs"/>
              </a:rPr>
              <a:t>] at the </a:t>
            </a:r>
            <a:r>
              <a:rPr lang="en-GB" sz="1200" kern="1200" dirty="0" err="1" smtClean="0">
                <a:solidFill>
                  <a:schemeClr val="tx1"/>
                </a:solidFill>
                <a:effectLst/>
                <a:latin typeface="+mn-lt"/>
                <a:ea typeface="+mn-ea"/>
                <a:cs typeface="+mn-cs"/>
              </a:rPr>
              <a:t>Gatelodge</a:t>
            </a:r>
            <a:r>
              <a:rPr lang="en-GB" sz="1200" kern="1200" dirty="0" smtClean="0">
                <a:solidFill>
                  <a:schemeClr val="tx1"/>
                </a:solidFill>
                <a:effectLst/>
                <a:latin typeface="+mn-lt"/>
                <a:ea typeface="+mn-ea"/>
                <a:cs typeface="+mn-cs"/>
              </a:rPr>
              <a:t>. No flour to be had in </a:t>
            </a:r>
            <a:r>
              <a:rPr lang="en-GB" sz="1200" kern="1200" dirty="0" err="1" smtClean="0">
                <a:solidFill>
                  <a:schemeClr val="tx1"/>
                </a:solidFill>
                <a:effectLst/>
                <a:latin typeface="+mn-lt"/>
                <a:ea typeface="+mn-ea"/>
                <a:cs typeface="+mn-cs"/>
              </a:rPr>
              <a:t>Dundrum</a:t>
            </a:r>
            <a:r>
              <a:rPr lang="en-GB" sz="1200" kern="1200" dirty="0" smtClean="0">
                <a:solidFill>
                  <a:schemeClr val="tx1"/>
                </a:solidFill>
                <a:effectLst/>
                <a:latin typeface="+mn-lt"/>
                <a:ea typeface="+mn-ea"/>
                <a:cs typeface="+mn-cs"/>
              </a:rPr>
              <a:t> or anywhere. Johnston, Moony and O’Brien is the only baker left, he comes every second day + he may stop at any time.’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19</a:t>
            </a:fld>
            <a:endParaRPr lang="en-US"/>
          </a:p>
        </p:txBody>
      </p:sp>
    </p:spTree>
    <p:extLst>
      <p:ext uri="{BB962C8B-B14F-4D97-AF65-F5344CB8AC3E}">
        <p14:creationId xmlns:p14="http://schemas.microsoft.com/office/powerpoint/2010/main" val="1834829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have Mother’s biscuits all right but no meal. She can eat 1 pot 2 </a:t>
            </a:r>
            <a:r>
              <a:rPr lang="en-GB" sz="1200" kern="1200" dirty="0" err="1" smtClean="0">
                <a:solidFill>
                  <a:schemeClr val="tx1"/>
                </a:solidFill>
                <a:effectLst/>
                <a:latin typeface="+mn-lt"/>
                <a:ea typeface="+mn-ea"/>
                <a:cs typeface="+mn-cs"/>
              </a:rPr>
              <a:t>lbs</a:t>
            </a:r>
            <a:r>
              <a:rPr lang="en-GB" sz="1200" kern="1200" dirty="0" smtClean="0">
                <a:solidFill>
                  <a:schemeClr val="tx1"/>
                </a:solidFill>
                <a:effectLst/>
                <a:latin typeface="+mn-lt"/>
                <a:ea typeface="+mn-ea"/>
                <a:cs typeface="+mn-cs"/>
              </a:rPr>
              <a:t> Indian meal for the […] we mix […] + Indian meal with the flour for bread. We have bread only at one meal and pudding for supper. Our guests tell us that the military are getting the situation well in hand but the cannonading is awful all day and night + 3 huge fires blazed after dark one apparently along the North Wall. The others * appear to be still in the same quarter. The SF are in houses in Northumberland Rd + round about + the soldiers are bombing them out. This destroys all in the house but leaves the building standing. All inhabitants within 3 miles of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must have been the solid blocks on both sides of Sackville St which went on burning. The SFs sniped at the firemen who could not attack it while still possible to check it. [NEXT PAGE]’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20</a:t>
            </a:fld>
            <a:endParaRPr lang="en-US"/>
          </a:p>
        </p:txBody>
      </p:sp>
    </p:spTree>
    <p:extLst>
      <p:ext uri="{BB962C8B-B14F-4D97-AF65-F5344CB8AC3E}">
        <p14:creationId xmlns:p14="http://schemas.microsoft.com/office/powerpoint/2010/main" val="334588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‘Beggars Bush have been advised to leave their houses but are not doing so.</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Friday</a:t>
            </a:r>
          </a:p>
          <a:p>
            <a:r>
              <a:rPr lang="en-GB" sz="1200" kern="1200" dirty="0" smtClean="0">
                <a:solidFill>
                  <a:schemeClr val="tx1"/>
                </a:solidFill>
                <a:effectLst/>
                <a:latin typeface="+mn-lt"/>
                <a:ea typeface="+mn-ea"/>
                <a:cs typeface="+mn-cs"/>
              </a:rPr>
              <a:t>The bombing+ artillery never cease + we can hear the fall of masonry. The large fires are still burning in the same area to east + west of Custom House. A soup kitchen has been opened in </a:t>
            </a:r>
            <a:r>
              <a:rPr lang="en-GB" sz="1200" kern="1200" dirty="0" err="1" smtClean="0">
                <a:solidFill>
                  <a:schemeClr val="tx1"/>
                </a:solidFill>
                <a:effectLst/>
                <a:latin typeface="+mn-lt"/>
                <a:ea typeface="+mn-ea"/>
                <a:cs typeface="+mn-cs"/>
              </a:rPr>
              <a:t>Dundrum</a:t>
            </a:r>
            <a:r>
              <a:rPr lang="en-GB" sz="1200" kern="1200" dirty="0" smtClean="0">
                <a:solidFill>
                  <a:schemeClr val="tx1"/>
                </a:solidFill>
                <a:effectLst/>
                <a:latin typeface="+mn-lt"/>
                <a:ea typeface="+mn-ea"/>
                <a:cs typeface="+mn-cs"/>
              </a:rPr>
              <a:t> as the poor have no coal. Flour was to be had today in small quantities. Clarke and </a:t>
            </a:r>
            <a:r>
              <a:rPr lang="en-GB" sz="1200" kern="1200" dirty="0" err="1" smtClean="0">
                <a:solidFill>
                  <a:schemeClr val="tx1"/>
                </a:solidFill>
                <a:effectLst/>
                <a:latin typeface="+mn-lt"/>
                <a:ea typeface="+mn-ea"/>
                <a:cs typeface="+mn-cs"/>
              </a:rPr>
              <a:t>Leverett</a:t>
            </a:r>
            <a:r>
              <a:rPr lang="en-GB" sz="1200" kern="1200" dirty="0" smtClean="0">
                <a:solidFill>
                  <a:schemeClr val="tx1"/>
                </a:solidFill>
                <a:effectLst/>
                <a:latin typeface="+mn-lt"/>
                <a:ea typeface="+mn-ea"/>
                <a:cs typeface="+mn-cs"/>
              </a:rPr>
              <a:t> had sent motors to [Naas?] to fetch it. W Bateman, Miss Aske + Mrs Moore to tea. We hear the soldiers are suffering terribly. 60 were killed near Balls bridge [NEXT PAGE]’</a:t>
            </a:r>
          </a:p>
          <a:p>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21</a:t>
            </a:fld>
            <a:endParaRPr lang="en-US"/>
          </a:p>
        </p:txBody>
      </p:sp>
    </p:spTree>
    <p:extLst>
      <p:ext uri="{BB962C8B-B14F-4D97-AF65-F5344CB8AC3E}">
        <p14:creationId xmlns:p14="http://schemas.microsoft.com/office/powerpoint/2010/main" val="619733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‘Bazaar. Also 2 dogs + flowers is for the show. The</a:t>
            </a:r>
            <a:r>
              <a:rPr lang="en-GB" sz="1200" kern="1200" baseline="0" dirty="0" smtClean="0">
                <a:solidFill>
                  <a:schemeClr val="tx1"/>
                </a:solidFill>
                <a:effectLst/>
                <a:latin typeface="+mn-lt"/>
                <a:ea typeface="+mn-ea"/>
                <a:cs typeface="+mn-cs"/>
              </a:rPr>
              <a:t> latter</a:t>
            </a:r>
            <a:r>
              <a:rPr lang="en-GB" sz="1200" kern="1200" dirty="0" smtClean="0">
                <a:solidFill>
                  <a:schemeClr val="tx1"/>
                </a:solidFill>
                <a:effectLst/>
                <a:latin typeface="+mn-lt"/>
                <a:ea typeface="+mn-ea"/>
                <a:cs typeface="+mn-cs"/>
              </a:rPr>
              <a:t> we feel sure will not be held.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Arthur French came about 4 PM. He had been round by Sydney Parade. Charlie Daly has been sent to Portobello barracks. He had been allowed to […] to Emily and told her not to expect them back + said goodbye. He also told her that Madame </a:t>
            </a:r>
            <a:r>
              <a:rPr lang="en-GB" sz="1200" kern="1200" dirty="0" err="1" smtClean="0">
                <a:solidFill>
                  <a:schemeClr val="tx1"/>
                </a:solidFill>
                <a:effectLst/>
                <a:latin typeface="+mn-lt"/>
                <a:ea typeface="+mn-ea"/>
                <a:cs typeface="+mn-cs"/>
              </a:rPr>
              <a:t>Markeivicz</a:t>
            </a:r>
            <a:r>
              <a:rPr lang="en-GB" sz="1200" kern="1200" dirty="0" smtClean="0">
                <a:solidFill>
                  <a:schemeClr val="tx1"/>
                </a:solidFill>
                <a:effectLst/>
                <a:latin typeface="+mn-lt"/>
                <a:ea typeface="+mn-ea"/>
                <a:cs typeface="+mn-cs"/>
              </a:rPr>
              <a:t>** had fired a revolver at them from the green. The shot brushed his coat. He waved his handkerchief in acknowledgment. He was in the </a:t>
            </a:r>
            <a:r>
              <a:rPr lang="en-GB" sz="1200" kern="1200" dirty="0" err="1" smtClean="0">
                <a:solidFill>
                  <a:schemeClr val="tx1"/>
                </a:solidFill>
                <a:effectLst/>
                <a:latin typeface="+mn-lt"/>
                <a:ea typeface="+mn-ea"/>
                <a:cs typeface="+mn-cs"/>
              </a:rPr>
              <a:t>Shelbourne</a:t>
            </a:r>
            <a:r>
              <a:rPr lang="en-GB" sz="1200" kern="1200" dirty="0" smtClean="0">
                <a:solidFill>
                  <a:schemeClr val="tx1"/>
                </a:solidFill>
                <a:effectLst/>
                <a:latin typeface="+mn-lt"/>
                <a:ea typeface="+mn-ea"/>
                <a:cs typeface="+mn-cs"/>
              </a:rPr>
              <a:t> and in uniform at the time. Arthur reported large numbers of insurgents had </a:t>
            </a:r>
            <a:r>
              <a:rPr lang="en-GB" sz="1200" kern="1200" dirty="0" err="1" smtClean="0">
                <a:solidFill>
                  <a:schemeClr val="tx1"/>
                </a:solidFill>
                <a:effectLst/>
                <a:latin typeface="+mn-lt"/>
                <a:ea typeface="+mn-ea"/>
                <a:cs typeface="+mn-cs"/>
              </a:rPr>
              <a:t>intrenched</a:t>
            </a:r>
            <a:r>
              <a:rPr lang="en-GB" sz="1200" kern="1200" dirty="0" smtClean="0">
                <a:solidFill>
                  <a:schemeClr val="tx1"/>
                </a:solidFill>
                <a:effectLst/>
                <a:latin typeface="+mn-lt"/>
                <a:ea typeface="+mn-ea"/>
                <a:cs typeface="+mn-cs"/>
              </a:rPr>
              <a:t> [sic]</a:t>
            </a:r>
            <a:r>
              <a:rPr lang="en-GB" sz="1200" kern="1200" baseline="0" dirty="0" smtClean="0">
                <a:solidFill>
                  <a:schemeClr val="tx1"/>
                </a:solidFill>
                <a:effectLst/>
                <a:latin typeface="+mn-lt"/>
                <a:ea typeface="+mn-ea"/>
                <a:cs typeface="+mn-cs"/>
              </a:rPr>
              <a:t> themselves […]</a:t>
            </a:r>
          </a:p>
          <a:p>
            <a:endParaRPr lang="en-GB"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It was held and prizes awarded but no one was allowed into Dub over Balls bridge and fierce fighting was going on just the other side. </a:t>
            </a:r>
            <a:endParaRPr lang="en-GB" dirty="0" smtClean="0"/>
          </a:p>
          <a:p>
            <a:endParaRPr lang="en-GB"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Mme </a:t>
            </a:r>
            <a:r>
              <a:rPr lang="en-GB" sz="1200" kern="1200" dirty="0" err="1" smtClean="0">
                <a:solidFill>
                  <a:schemeClr val="tx1"/>
                </a:solidFill>
                <a:effectLst/>
                <a:latin typeface="+mn-lt"/>
                <a:ea typeface="+mn-ea"/>
                <a:cs typeface="+mn-cs"/>
              </a:rPr>
              <a:t>Markievicz</a:t>
            </a:r>
            <a:r>
              <a:rPr lang="en-GB" sz="1200" kern="1200" dirty="0" smtClean="0">
                <a:solidFill>
                  <a:schemeClr val="tx1"/>
                </a:solidFill>
                <a:effectLst/>
                <a:latin typeface="+mn-lt"/>
                <a:ea typeface="+mn-ea"/>
                <a:cs typeface="+mn-cs"/>
              </a:rPr>
              <a:t> is known to have killed a sergeant and suspected of having killed a policeman and private. [NEXT PAGE]</a:t>
            </a:r>
            <a:r>
              <a:rPr lang="en-GB" sz="1200" kern="1200" baseline="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22</a:t>
            </a:fld>
            <a:endParaRPr lang="en-US"/>
          </a:p>
        </p:txBody>
      </p:sp>
    </p:spTree>
    <p:extLst>
      <p:ext uri="{BB962C8B-B14F-4D97-AF65-F5344CB8AC3E}">
        <p14:creationId xmlns:p14="http://schemas.microsoft.com/office/powerpoint/2010/main" val="24571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‘their progress is very slow. There is trouble in </a:t>
            </a:r>
            <a:r>
              <a:rPr lang="en-GB" sz="1200" kern="1200" dirty="0" err="1" smtClean="0">
                <a:solidFill>
                  <a:schemeClr val="tx1"/>
                </a:solidFill>
                <a:effectLst/>
                <a:latin typeface="+mn-lt"/>
                <a:ea typeface="+mn-ea"/>
                <a:cs typeface="+mn-cs"/>
              </a:rPr>
              <a:t>Enniscorthy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Ardee</a:t>
            </a:r>
            <a:r>
              <a:rPr lang="en-GB" sz="1200" kern="1200" dirty="0" smtClean="0">
                <a:solidFill>
                  <a:schemeClr val="tx1"/>
                </a:solidFill>
                <a:effectLst/>
                <a:latin typeface="+mn-lt"/>
                <a:ea typeface="+mn-ea"/>
                <a:cs typeface="+mn-cs"/>
              </a:rPr>
              <a:t>, Drogheda + other places.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Saturday</a:t>
            </a:r>
          </a:p>
          <a:p>
            <a:r>
              <a:rPr lang="en-GB" sz="1200" kern="1200" dirty="0" smtClean="0">
                <a:solidFill>
                  <a:schemeClr val="tx1"/>
                </a:solidFill>
                <a:effectLst/>
                <a:latin typeface="+mn-lt"/>
                <a:ea typeface="+mn-ea"/>
                <a:cs typeface="+mn-cs"/>
              </a:rPr>
              <a:t>The bombing, artillery and explosions are heavier than ever.</a:t>
            </a:r>
          </a:p>
          <a:p>
            <a:r>
              <a:rPr lang="en-GB" sz="1200" kern="1200" dirty="0" smtClean="0">
                <a:solidFill>
                  <a:schemeClr val="tx1"/>
                </a:solidFill>
                <a:effectLst/>
                <a:latin typeface="+mn-lt"/>
                <a:ea typeface="+mn-ea"/>
                <a:cs typeface="+mn-cs"/>
              </a:rPr>
              <a:t>At 4 o’clock heard the rebels had surrendered. Some firing is still occasionally to be heard. On Sunday saw the police notice on […] door giving Pierce’s [Gen Commanding Republican Forces] direction to his forces to lay down their arms. D.T. […] signed this document which stated the rebels were now surrounded the cordon was being drawn tighter closed.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Heard Miss Bird [Lady Superintendent Charlotte</a:t>
            </a:r>
            <a:r>
              <a:rPr lang="en-GB" sz="1200" kern="1200" baseline="0" dirty="0" smtClean="0">
                <a:solidFill>
                  <a:schemeClr val="tx1"/>
                </a:solidFill>
                <a:effectLst/>
                <a:latin typeface="+mn-lt"/>
                <a:ea typeface="+mn-ea"/>
                <a:cs typeface="+mn-cs"/>
              </a:rPr>
              <a:t> Bird (?) </a:t>
            </a:r>
            <a:r>
              <a:rPr lang="en-US" sz="1200" kern="1200" dirty="0" smtClean="0">
                <a:solidFill>
                  <a:schemeClr val="tx1"/>
                </a:solidFill>
                <a:latin typeface="+mn-lt"/>
                <a:ea typeface="+mn-ea"/>
                <a:cs typeface="+mn-cs"/>
              </a:rPr>
              <a:t>joined the </a:t>
            </a:r>
            <a:r>
              <a:rPr lang="en-US" sz="1200" kern="1200" dirty="0" err="1" smtClean="0">
                <a:solidFill>
                  <a:schemeClr val="tx1"/>
                </a:solidFill>
                <a:latin typeface="+mn-lt"/>
                <a:ea typeface="+mn-ea"/>
                <a:cs typeface="+mn-cs"/>
              </a:rPr>
              <a:t>Dundrum</a:t>
            </a:r>
            <a:r>
              <a:rPr lang="en-US" sz="1200" kern="1200" dirty="0" smtClean="0">
                <a:solidFill>
                  <a:schemeClr val="tx1"/>
                </a:solidFill>
                <a:latin typeface="+mn-lt"/>
                <a:ea typeface="+mn-ea"/>
                <a:cs typeface="+mn-cs"/>
              </a:rPr>
              <a:t> (Dublin) Nursing Division, St. John Ambulance Brigade, in 1914. During the 1916 Easter Rising she was Commandant of the emergency auxiliary hospital which was set up by the St. John Ambulance Brigade at the High School in Harcourt Street, Dublin, to care for the wounded during the rebellion]</a:t>
            </a:r>
            <a:r>
              <a:rPr lang="en-US" sz="1200" kern="1200" baseline="0" dirty="0" smtClean="0">
                <a:solidFill>
                  <a:schemeClr val="tx1"/>
                </a:solidFill>
                <a:latin typeface="+mn-lt"/>
                <a:ea typeface="+mn-ea"/>
                <a:cs typeface="+mn-cs"/>
              </a:rPr>
              <a:t> </a:t>
            </a:r>
            <a:r>
              <a:rPr lang="en-GB" sz="1200" kern="1200" dirty="0" smtClean="0">
                <a:solidFill>
                  <a:schemeClr val="tx1"/>
                </a:solidFill>
                <a:effectLst/>
                <a:latin typeface="+mn-lt"/>
                <a:ea typeface="+mn-ea"/>
                <a:cs typeface="+mn-cs"/>
              </a:rPr>
              <a:t>was to [NEXT PAGE]’</a:t>
            </a:r>
          </a:p>
          <a:p>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23</a:t>
            </a:fld>
            <a:endParaRPr lang="en-US"/>
          </a:p>
        </p:txBody>
      </p:sp>
    </p:spTree>
    <p:extLst>
      <p:ext uri="{BB962C8B-B14F-4D97-AF65-F5344CB8AC3E}">
        <p14:creationId xmlns:p14="http://schemas.microsoft.com/office/powerpoint/2010/main" val="2861571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Hospital at the High School Hospital.</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Monday. </a:t>
            </a:r>
          </a:p>
          <a:p>
            <a:r>
              <a:rPr lang="en-GB" sz="1200" kern="1200" dirty="0" smtClean="0">
                <a:solidFill>
                  <a:schemeClr val="tx1"/>
                </a:solidFill>
                <a:effectLst/>
                <a:latin typeface="+mn-lt"/>
                <a:ea typeface="+mn-ea"/>
                <a:cs typeface="+mn-cs"/>
              </a:rPr>
              <a:t>Heard Miss Bird wanted me and Eva. Mrs Westby drove us in we had passes from D.I Murphy. We were all in uniform + had Red Cross brassards. The motor was stuffed with provisions for the Hospital. We had to declare the content of our packages, but the sentry’s examination was only cursory. Found a large staff at the High School. Harcourt</a:t>
            </a:r>
            <a:r>
              <a:rPr lang="en-GB" sz="1200" kern="1200" baseline="0" dirty="0" smtClean="0">
                <a:solidFill>
                  <a:schemeClr val="tx1"/>
                </a:solidFill>
                <a:effectLst/>
                <a:latin typeface="+mn-lt"/>
                <a:ea typeface="+mn-ea"/>
                <a:cs typeface="+mn-cs"/>
              </a:rPr>
              <a:t> St</a:t>
            </a:r>
            <a:r>
              <a:rPr lang="en-GB" sz="1200" kern="1200" dirty="0" smtClean="0">
                <a:solidFill>
                  <a:schemeClr val="tx1"/>
                </a:solidFill>
                <a:effectLst/>
                <a:latin typeface="+mn-lt"/>
                <a:ea typeface="+mn-ea"/>
                <a:cs typeface="+mn-cs"/>
              </a:rPr>
              <a:t> not damaged except for broken panes but snipers are on the roofs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Monday and Tuesday night. They started at dusk just as we nurses were leaving for the hotel. Opposite the soldiers answered with machine [NEXT PAGE]’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24</a:t>
            </a:fld>
            <a:endParaRPr lang="en-US"/>
          </a:p>
        </p:txBody>
      </p:sp>
    </p:spTree>
    <p:extLst>
      <p:ext uri="{BB962C8B-B14F-4D97-AF65-F5344CB8AC3E}">
        <p14:creationId xmlns:p14="http://schemas.microsoft.com/office/powerpoint/2010/main" val="2269673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‘guns. The bullets were hopping off our yard. We stayed in the High School + slept up in a room in our clothes on mattresses. We were not allowed to open doors or windows. On Tuesday women were allowed over the bridges without a pass + on Wed men were permitted to pass after being scrutinised by the police who were present with the soldiers.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Hospital was equipped from the Hotels and houses round Harcourt St and provisioned entirely from </a:t>
            </a:r>
            <a:r>
              <a:rPr lang="en-GB" sz="1200" kern="1200" dirty="0" err="1" smtClean="0">
                <a:solidFill>
                  <a:schemeClr val="tx1"/>
                </a:solidFill>
                <a:effectLst/>
                <a:latin typeface="+mn-lt"/>
                <a:ea typeface="+mn-ea"/>
                <a:cs typeface="+mn-cs"/>
              </a:rPr>
              <a:t>Dundrum</a:t>
            </a:r>
            <a:r>
              <a:rPr lang="en-GB" sz="1200" kern="1200" dirty="0" smtClean="0">
                <a:solidFill>
                  <a:schemeClr val="tx1"/>
                </a:solidFill>
                <a:effectLst/>
                <a:latin typeface="+mn-lt"/>
                <a:ea typeface="+mn-ea"/>
                <a:cs typeface="+mn-cs"/>
              </a:rPr>
              <a:t> who sent in daily quantities of things.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 Sunday when we began sending things we had all only 2 or 3 days provisions in our house but on Monday</a:t>
            </a:r>
            <a:r>
              <a:rPr lang="en-GB" dirty="0" smtClean="0">
                <a:effectLst/>
              </a:rPr>
              <a:t> </a:t>
            </a:r>
            <a:r>
              <a:rPr lang="en-GB" sz="1200" kern="1200" dirty="0" smtClean="0">
                <a:solidFill>
                  <a:schemeClr val="tx1"/>
                </a:solidFill>
                <a:effectLst/>
                <a:latin typeface="+mn-lt"/>
                <a:ea typeface="+mn-ea"/>
                <a:cs typeface="+mn-cs"/>
              </a:rPr>
              <a:t>the</a:t>
            </a:r>
            <a:r>
              <a:rPr lang="en-GB" dirty="0" smtClean="0">
                <a:effectLst/>
              </a:rPr>
              <a:t> [NEXT</a:t>
            </a:r>
            <a:r>
              <a:rPr lang="en-GB" baseline="0" dirty="0" smtClean="0">
                <a:effectLst/>
              </a:rPr>
              <a:t> PAGE]’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25</a:t>
            </a:fld>
            <a:endParaRPr lang="en-US"/>
          </a:p>
        </p:txBody>
      </p:sp>
    </p:spTree>
    <p:extLst>
      <p:ext uri="{BB962C8B-B14F-4D97-AF65-F5344CB8AC3E}">
        <p14:creationId xmlns:p14="http://schemas.microsoft.com/office/powerpoint/2010/main" val="1689686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‘military opened depots where the merchants could […] on condition that they resold at the prices prevailing in Holy Week. The military are also giving free food for the 1000s who are out of work. The convents distributing to the RCs and the Society for Distressed Protestants to their people.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 Wed I succeeded in getting through to the </a:t>
            </a:r>
            <a:r>
              <a:rPr lang="en-GB" sz="1200" kern="1200" dirty="0" err="1" smtClean="0">
                <a:solidFill>
                  <a:schemeClr val="tx1"/>
                </a:solidFill>
                <a:effectLst/>
                <a:latin typeface="+mn-lt"/>
                <a:ea typeface="+mn-ea"/>
                <a:cs typeface="+mn-cs"/>
              </a:rPr>
              <a:t>Dalys</a:t>
            </a:r>
            <a:r>
              <a:rPr lang="en-GB" sz="1200" kern="1200" dirty="0" smtClean="0">
                <a:solidFill>
                  <a:schemeClr val="tx1"/>
                </a:solidFill>
                <a:effectLst/>
                <a:latin typeface="+mn-lt"/>
                <a:ea typeface="+mn-ea"/>
                <a:cs typeface="+mn-cs"/>
              </a:rPr>
              <a:t> + [</a:t>
            </a:r>
            <a:r>
              <a:rPr lang="en-GB" sz="1200" kern="1200" dirty="0" err="1" smtClean="0">
                <a:solidFill>
                  <a:schemeClr val="tx1"/>
                </a:solidFill>
                <a:effectLst/>
                <a:latin typeface="+mn-lt"/>
                <a:ea typeface="+mn-ea"/>
                <a:cs typeface="+mn-cs"/>
              </a:rPr>
              <a:t>Irwins</a:t>
            </a:r>
            <a:r>
              <a:rPr lang="en-GB" sz="1200" kern="1200" dirty="0" smtClean="0">
                <a:solidFill>
                  <a:schemeClr val="tx1"/>
                </a:solidFill>
                <a:effectLst/>
                <a:latin typeface="+mn-lt"/>
                <a:ea typeface="+mn-ea"/>
                <a:cs typeface="+mn-cs"/>
              </a:rPr>
              <a:t>?] + found all well + not starved. </a:t>
            </a:r>
            <a:r>
              <a:rPr lang="en-GB" sz="1200" kern="1200" dirty="0" err="1" smtClean="0">
                <a:solidFill>
                  <a:schemeClr val="tx1"/>
                </a:solidFill>
                <a:effectLst/>
                <a:latin typeface="+mn-lt"/>
                <a:ea typeface="+mn-ea"/>
                <a:cs typeface="+mn-cs"/>
              </a:rPr>
              <a:t>Charly</a:t>
            </a:r>
            <a:r>
              <a:rPr lang="en-GB" sz="1200" kern="1200" dirty="0" smtClean="0">
                <a:solidFill>
                  <a:schemeClr val="tx1"/>
                </a:solidFill>
                <a:effectLst/>
                <a:latin typeface="+mn-lt"/>
                <a:ea typeface="+mn-ea"/>
                <a:cs typeface="+mn-cs"/>
              </a:rPr>
              <a:t> has the task of burying the dead. During the beginning of the week they were all put in the back gardens, 60 in the Castle garden, with SFs in the Lane, Loyalists little strip at the corner </a:t>
            </a:r>
            <a:r>
              <a:rPr lang="en-GB" sz="1200" kern="1200" smtClean="0">
                <a:solidFill>
                  <a:schemeClr val="tx1"/>
                </a:solidFill>
                <a:effectLst/>
                <a:latin typeface="+mn-lt"/>
                <a:ea typeface="+mn-ea"/>
                <a:cs typeface="+mn-cs"/>
              </a:rPr>
              <a:t>of […] </a:t>
            </a:r>
            <a:r>
              <a:rPr lang="en-GB" sz="1200" kern="1200" dirty="0" smtClean="0">
                <a:solidFill>
                  <a:schemeClr val="tx1"/>
                </a:solidFill>
                <a:effectLst/>
                <a:latin typeface="+mn-lt"/>
                <a:ea typeface="+mn-ea"/>
                <a:cs typeface="+mn-cs"/>
              </a:rPr>
              <a:t>the civilians and soldiers.’</a:t>
            </a:r>
          </a:p>
          <a:p>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26</a:t>
            </a:fld>
            <a:endParaRPr lang="en-US"/>
          </a:p>
        </p:txBody>
      </p:sp>
    </p:spTree>
    <p:extLst>
      <p:ext uri="{BB962C8B-B14F-4D97-AF65-F5344CB8AC3E}">
        <p14:creationId xmlns:p14="http://schemas.microsoft.com/office/powerpoint/2010/main" val="89429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a:t>
            </a:r>
          </a:p>
          <a:p>
            <a:r>
              <a:rPr lang="en-US" sz="1200" kern="1200" dirty="0" smtClean="0">
                <a:solidFill>
                  <a:schemeClr val="tx1"/>
                </a:solidFill>
                <a:latin typeface="+mn-lt"/>
                <a:ea typeface="+mn-ea"/>
                <a:cs typeface="+mn-cs"/>
              </a:rPr>
              <a:t>Postcard photograph of a British officer searching a hay cart for rebels or ammunition with a rifle and bayonet, May 1916.</a:t>
            </a:r>
          </a:p>
          <a:p>
            <a:r>
              <a:rPr lang="en-US" sz="1200" kern="1200" dirty="0" smtClean="0">
                <a:solidFill>
                  <a:schemeClr val="tx1"/>
                </a:solidFill>
                <a:latin typeface="+mn-lt"/>
                <a:ea typeface="+mn-ea"/>
                <a:cs typeface="+mn-cs"/>
              </a:rPr>
              <a:t>Associated with Easter Rebellion, Ireland (1916-1922).</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1980-01-43-1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27</a:t>
            </a:fld>
            <a:endParaRPr lang="en-US"/>
          </a:p>
        </p:txBody>
      </p:sp>
    </p:spTree>
    <p:extLst>
      <p:ext uri="{BB962C8B-B14F-4D97-AF65-F5344CB8AC3E}">
        <p14:creationId xmlns:p14="http://schemas.microsoft.com/office/powerpoint/2010/main" val="932782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two prints of a photograph, showing destruction following the Easter Rising in Dublin, 1916. </a:t>
            </a:r>
          </a:p>
          <a:p>
            <a:r>
              <a:rPr lang="en-US" sz="1200" kern="1200" dirty="0" smtClean="0">
                <a:solidFill>
                  <a:schemeClr val="tx1"/>
                </a:solidFill>
                <a:latin typeface="+mn-lt"/>
                <a:ea typeface="+mn-ea"/>
                <a:cs typeface="+mn-cs"/>
              </a:rPr>
              <a:t>Possibly in Sackville Street. </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1961-12-594-3</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28</a:t>
            </a:fld>
            <a:endParaRPr lang="en-US"/>
          </a:p>
        </p:txBody>
      </p:sp>
    </p:spTree>
    <p:extLst>
      <p:ext uri="{BB962C8B-B14F-4D97-AF65-F5344CB8AC3E}">
        <p14:creationId xmlns:p14="http://schemas.microsoft.com/office/powerpoint/2010/main" val="235773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two prints of a photograph, showing destruction following the Easter Rising in Dublin, 1916. </a:t>
            </a:r>
          </a:p>
          <a:p>
            <a:r>
              <a:rPr lang="en-US" sz="1200" kern="1200" dirty="0" smtClean="0">
                <a:solidFill>
                  <a:schemeClr val="tx1"/>
                </a:solidFill>
                <a:latin typeface="+mn-lt"/>
                <a:ea typeface="+mn-ea"/>
                <a:cs typeface="+mn-cs"/>
              </a:rPr>
              <a:t>Possibly in Sackville Street. </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1961-12-594-6</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29</a:t>
            </a:fld>
            <a:endParaRPr lang="en-US"/>
          </a:p>
        </p:txBody>
      </p:sp>
    </p:spTree>
    <p:extLst>
      <p:ext uri="{BB962C8B-B14F-4D97-AF65-F5344CB8AC3E}">
        <p14:creationId xmlns:p14="http://schemas.microsoft.com/office/powerpoint/2010/main" val="3400560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18 </a:t>
            </a:r>
            <a:r>
              <a:rPr lang="en-US" sz="1200" kern="1200" dirty="0" err="1" smtClean="0">
                <a:solidFill>
                  <a:schemeClr val="tx1"/>
                </a:solidFill>
                <a:latin typeface="+mn-lt"/>
                <a:ea typeface="+mn-ea"/>
                <a:cs typeface="+mn-cs"/>
              </a:rPr>
              <a:t>pdr</a:t>
            </a:r>
            <a:r>
              <a:rPr lang="en-US" sz="1200" kern="1200" dirty="0" smtClean="0">
                <a:solidFill>
                  <a:schemeClr val="tx1"/>
                </a:solidFill>
                <a:latin typeface="+mn-lt"/>
                <a:ea typeface="+mn-ea"/>
                <a:cs typeface="+mn-cs"/>
              </a:rPr>
              <a:t> shell case, fired by the 4th Brigade Royal Artillery during the Irish Rebellion, 1916; stamped with date ‘1915’.</a:t>
            </a:r>
          </a:p>
          <a:p>
            <a:r>
              <a:rPr lang="en-US" sz="1200" kern="1200" dirty="0" smtClean="0">
                <a:solidFill>
                  <a:schemeClr val="tx1"/>
                </a:solidFill>
                <a:latin typeface="+mn-lt"/>
                <a:ea typeface="+mn-ea"/>
                <a:cs typeface="+mn-cs"/>
              </a:rPr>
              <a:t>Associated with Easter Rebellion, Ireland (1916-1922).</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1961-12-73-1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a:t>
            </a:fld>
            <a:endParaRPr lang="en-US"/>
          </a:p>
        </p:txBody>
      </p:sp>
    </p:spTree>
    <p:extLst>
      <p:ext uri="{BB962C8B-B14F-4D97-AF65-F5344CB8AC3E}">
        <p14:creationId xmlns:p14="http://schemas.microsoft.com/office/powerpoint/2010/main" val="2541137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two prints of a photograph, showing destruction following the Easter Rising in Dublin, 1916. </a:t>
            </a:r>
          </a:p>
          <a:p>
            <a:r>
              <a:rPr lang="en-US" sz="1200" kern="1200" dirty="0" smtClean="0">
                <a:solidFill>
                  <a:schemeClr val="tx1"/>
                </a:solidFill>
                <a:latin typeface="+mn-lt"/>
                <a:ea typeface="+mn-ea"/>
                <a:cs typeface="+mn-cs"/>
              </a:rPr>
              <a:t>Possibly in Sackville Street. </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1961-12-594-8</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30</a:t>
            </a:fld>
            <a:endParaRPr lang="en-US"/>
          </a:p>
        </p:txBody>
      </p:sp>
    </p:spTree>
    <p:extLst>
      <p:ext uri="{BB962C8B-B14F-4D97-AF65-F5344CB8AC3E}">
        <p14:creationId xmlns:p14="http://schemas.microsoft.com/office/powerpoint/2010/main" val="3354586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two prints of a photograph, showing destruction following the Easter Rising in Dublin, 1916. </a:t>
            </a:r>
          </a:p>
          <a:p>
            <a:r>
              <a:rPr lang="en-US" sz="1200" kern="1200" dirty="0" smtClean="0">
                <a:solidFill>
                  <a:schemeClr val="tx1"/>
                </a:solidFill>
                <a:latin typeface="+mn-lt"/>
                <a:ea typeface="+mn-ea"/>
                <a:cs typeface="+mn-cs"/>
              </a:rPr>
              <a:t>Possibly in Sackville Street. </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1961-12-594-9</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31</a:t>
            </a:fld>
            <a:endParaRPr lang="en-US"/>
          </a:p>
        </p:txBody>
      </p:sp>
    </p:spTree>
    <p:extLst>
      <p:ext uri="{BB962C8B-B14F-4D97-AF65-F5344CB8AC3E}">
        <p14:creationId xmlns:p14="http://schemas.microsoft.com/office/powerpoint/2010/main" val="2277261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two prints of a photograph, showing destruction following the Easter Rising in Dublin, 1916. </a:t>
            </a:r>
          </a:p>
          <a:p>
            <a:r>
              <a:rPr lang="en-US" sz="1200" kern="1200" dirty="0" smtClean="0">
                <a:solidFill>
                  <a:schemeClr val="tx1"/>
                </a:solidFill>
                <a:latin typeface="+mn-lt"/>
                <a:ea typeface="+mn-ea"/>
                <a:cs typeface="+mn-cs"/>
              </a:rPr>
              <a:t>Possibly in Sackville Street. </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1961-12-594-11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32</a:t>
            </a:fld>
            <a:endParaRPr lang="en-US"/>
          </a:p>
        </p:txBody>
      </p:sp>
    </p:spTree>
    <p:extLst>
      <p:ext uri="{BB962C8B-B14F-4D97-AF65-F5344CB8AC3E}">
        <p14:creationId xmlns:p14="http://schemas.microsoft.com/office/powerpoint/2010/main" val="3630413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Ruined Sackville Street, Dublin, barricaded with motor cars.</a:t>
            </a:r>
          </a:p>
          <a:p>
            <a:r>
              <a:rPr lang="en-US" sz="1200" kern="1200" dirty="0" smtClean="0">
                <a:solidFill>
                  <a:schemeClr val="tx1"/>
                </a:solidFill>
                <a:latin typeface="+mn-lt"/>
                <a:ea typeface="+mn-ea"/>
                <a:cs typeface="+mn-cs"/>
              </a:rPr>
              <a:t>Commercial postcard by Eason and Sons for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1961-12-594-13</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33</a:t>
            </a:fld>
            <a:endParaRPr lang="en-US"/>
          </a:p>
        </p:txBody>
      </p:sp>
    </p:spTree>
    <p:extLst>
      <p:ext uri="{BB962C8B-B14F-4D97-AF65-F5344CB8AC3E}">
        <p14:creationId xmlns:p14="http://schemas.microsoft.com/office/powerpoint/2010/main" val="3084230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Sackville Street, Dublin, (Abbey Street Corner) after the bombardment.</a:t>
            </a:r>
          </a:p>
          <a:p>
            <a:r>
              <a:rPr lang="en-US" sz="1200" kern="1200" dirty="0" smtClean="0">
                <a:solidFill>
                  <a:schemeClr val="tx1"/>
                </a:solidFill>
                <a:latin typeface="+mn-lt"/>
                <a:ea typeface="+mn-ea"/>
                <a:cs typeface="+mn-cs"/>
              </a:rPr>
              <a:t>Commercial postcard by Eason and Sons for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1961-12-594-14</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34</a:t>
            </a:fld>
            <a:endParaRPr lang="en-US"/>
          </a:p>
        </p:txBody>
      </p:sp>
    </p:spTree>
    <p:extLst>
      <p:ext uri="{BB962C8B-B14F-4D97-AF65-F5344CB8AC3E}">
        <p14:creationId xmlns:p14="http://schemas.microsoft.com/office/powerpoint/2010/main" val="1425638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After the Insurrection - Burning ruins in Upper Sackville Street.</a:t>
            </a:r>
          </a:p>
          <a:p>
            <a:r>
              <a:rPr lang="en-US" sz="1200" kern="1200" dirty="0" smtClean="0">
                <a:solidFill>
                  <a:schemeClr val="tx1"/>
                </a:solidFill>
                <a:latin typeface="+mn-lt"/>
                <a:ea typeface="+mn-ea"/>
                <a:cs typeface="+mn-cs"/>
              </a:rPr>
              <a:t>Commercial postcard by </a:t>
            </a:r>
            <a:r>
              <a:rPr lang="en-US" sz="1200" kern="1200" dirty="0" err="1" smtClean="0">
                <a:solidFill>
                  <a:schemeClr val="tx1"/>
                </a:solidFill>
                <a:latin typeface="+mn-lt"/>
                <a:ea typeface="+mn-ea"/>
                <a:cs typeface="+mn-cs"/>
              </a:rPr>
              <a:t>Hely’s</a:t>
            </a:r>
            <a:r>
              <a:rPr lang="en-US" sz="1200" kern="1200" dirty="0" smtClean="0">
                <a:solidFill>
                  <a:schemeClr val="tx1"/>
                </a:solidFill>
                <a:latin typeface="+mn-lt"/>
                <a:ea typeface="+mn-ea"/>
                <a:cs typeface="+mn-cs"/>
              </a:rPr>
              <a:t> Limited,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1961-12-594-16</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35</a:t>
            </a:fld>
            <a:endParaRPr lang="en-US"/>
          </a:p>
        </p:txBody>
      </p:sp>
    </p:spTree>
    <p:extLst>
      <p:ext uri="{BB962C8B-B14F-4D97-AF65-F5344CB8AC3E}">
        <p14:creationId xmlns:p14="http://schemas.microsoft.com/office/powerpoint/2010/main" val="4208852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The General Post Office, Dublin, (Rebel Headquarters) destroyed.</a:t>
            </a:r>
          </a:p>
          <a:p>
            <a:r>
              <a:rPr lang="en-US" sz="1200" kern="1200" dirty="0" smtClean="0">
                <a:solidFill>
                  <a:schemeClr val="tx1"/>
                </a:solidFill>
                <a:latin typeface="+mn-lt"/>
                <a:ea typeface="+mn-ea"/>
                <a:cs typeface="+mn-cs"/>
              </a:rPr>
              <a:t>Commercial postcard by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1961-12-594-17</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36</a:t>
            </a:fld>
            <a:endParaRPr lang="en-US"/>
          </a:p>
        </p:txBody>
      </p:sp>
    </p:spTree>
    <p:extLst>
      <p:ext uri="{BB962C8B-B14F-4D97-AF65-F5344CB8AC3E}">
        <p14:creationId xmlns:p14="http://schemas.microsoft.com/office/powerpoint/2010/main" val="2001846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Interior Coliseum Theatre, Dublin, after bombardment. </a:t>
            </a:r>
          </a:p>
          <a:p>
            <a:r>
              <a:rPr lang="en-US" sz="1200" kern="1200" dirty="0" smtClean="0">
                <a:solidFill>
                  <a:schemeClr val="tx1"/>
                </a:solidFill>
                <a:latin typeface="+mn-lt"/>
                <a:ea typeface="+mn-ea"/>
                <a:cs typeface="+mn-cs"/>
              </a:rPr>
              <a:t>Commercial postcard by Coleman’s, Dublin,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1961-12-594-18</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37</a:t>
            </a:fld>
            <a:endParaRPr lang="en-US"/>
          </a:p>
        </p:txBody>
      </p:sp>
    </p:spTree>
    <p:extLst>
      <p:ext uri="{BB962C8B-B14F-4D97-AF65-F5344CB8AC3E}">
        <p14:creationId xmlns:p14="http://schemas.microsoft.com/office/powerpoint/2010/main" val="503371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The wreck they made of Church Street, Dublin.</a:t>
            </a:r>
          </a:p>
          <a:p>
            <a:r>
              <a:rPr lang="en-US" sz="1200" kern="1200" dirty="0" smtClean="0">
                <a:solidFill>
                  <a:schemeClr val="tx1"/>
                </a:solidFill>
                <a:latin typeface="+mn-lt"/>
                <a:ea typeface="+mn-ea"/>
                <a:cs typeface="+mn-cs"/>
              </a:rPr>
              <a:t>Commercial postcard by Eason and Sons for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1961-12-594-19</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38</a:t>
            </a:fld>
            <a:endParaRPr lang="en-US"/>
          </a:p>
        </p:txBody>
      </p:sp>
    </p:spTree>
    <p:extLst>
      <p:ext uri="{BB962C8B-B14F-4D97-AF65-F5344CB8AC3E}">
        <p14:creationId xmlns:p14="http://schemas.microsoft.com/office/powerpoint/2010/main" val="3724387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Soldiers holding a Dublin Street.</a:t>
            </a:r>
          </a:p>
          <a:p>
            <a:r>
              <a:rPr lang="en-US" sz="1200" kern="1200" dirty="0" smtClean="0">
                <a:solidFill>
                  <a:schemeClr val="tx1"/>
                </a:solidFill>
                <a:latin typeface="+mn-lt"/>
                <a:ea typeface="+mn-ea"/>
                <a:cs typeface="+mn-cs"/>
              </a:rPr>
              <a:t>Commercial postcard by Eason and Sons for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1961-12-594-20</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39</a:t>
            </a:fld>
            <a:endParaRPr lang="en-US"/>
          </a:p>
        </p:txBody>
      </p:sp>
    </p:spTree>
    <p:extLst>
      <p:ext uri="{BB962C8B-B14F-4D97-AF65-F5344CB8AC3E}">
        <p14:creationId xmlns:p14="http://schemas.microsoft.com/office/powerpoint/2010/main" val="395486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Photograph: Gunners dig in on captured territory during the Battle of Messines Ridge.</a:t>
            </a:r>
          </a:p>
          <a:p>
            <a:r>
              <a:rPr lang="en-US" sz="1200" kern="1200" dirty="0" smtClean="0">
                <a:solidFill>
                  <a:schemeClr val="tx1"/>
                </a:solidFill>
                <a:latin typeface="+mn-lt"/>
                <a:ea typeface="+mn-ea"/>
                <a:cs typeface="+mn-cs"/>
              </a:rPr>
              <a:t>From an album of 76 official photographs, 1916-1917.</a:t>
            </a:r>
          </a:p>
          <a:p>
            <a:r>
              <a:rPr lang="en-US" sz="1200" kern="1200" dirty="0" smtClean="0">
                <a:solidFill>
                  <a:schemeClr val="tx1"/>
                </a:solidFill>
                <a:latin typeface="+mn-lt"/>
                <a:ea typeface="+mn-ea"/>
                <a:cs typeface="+mn-cs"/>
              </a:rPr>
              <a:t>Associated with World War One, Western Front (1914-1918).</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Members of the Royal Field Artillery with their 18-pounder field guns. Over 8,000 of these weapons were manufactured during the war and between them fired 100 million shells. With a crew of ten men, it could fire 18-pound shrapnel, high explosive or smoke shells up to six </a:t>
            </a:r>
            <a:r>
              <a:rPr lang="en-US" sz="1200" kern="1200" dirty="0" err="1" smtClean="0">
                <a:solidFill>
                  <a:schemeClr val="tx1"/>
                </a:solidFill>
                <a:latin typeface="+mn-lt"/>
                <a:ea typeface="+mn-ea"/>
                <a:cs typeface="+mn-cs"/>
              </a:rPr>
              <a:t>kilometres</a:t>
            </a:r>
            <a:r>
              <a:rPr lang="en-US" sz="1200" kern="1200" dirty="0" smtClean="0">
                <a:solidFill>
                  <a:schemeClr val="tx1"/>
                </a:solidFill>
                <a:latin typeface="+mn-lt"/>
                <a:ea typeface="+mn-ea"/>
                <a:cs typeface="+mn-cs"/>
              </a:rPr>
              <a:t> (over 6,500 yards). The </a:t>
            </a:r>
            <a:r>
              <a:rPr lang="en-US" sz="1200" kern="1200" dirty="0" err="1" smtClean="0">
                <a:solidFill>
                  <a:schemeClr val="tx1"/>
                </a:solidFill>
                <a:latin typeface="+mn-lt"/>
                <a:ea typeface="+mn-ea"/>
                <a:cs typeface="+mn-cs"/>
              </a:rPr>
              <a:t>recuperators</a:t>
            </a:r>
            <a:r>
              <a:rPr lang="en-US" sz="1200" kern="1200" dirty="0" smtClean="0">
                <a:solidFill>
                  <a:schemeClr val="tx1"/>
                </a:solidFill>
                <a:latin typeface="+mn-lt"/>
                <a:ea typeface="+mn-ea"/>
                <a:cs typeface="+mn-cs"/>
              </a:rPr>
              <a:t> (the mechanism that returned the gun barrel to its firing position after recoil) of these field guns were wound with thick rope for protection.</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1999-11-70-49</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4</a:t>
            </a:fld>
            <a:endParaRPr lang="en-US"/>
          </a:p>
        </p:txBody>
      </p:sp>
    </p:spTree>
    <p:extLst>
      <p:ext uri="{BB962C8B-B14F-4D97-AF65-F5344CB8AC3E}">
        <p14:creationId xmlns:p14="http://schemas.microsoft.com/office/powerpoint/2010/main" val="3688306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Liberty Hall, Dublin, the Rebel Headquarters after the storming.</a:t>
            </a:r>
          </a:p>
          <a:p>
            <a:r>
              <a:rPr lang="en-US" sz="1200" kern="1200" dirty="0" smtClean="0">
                <a:solidFill>
                  <a:schemeClr val="tx1"/>
                </a:solidFill>
                <a:latin typeface="+mn-lt"/>
                <a:ea typeface="+mn-ea"/>
                <a:cs typeface="+mn-cs"/>
              </a:rPr>
              <a:t>Commercial postcard by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1961-12-594-21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40</a:t>
            </a:fld>
            <a:endParaRPr lang="en-US"/>
          </a:p>
        </p:txBody>
      </p:sp>
    </p:spTree>
    <p:extLst>
      <p:ext uri="{BB962C8B-B14F-4D97-AF65-F5344CB8AC3E}">
        <p14:creationId xmlns:p14="http://schemas.microsoft.com/office/powerpoint/2010/main" val="3771155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Sackville Street in ruins.</a:t>
            </a:r>
          </a:p>
          <a:p>
            <a:r>
              <a:rPr lang="en-US" sz="1200" kern="1200" dirty="0" smtClean="0">
                <a:solidFill>
                  <a:schemeClr val="tx1"/>
                </a:solidFill>
                <a:latin typeface="+mn-lt"/>
                <a:ea typeface="+mn-ea"/>
                <a:cs typeface="+mn-cs"/>
              </a:rPr>
              <a:t>Commercial postcard by Eason and Sons for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1961-12-594-22</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41</a:t>
            </a:fld>
            <a:endParaRPr lang="en-US"/>
          </a:p>
        </p:txBody>
      </p:sp>
    </p:spTree>
    <p:extLst>
      <p:ext uri="{BB962C8B-B14F-4D97-AF65-F5344CB8AC3E}">
        <p14:creationId xmlns:p14="http://schemas.microsoft.com/office/powerpoint/2010/main" val="3120195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Henry Street, Dublin, after the shelling of the Rebels.</a:t>
            </a:r>
          </a:p>
          <a:p>
            <a:r>
              <a:rPr lang="en-US" sz="1200" kern="1200" dirty="0" smtClean="0">
                <a:solidFill>
                  <a:schemeClr val="tx1"/>
                </a:solidFill>
                <a:latin typeface="+mn-lt"/>
                <a:ea typeface="+mn-ea"/>
                <a:cs typeface="+mn-cs"/>
              </a:rPr>
              <a:t>Commercial postcard by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1961-12-594-23</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42</a:t>
            </a:fld>
            <a:endParaRPr lang="en-US"/>
          </a:p>
        </p:txBody>
      </p:sp>
    </p:spTree>
    <p:extLst>
      <p:ext uri="{BB962C8B-B14F-4D97-AF65-F5344CB8AC3E}">
        <p14:creationId xmlns:p14="http://schemas.microsoft.com/office/powerpoint/2010/main" val="356363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Holding a Dublin Street against the Rebels.</a:t>
            </a:r>
          </a:p>
          <a:p>
            <a:r>
              <a:rPr lang="en-US" sz="1200" kern="1200" dirty="0" smtClean="0">
                <a:solidFill>
                  <a:schemeClr val="tx1"/>
                </a:solidFill>
                <a:latin typeface="+mn-lt"/>
                <a:ea typeface="+mn-ea"/>
                <a:cs typeface="+mn-cs"/>
              </a:rPr>
              <a:t>Commercial postcard by Eason and Sons for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1961-12-594-24</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43</a:t>
            </a:fld>
            <a:endParaRPr lang="en-US"/>
          </a:p>
        </p:txBody>
      </p:sp>
    </p:spTree>
    <p:extLst>
      <p:ext uri="{BB962C8B-B14F-4D97-AF65-F5344CB8AC3E}">
        <p14:creationId xmlns:p14="http://schemas.microsoft.com/office/powerpoint/2010/main" val="27341643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Sackville Street in flames - a photograph taken by a Daily Sketch photographer under fire.</a:t>
            </a:r>
          </a:p>
          <a:p>
            <a:r>
              <a:rPr lang="en-US" sz="1200" kern="1200" dirty="0" smtClean="0">
                <a:solidFill>
                  <a:schemeClr val="tx1"/>
                </a:solidFill>
                <a:latin typeface="+mn-lt"/>
                <a:ea typeface="+mn-ea"/>
                <a:cs typeface="+mn-cs"/>
              </a:rPr>
              <a:t>Commercial postcard by Eason and Sons for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1961-12-594-25</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44</a:t>
            </a:fld>
            <a:endParaRPr lang="en-US"/>
          </a:p>
        </p:txBody>
      </p:sp>
    </p:spTree>
    <p:extLst>
      <p:ext uri="{BB962C8B-B14F-4D97-AF65-F5344CB8AC3E}">
        <p14:creationId xmlns:p14="http://schemas.microsoft.com/office/powerpoint/2010/main" val="17497669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After the Insurrection - Interior of the General Post Office, Dublin.</a:t>
            </a:r>
          </a:p>
          <a:p>
            <a:r>
              <a:rPr lang="en-US" sz="1200" kern="1200" dirty="0" smtClean="0">
                <a:solidFill>
                  <a:schemeClr val="tx1"/>
                </a:solidFill>
                <a:latin typeface="+mn-lt"/>
                <a:ea typeface="+mn-ea"/>
                <a:cs typeface="+mn-cs"/>
              </a:rPr>
              <a:t>Commercial postcard by </a:t>
            </a:r>
            <a:r>
              <a:rPr lang="en-US" sz="1200" kern="1200" dirty="0" err="1" smtClean="0">
                <a:solidFill>
                  <a:schemeClr val="tx1"/>
                </a:solidFill>
                <a:latin typeface="+mn-lt"/>
                <a:ea typeface="+mn-ea"/>
                <a:cs typeface="+mn-cs"/>
              </a:rPr>
              <a:t>Hely’s</a:t>
            </a:r>
            <a:r>
              <a:rPr lang="en-US" sz="1200" kern="1200" dirty="0" smtClean="0">
                <a:solidFill>
                  <a:schemeClr val="tx1"/>
                </a:solidFill>
                <a:latin typeface="+mn-lt"/>
                <a:ea typeface="+mn-ea"/>
                <a:cs typeface="+mn-cs"/>
              </a:rPr>
              <a:t>, Dublin,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1961-12-594-26</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45</a:t>
            </a:fld>
            <a:endParaRPr lang="en-US"/>
          </a:p>
        </p:txBody>
      </p:sp>
    </p:spTree>
    <p:extLst>
      <p:ext uri="{BB962C8B-B14F-4D97-AF65-F5344CB8AC3E}">
        <p14:creationId xmlns:p14="http://schemas.microsoft.com/office/powerpoint/2010/main" val="18142603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Soldiers bivouacking opposite Liberty Hall, the Rebel Headquarters in Dublin.</a:t>
            </a:r>
          </a:p>
          <a:p>
            <a:r>
              <a:rPr lang="en-US" sz="1200" kern="1200" dirty="0" smtClean="0">
                <a:solidFill>
                  <a:schemeClr val="tx1"/>
                </a:solidFill>
                <a:latin typeface="+mn-lt"/>
                <a:ea typeface="+mn-ea"/>
                <a:cs typeface="+mn-cs"/>
              </a:rPr>
              <a:t>Commercial postcard by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1961-12-594-27</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46</a:t>
            </a:fld>
            <a:endParaRPr lang="en-US"/>
          </a:p>
        </p:txBody>
      </p:sp>
    </p:spTree>
    <p:extLst>
      <p:ext uri="{BB962C8B-B14F-4D97-AF65-F5344CB8AC3E}">
        <p14:creationId xmlns:p14="http://schemas.microsoft.com/office/powerpoint/2010/main" val="1601422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After the Insurrection - Ruins in Eden Quay. The fall of dangerous building.</a:t>
            </a:r>
          </a:p>
          <a:p>
            <a:r>
              <a:rPr lang="en-US" sz="1200" kern="1200" dirty="0" smtClean="0">
                <a:solidFill>
                  <a:schemeClr val="tx1"/>
                </a:solidFill>
                <a:latin typeface="+mn-lt"/>
                <a:ea typeface="+mn-ea"/>
                <a:cs typeface="+mn-cs"/>
              </a:rPr>
              <a:t>Commercial postcard by </a:t>
            </a:r>
            <a:r>
              <a:rPr lang="en-US" sz="1200" kern="1200" dirty="0" err="1" smtClean="0">
                <a:solidFill>
                  <a:schemeClr val="tx1"/>
                </a:solidFill>
                <a:latin typeface="+mn-lt"/>
                <a:ea typeface="+mn-ea"/>
                <a:cs typeface="+mn-cs"/>
              </a:rPr>
              <a:t>Hely’s</a:t>
            </a:r>
            <a:r>
              <a:rPr lang="en-US" sz="1200" kern="1200" dirty="0" smtClean="0">
                <a:solidFill>
                  <a:schemeClr val="tx1"/>
                </a:solidFill>
                <a:latin typeface="+mn-lt"/>
                <a:ea typeface="+mn-ea"/>
                <a:cs typeface="+mn-cs"/>
              </a:rPr>
              <a:t>, Dublin,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1961-12-594-28</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47</a:t>
            </a:fld>
            <a:endParaRPr lang="en-US"/>
          </a:p>
        </p:txBody>
      </p:sp>
    </p:spTree>
    <p:extLst>
      <p:ext uri="{BB962C8B-B14F-4D97-AF65-F5344CB8AC3E}">
        <p14:creationId xmlns:p14="http://schemas.microsoft.com/office/powerpoint/2010/main" val="3230632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After the Insurrection - Sackville Street from Eden Quay to abbey Street, Outer Walls of D.B.C. Restaurant still standing. </a:t>
            </a:r>
          </a:p>
          <a:p>
            <a:r>
              <a:rPr lang="en-US" sz="1200" kern="1200" dirty="0" smtClean="0">
                <a:solidFill>
                  <a:schemeClr val="tx1"/>
                </a:solidFill>
                <a:latin typeface="+mn-lt"/>
                <a:ea typeface="+mn-ea"/>
                <a:cs typeface="+mn-cs"/>
              </a:rPr>
              <a:t>Commercial postcard by </a:t>
            </a:r>
            <a:r>
              <a:rPr lang="en-US" sz="1200" kern="1200" dirty="0" err="1" smtClean="0">
                <a:solidFill>
                  <a:schemeClr val="tx1"/>
                </a:solidFill>
                <a:latin typeface="+mn-lt"/>
                <a:ea typeface="+mn-ea"/>
                <a:cs typeface="+mn-cs"/>
              </a:rPr>
              <a:t>Hely’s</a:t>
            </a:r>
            <a:r>
              <a:rPr lang="en-US" sz="1200" kern="1200" dirty="0" smtClean="0">
                <a:solidFill>
                  <a:schemeClr val="tx1"/>
                </a:solidFill>
                <a:latin typeface="+mn-lt"/>
                <a:ea typeface="+mn-ea"/>
                <a:cs typeface="+mn-cs"/>
              </a:rPr>
              <a:t>, Dublin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1961-12-594-29</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48</a:t>
            </a:fld>
            <a:endParaRPr lang="en-US"/>
          </a:p>
        </p:txBody>
      </p:sp>
    </p:spTree>
    <p:extLst>
      <p:ext uri="{BB962C8B-B14F-4D97-AF65-F5344CB8AC3E}">
        <p14:creationId xmlns:p14="http://schemas.microsoft.com/office/powerpoint/2010/main" val="1947278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The interior of the Ballroom, Imperial Hotel, Dublin, after the Siege.</a:t>
            </a:r>
          </a:p>
          <a:p>
            <a:r>
              <a:rPr lang="en-US" sz="1200" kern="1200" dirty="0" smtClean="0">
                <a:solidFill>
                  <a:schemeClr val="tx1"/>
                </a:solidFill>
                <a:latin typeface="+mn-lt"/>
                <a:ea typeface="+mn-ea"/>
                <a:cs typeface="+mn-cs"/>
              </a:rPr>
              <a:t>Commercial postcard by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1961-12-594-30</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49</a:t>
            </a:fld>
            <a:endParaRPr lang="en-US"/>
          </a:p>
        </p:txBody>
      </p:sp>
    </p:spTree>
    <p:extLst>
      <p:ext uri="{BB962C8B-B14F-4D97-AF65-F5344CB8AC3E}">
        <p14:creationId xmlns:p14="http://schemas.microsoft.com/office/powerpoint/2010/main" val="707768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New Zealand troops loading ammunition limbers near Albert, September 1918.</a:t>
            </a:r>
          </a:p>
          <a:p>
            <a:r>
              <a:rPr lang="en-US" sz="1200" kern="1200" dirty="0" smtClean="0">
                <a:solidFill>
                  <a:schemeClr val="tx1"/>
                </a:solidFill>
                <a:latin typeface="+mn-lt"/>
                <a:ea typeface="+mn-ea"/>
                <a:cs typeface="+mn-cs"/>
              </a:rPr>
              <a:t>Photograph, World War One, Western Front (1914-1918), 1918.</a:t>
            </a:r>
          </a:p>
          <a:p>
            <a:r>
              <a:rPr lang="en-US" sz="1200" kern="1200" dirty="0" smtClean="0">
                <a:solidFill>
                  <a:schemeClr val="tx1"/>
                </a:solidFill>
                <a:latin typeface="+mn-lt"/>
                <a:ea typeface="+mn-ea"/>
                <a:cs typeface="+mn-cs"/>
              </a:rPr>
              <a:t>New Zealanders load 18-pound shells into limbers during the Battle of the Somme. During the latter engagement over ten million 18-pound shells were fired. The 18-pounder was the main British and Commonwealth artillery weapon of the War.</a:t>
            </a:r>
          </a:p>
          <a:p>
            <a:r>
              <a:rPr lang="en-US" sz="1200" kern="1200" dirty="0" smtClean="0">
                <a:solidFill>
                  <a:schemeClr val="tx1"/>
                </a:solidFill>
                <a:latin typeface="+mn-lt"/>
                <a:ea typeface="+mn-ea"/>
                <a:cs typeface="+mn-cs"/>
              </a:rPr>
              <a:t>From an album of 24 official photographs, including one loose, showing scenes of the Western Front Campaign, 1916-1918 (c), World War One (1914-1918).</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1995-03-88-17</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a:t>
            </a:fld>
            <a:endParaRPr lang="en-US"/>
          </a:p>
        </p:txBody>
      </p:sp>
    </p:spTree>
    <p:extLst>
      <p:ext uri="{BB962C8B-B14F-4D97-AF65-F5344CB8AC3E}">
        <p14:creationId xmlns:p14="http://schemas.microsoft.com/office/powerpoint/2010/main" val="28026842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Daily Sketch, The Slacker MUST Follow Him NOW.</a:t>
            </a:r>
          </a:p>
          <a:p>
            <a:r>
              <a:rPr lang="en-US" sz="1200" kern="1200" dirty="0" smtClean="0">
                <a:solidFill>
                  <a:schemeClr val="tx1"/>
                </a:solidFill>
                <a:latin typeface="+mn-lt"/>
                <a:ea typeface="+mn-ea"/>
                <a:cs typeface="+mn-cs"/>
              </a:rPr>
              <a:t>Printed news-stand poster, with photographic insert of soldier holding a child, 1916 (c).</a:t>
            </a:r>
          </a:p>
          <a:p>
            <a:r>
              <a:rPr lang="en-US" sz="1200" kern="1200" dirty="0" smtClean="0">
                <a:solidFill>
                  <a:schemeClr val="tx1"/>
                </a:solidFill>
                <a:latin typeface="+mn-lt"/>
                <a:ea typeface="+mn-ea"/>
                <a:cs typeface="+mn-cs"/>
              </a:rPr>
              <a:t>Associated with World War One (1914-1918).</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2014-07-37-1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50</a:t>
            </a:fld>
            <a:endParaRPr lang="en-US"/>
          </a:p>
        </p:txBody>
      </p:sp>
    </p:spTree>
    <p:extLst>
      <p:ext uri="{BB962C8B-B14F-4D97-AF65-F5344CB8AC3E}">
        <p14:creationId xmlns:p14="http://schemas.microsoft.com/office/powerpoint/2010/main" val="30077269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Daily Sketch, 6 Aug 1914.</a:t>
            </a:r>
          </a:p>
          <a:p>
            <a:r>
              <a:rPr lang="en-US" sz="1200" kern="1200" dirty="0" smtClean="0">
                <a:solidFill>
                  <a:schemeClr val="tx1"/>
                </a:solidFill>
                <a:latin typeface="+mn-lt"/>
                <a:ea typeface="+mn-ea"/>
                <a:cs typeface="+mn-cs"/>
              </a:rPr>
              <a:t>From papers collected by </a:t>
            </a:r>
            <a:r>
              <a:rPr lang="en-US" sz="1200" kern="1200" dirty="0" err="1" smtClean="0">
                <a:solidFill>
                  <a:schemeClr val="tx1"/>
                </a:solidFill>
                <a:latin typeface="+mn-lt"/>
                <a:ea typeface="+mn-ea"/>
                <a:cs typeface="+mn-cs"/>
              </a:rPr>
              <a:t>Capt</a:t>
            </a:r>
            <a:r>
              <a:rPr lang="en-US" sz="1200" kern="1200" dirty="0" smtClean="0">
                <a:solidFill>
                  <a:schemeClr val="tx1"/>
                </a:solidFill>
                <a:latin typeface="+mn-lt"/>
                <a:ea typeface="+mn-ea"/>
                <a:cs typeface="+mn-cs"/>
              </a:rPr>
              <a:t> Douglas M Grant, 1914-1965.</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2002-02-1371-7</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51</a:t>
            </a:fld>
            <a:endParaRPr lang="en-US"/>
          </a:p>
        </p:txBody>
      </p:sp>
    </p:spTree>
    <p:extLst>
      <p:ext uri="{BB962C8B-B14F-4D97-AF65-F5344CB8AC3E}">
        <p14:creationId xmlns:p14="http://schemas.microsoft.com/office/powerpoint/2010/main" val="889347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Progress of Military Operations against the Rebels.</a:t>
            </a:r>
          </a:p>
          <a:p>
            <a:r>
              <a:rPr lang="en-US" sz="1200" kern="1200" dirty="0" smtClean="0">
                <a:solidFill>
                  <a:schemeClr val="tx1"/>
                </a:solidFill>
                <a:latin typeface="+mn-lt"/>
                <a:ea typeface="+mn-ea"/>
                <a:cs typeface="+mn-cs"/>
              </a:rPr>
              <a:t>Printed broadsheet, 30 Apr 1916.</a:t>
            </a:r>
          </a:p>
          <a:p>
            <a:r>
              <a:rPr lang="en-US" sz="1200" kern="1200" dirty="0" smtClean="0">
                <a:solidFill>
                  <a:schemeClr val="tx1"/>
                </a:solidFill>
                <a:latin typeface="+mn-lt"/>
                <a:ea typeface="+mn-ea"/>
                <a:cs typeface="+mn-cs"/>
              </a:rPr>
              <a:t>Carrying details of the military cordon surrounding the rebels.</a:t>
            </a:r>
          </a:p>
          <a:p>
            <a:r>
              <a:rPr lang="en-US" sz="1200" kern="1200" dirty="0" smtClean="0">
                <a:solidFill>
                  <a:schemeClr val="tx1"/>
                </a:solidFill>
                <a:latin typeface="+mn-lt"/>
                <a:ea typeface="+mn-ea"/>
                <a:cs typeface="+mn-cs"/>
              </a:rPr>
              <a:t>One of three printed broadsheets published on 30 Apr 1916 by British Headquarters Irish Command during the Easter Rising.</a:t>
            </a:r>
          </a:p>
          <a:p>
            <a:r>
              <a:rPr lang="en-US" sz="1200" kern="1200" dirty="0" smtClean="0">
                <a:solidFill>
                  <a:schemeClr val="tx1"/>
                </a:solidFill>
                <a:latin typeface="+mn-lt"/>
                <a:ea typeface="+mn-ea"/>
                <a:cs typeface="+mn-cs"/>
              </a:rPr>
              <a:t>Associated with Easter Rebellion, Ireland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1977-10-50-1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52</a:t>
            </a:fld>
            <a:endParaRPr lang="en-US"/>
          </a:p>
        </p:txBody>
      </p:sp>
    </p:spTree>
    <p:extLst>
      <p:ext uri="{BB962C8B-B14F-4D97-AF65-F5344CB8AC3E}">
        <p14:creationId xmlns:p14="http://schemas.microsoft.com/office/powerpoint/2010/main" val="1645745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Printed broadsheet, 30 Apr 1916.</a:t>
            </a:r>
          </a:p>
          <a:p>
            <a:r>
              <a:rPr lang="en-US" sz="1200" kern="1200" dirty="0" smtClean="0">
                <a:solidFill>
                  <a:schemeClr val="tx1"/>
                </a:solidFill>
                <a:latin typeface="+mn-lt"/>
                <a:ea typeface="+mn-ea"/>
                <a:cs typeface="+mn-cs"/>
              </a:rPr>
              <a:t>Announces the surrender of James Connolly.</a:t>
            </a:r>
          </a:p>
          <a:p>
            <a:r>
              <a:rPr lang="en-US" sz="1200" kern="1200" dirty="0" smtClean="0">
                <a:solidFill>
                  <a:schemeClr val="tx1"/>
                </a:solidFill>
                <a:latin typeface="+mn-lt"/>
                <a:ea typeface="+mn-ea"/>
                <a:cs typeface="+mn-cs"/>
              </a:rPr>
              <a:t>One of three printed broadsheets published on 30 Apr 1916 by British Headquarters Irish Command during the Easter Rising.</a:t>
            </a:r>
          </a:p>
          <a:p>
            <a:r>
              <a:rPr lang="en-US" sz="1200" kern="1200" dirty="0" smtClean="0">
                <a:solidFill>
                  <a:schemeClr val="tx1"/>
                </a:solidFill>
                <a:latin typeface="+mn-lt"/>
                <a:ea typeface="+mn-ea"/>
                <a:cs typeface="+mn-cs"/>
              </a:rPr>
              <a:t>Associated with Easter Rebellion, Ireland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1977-10-50-2</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53</a:t>
            </a:fld>
            <a:endParaRPr lang="en-US"/>
          </a:p>
        </p:txBody>
      </p:sp>
    </p:spTree>
    <p:extLst>
      <p:ext uri="{BB962C8B-B14F-4D97-AF65-F5344CB8AC3E}">
        <p14:creationId xmlns:p14="http://schemas.microsoft.com/office/powerpoint/2010/main" val="16492913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Unconditional Surrender of the Rebel Forces.</a:t>
            </a:r>
          </a:p>
          <a:p>
            <a:r>
              <a:rPr lang="en-US" sz="1200" kern="1200" dirty="0" smtClean="0">
                <a:solidFill>
                  <a:schemeClr val="tx1"/>
                </a:solidFill>
                <a:latin typeface="+mn-lt"/>
                <a:ea typeface="+mn-ea"/>
                <a:cs typeface="+mn-cs"/>
              </a:rPr>
              <a:t>Printed broadsheet, 30 Apr 1916.</a:t>
            </a:r>
          </a:p>
          <a:p>
            <a:r>
              <a:rPr lang="en-US" sz="1200" kern="1200" dirty="0" smtClean="0">
                <a:solidFill>
                  <a:schemeClr val="tx1"/>
                </a:solidFill>
                <a:latin typeface="+mn-lt"/>
                <a:ea typeface="+mn-ea"/>
                <a:cs typeface="+mn-cs"/>
              </a:rPr>
              <a:t>Details the unconditional surrender order of the Provisional Government signed by Patrick Henry </a:t>
            </a:r>
            <a:r>
              <a:rPr lang="en-US" sz="1200" kern="1200" dirty="0" err="1" smtClean="0">
                <a:solidFill>
                  <a:schemeClr val="tx1"/>
                </a:solidFill>
                <a:latin typeface="+mn-lt"/>
                <a:ea typeface="+mn-ea"/>
                <a:cs typeface="+mn-cs"/>
              </a:rPr>
              <a:t>Pearse</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One of three printed broadsheets published on 30 Apr 1916 by British Headquarters Irish Command during the Easter Rising.</a:t>
            </a:r>
          </a:p>
          <a:p>
            <a:r>
              <a:rPr lang="en-US" sz="1200" kern="1200" dirty="0" smtClean="0">
                <a:solidFill>
                  <a:schemeClr val="tx1"/>
                </a:solidFill>
                <a:latin typeface="+mn-lt"/>
                <a:ea typeface="+mn-ea"/>
                <a:cs typeface="+mn-cs"/>
              </a:rPr>
              <a:t>Associated with Easter Rebellion, Ireland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1977-10-50-3</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54</a:t>
            </a:fld>
            <a:endParaRPr lang="en-US"/>
          </a:p>
        </p:txBody>
      </p:sp>
    </p:spTree>
    <p:extLst>
      <p:ext uri="{BB962C8B-B14F-4D97-AF65-F5344CB8AC3E}">
        <p14:creationId xmlns:p14="http://schemas.microsoft.com/office/powerpoint/2010/main" val="42270586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Sinn Fein Revolt in Dublin. the First and Only copy of “The Irish War News” issued by the Sinn </a:t>
            </a:r>
            <a:r>
              <a:rPr lang="en-US" sz="1200" kern="1200" dirty="0" err="1" smtClean="0">
                <a:solidFill>
                  <a:schemeClr val="tx1"/>
                </a:solidFill>
                <a:latin typeface="+mn-lt"/>
                <a:ea typeface="+mn-ea"/>
                <a:cs typeface="+mn-cs"/>
              </a:rPr>
              <a:t>Feiners</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One of two prints of a photographic postcard, 1916. </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55</a:t>
            </a:fld>
            <a:endParaRPr lang="en-US"/>
          </a:p>
        </p:txBody>
      </p:sp>
    </p:spTree>
    <p:extLst>
      <p:ext uri="{BB962C8B-B14F-4D97-AF65-F5344CB8AC3E}">
        <p14:creationId xmlns:p14="http://schemas.microsoft.com/office/powerpoint/2010/main" val="40268641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Lantern slide of Belgian, Indian, English and Scottish soldiers walking through a town, 1915 (c).</a:t>
            </a:r>
          </a:p>
          <a:p>
            <a:r>
              <a:rPr lang="en-US" sz="1200" kern="1200" dirty="0" smtClean="0">
                <a:solidFill>
                  <a:schemeClr val="tx1"/>
                </a:solidFill>
                <a:latin typeface="+mn-lt"/>
                <a:ea typeface="+mn-ea"/>
                <a:cs typeface="+mn-cs"/>
              </a:rPr>
              <a:t>Produced by the Graphic, 1915 (c).</a:t>
            </a:r>
          </a:p>
          <a:p>
            <a:r>
              <a:rPr lang="en-US" sz="1200" kern="1200" dirty="0" smtClean="0">
                <a:solidFill>
                  <a:schemeClr val="tx1"/>
                </a:solidFill>
                <a:latin typeface="+mn-lt"/>
                <a:ea typeface="+mn-ea"/>
                <a:cs typeface="+mn-cs"/>
              </a:rPr>
              <a:t>Associated with World War One, Western Front (1914-1918).</a:t>
            </a:r>
          </a:p>
          <a:p>
            <a:r>
              <a:rPr lang="en-US" sz="1200" kern="1200" dirty="0" smtClean="0">
                <a:solidFill>
                  <a:schemeClr val="tx1"/>
                </a:solidFill>
                <a:latin typeface="+mn-lt"/>
                <a:ea typeface="+mn-ea"/>
                <a:cs typeface="+mn-cs"/>
              </a:rPr>
              <a:t>From a group of 31 lantern slides relating to the Indian Army, 1897-1915 (c).</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1957-09-18-21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56</a:t>
            </a:fld>
            <a:endParaRPr lang="en-US"/>
          </a:p>
        </p:txBody>
      </p:sp>
    </p:spTree>
    <p:extLst>
      <p:ext uri="{BB962C8B-B14F-4D97-AF65-F5344CB8AC3E}">
        <p14:creationId xmlns:p14="http://schemas.microsoft.com/office/powerpoint/2010/main" val="13063190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‘Advance of German Infantry’.</a:t>
            </a:r>
          </a:p>
          <a:p>
            <a:r>
              <a:rPr lang="en-US" sz="1200" kern="1200" dirty="0" smtClean="0">
                <a:solidFill>
                  <a:schemeClr val="tx1"/>
                </a:solidFill>
                <a:latin typeface="+mn-lt"/>
                <a:ea typeface="+mn-ea"/>
                <a:cs typeface="+mn-cs"/>
              </a:rPr>
              <a:t>Lantern slide from a box of 73 lantern slides, one of two boxes associated with World War One, Western Front, 1914-1916.</a:t>
            </a:r>
          </a:p>
          <a:p>
            <a:r>
              <a:rPr lang="en-US" sz="1200" kern="1200" dirty="0" smtClean="0">
                <a:solidFill>
                  <a:schemeClr val="tx1"/>
                </a:solidFill>
                <a:latin typeface="+mn-lt"/>
                <a:ea typeface="+mn-ea"/>
                <a:cs typeface="+mn-cs"/>
              </a:rPr>
              <a:t>Published by permission of the Illustrated London News, by H C Newton and R S Wright, 3 Fleet Street, London.</a:t>
            </a:r>
          </a:p>
          <a:p>
            <a:r>
              <a:rPr lang="en-US" sz="1200" kern="1200" dirty="0" smtClean="0">
                <a:solidFill>
                  <a:schemeClr val="tx1"/>
                </a:solidFill>
                <a:latin typeface="+mn-lt"/>
                <a:ea typeface="+mn-ea"/>
                <a:cs typeface="+mn-cs"/>
              </a:rPr>
              <a:t>Large formation of German infantry advancing across open ground.</a:t>
            </a:r>
          </a:p>
          <a:p>
            <a:r>
              <a:rPr lang="en-US" sz="1200" kern="1200" dirty="0" smtClean="0">
                <a:solidFill>
                  <a:schemeClr val="tx1"/>
                </a:solidFill>
                <a:latin typeface="+mn-lt"/>
                <a:ea typeface="+mn-ea"/>
                <a:cs typeface="+mn-cs"/>
              </a:rPr>
              <a:t>One of 29 boxes of lantern slides.</a:t>
            </a:r>
          </a:p>
          <a:p>
            <a:r>
              <a:rPr lang="en-US" sz="1200" kern="1200" dirty="0" smtClean="0">
                <a:solidFill>
                  <a:schemeClr val="tx1"/>
                </a:solidFill>
                <a:latin typeface="+mn-lt"/>
                <a:ea typeface="+mn-ea"/>
                <a:cs typeface="+mn-cs"/>
              </a:rPr>
              <a:t>Associated with World War One, Western Front (1914-1918).</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1978-11-157-24-38</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57</a:t>
            </a:fld>
            <a:endParaRPr lang="en-US"/>
          </a:p>
        </p:txBody>
      </p:sp>
    </p:spTree>
    <p:extLst>
      <p:ext uri="{BB962C8B-B14F-4D97-AF65-F5344CB8AC3E}">
        <p14:creationId xmlns:p14="http://schemas.microsoft.com/office/powerpoint/2010/main" val="1727782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German prisoner is escorted in by Grenadier Guardsmen near </a:t>
            </a:r>
            <a:r>
              <a:rPr lang="en-US" sz="1200" kern="1200" dirty="0" err="1" smtClean="0">
                <a:solidFill>
                  <a:schemeClr val="tx1"/>
                </a:solidFill>
                <a:latin typeface="+mn-lt"/>
                <a:ea typeface="+mn-ea"/>
                <a:cs typeface="+mn-cs"/>
              </a:rPr>
              <a:t>Ginchy</a:t>
            </a:r>
            <a:r>
              <a:rPr lang="en-US" sz="1200" kern="1200" dirty="0" smtClean="0">
                <a:solidFill>
                  <a:schemeClr val="tx1"/>
                </a:solidFill>
                <a:latin typeface="+mn-lt"/>
                <a:ea typeface="+mn-ea"/>
                <a:cs typeface="+mn-cs"/>
              </a:rPr>
              <a:t>, 25 September 1916.</a:t>
            </a:r>
          </a:p>
          <a:p>
            <a:r>
              <a:rPr lang="en-US" sz="1200" kern="1200" dirty="0" smtClean="0">
                <a:solidFill>
                  <a:schemeClr val="tx1"/>
                </a:solidFill>
                <a:latin typeface="+mn-lt"/>
                <a:ea typeface="+mn-ea"/>
                <a:cs typeface="+mn-cs"/>
              </a:rPr>
              <a:t>Lantern slide from a box of 72 lantern slides, one of two boxes associated with World War One, Western Front, 1914-1916.</a:t>
            </a:r>
          </a:p>
          <a:p>
            <a:r>
              <a:rPr lang="en-US" sz="1200" kern="1200" dirty="0" smtClean="0">
                <a:solidFill>
                  <a:schemeClr val="tx1"/>
                </a:solidFill>
                <a:latin typeface="+mn-lt"/>
                <a:ea typeface="+mn-ea"/>
                <a:cs typeface="+mn-cs"/>
              </a:rPr>
              <a:t>One of 29 boxes of lantern slides.</a:t>
            </a:r>
          </a:p>
          <a:p>
            <a:r>
              <a:rPr lang="en-US" sz="1200" kern="1200" dirty="0" smtClean="0">
                <a:solidFill>
                  <a:schemeClr val="tx1"/>
                </a:solidFill>
                <a:latin typeface="+mn-lt"/>
                <a:ea typeface="+mn-ea"/>
                <a:cs typeface="+mn-cs"/>
              </a:rPr>
              <a:t>Associated with World War One, Western Front (1914-1918).</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1978-11-157-25-4</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58</a:t>
            </a:fld>
            <a:endParaRPr lang="en-US"/>
          </a:p>
        </p:txBody>
      </p:sp>
    </p:spTree>
    <p:extLst>
      <p:ext uri="{BB962C8B-B14F-4D97-AF65-F5344CB8AC3E}">
        <p14:creationId xmlns:p14="http://schemas.microsoft.com/office/powerpoint/2010/main" val="1626601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Lantern slide from a box of 72 lantern slides, one of two boxes associated with World War One, Western Front, 1914-1916.</a:t>
            </a:r>
          </a:p>
          <a:p>
            <a:r>
              <a:rPr lang="en-US" sz="1200" kern="1200" dirty="0" smtClean="0">
                <a:solidFill>
                  <a:schemeClr val="tx1"/>
                </a:solidFill>
                <a:latin typeface="+mn-lt"/>
                <a:ea typeface="+mn-ea"/>
                <a:cs typeface="+mn-cs"/>
              </a:rPr>
              <a:t>One of 29 boxes of lantern slides.</a:t>
            </a:r>
          </a:p>
          <a:p>
            <a:r>
              <a:rPr lang="en-US" sz="1200" kern="1200" dirty="0" smtClean="0">
                <a:solidFill>
                  <a:schemeClr val="tx1"/>
                </a:solidFill>
                <a:latin typeface="+mn-lt"/>
                <a:ea typeface="+mn-ea"/>
                <a:cs typeface="+mn-cs"/>
              </a:rPr>
              <a:t>Associated with World War One, Western Front (1914-1918).</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1978-11-157-25-41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59</a:t>
            </a:fld>
            <a:endParaRPr lang="en-US"/>
          </a:p>
        </p:txBody>
      </p:sp>
    </p:spTree>
    <p:extLst>
      <p:ext uri="{BB962C8B-B14F-4D97-AF65-F5344CB8AC3E}">
        <p14:creationId xmlns:p14="http://schemas.microsoft.com/office/powerpoint/2010/main" val="556378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Stereoscopic photograph, The Flanders mud hampers our artillery moving a held gun from flooded and shell-pitted position,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From a collection of one hundred and one stereoscopic photographs in box one of two entitled ‘The Great War’ including the official series.</a:t>
            </a:r>
          </a:p>
          <a:p>
            <a:r>
              <a:rPr lang="en-US" sz="1200" kern="1200" dirty="0" smtClean="0">
                <a:solidFill>
                  <a:schemeClr val="tx1"/>
                </a:solidFill>
                <a:latin typeface="+mn-lt"/>
                <a:ea typeface="+mn-ea"/>
                <a:cs typeface="+mn-cs"/>
              </a:rPr>
              <a:t>With stereoscopic viewer.</a:t>
            </a:r>
          </a:p>
          <a:p>
            <a:r>
              <a:rPr lang="en-US" sz="1200" kern="1200" dirty="0" smtClean="0">
                <a:solidFill>
                  <a:schemeClr val="tx1"/>
                </a:solidFill>
                <a:latin typeface="+mn-lt"/>
                <a:ea typeface="+mn-ea"/>
                <a:cs typeface="+mn-cs"/>
              </a:rPr>
              <a:t>Associated with World War One, Western Front (1914-1918).</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Horse-drawn Mk I 18-pounder field guns of the British Expeditionary Force (BEF) negotiate a flooded shell-hole en route to the front. With a crew of ten men, it could fire 18-pound shrapnel, high explosive or smoke shells up to six </a:t>
            </a:r>
            <a:r>
              <a:rPr lang="en-US" sz="1200" kern="1200" dirty="0" err="1" smtClean="0">
                <a:solidFill>
                  <a:schemeClr val="tx1"/>
                </a:solidFill>
                <a:latin typeface="+mn-lt"/>
                <a:ea typeface="+mn-ea"/>
                <a:cs typeface="+mn-cs"/>
              </a:rPr>
              <a:t>kilometres</a:t>
            </a:r>
            <a:r>
              <a:rPr lang="en-US" sz="1200" kern="1200" dirty="0" smtClean="0">
                <a:solidFill>
                  <a:schemeClr val="tx1"/>
                </a:solidFill>
                <a:latin typeface="+mn-lt"/>
                <a:ea typeface="+mn-ea"/>
                <a:cs typeface="+mn-cs"/>
              </a:rPr>
              <a:t> (over 6,500 yards). </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1972-08-67-1-57</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6</a:t>
            </a:fld>
            <a:endParaRPr lang="en-US"/>
          </a:p>
        </p:txBody>
      </p:sp>
    </p:spTree>
    <p:extLst>
      <p:ext uri="{BB962C8B-B14F-4D97-AF65-F5344CB8AC3E}">
        <p14:creationId xmlns:p14="http://schemas.microsoft.com/office/powerpoint/2010/main" val="1908254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Celtic plaid brooch taken from the body of a rebel by Lt M S Payne, Lincolnshire Regiment, during the 1916 Easter Rising in Dublin, 1906-1907.</a:t>
            </a:r>
          </a:p>
          <a:p>
            <a:r>
              <a:rPr lang="en-US" sz="1200" kern="1200" dirty="0" smtClean="0">
                <a:solidFill>
                  <a:schemeClr val="tx1"/>
                </a:solidFill>
                <a:latin typeface="+mn-lt"/>
                <a:ea typeface="+mn-ea"/>
                <a:cs typeface="+mn-cs"/>
              </a:rPr>
              <a:t>Silver, in circular form with a large pin, maker unknown, hallmarked Birmingham 1906-1907.</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1992-11-25</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60</a:t>
            </a:fld>
            <a:endParaRPr lang="en-US"/>
          </a:p>
        </p:txBody>
      </p:sp>
    </p:spTree>
    <p:extLst>
      <p:ext uri="{BB962C8B-B14F-4D97-AF65-F5344CB8AC3E}">
        <p14:creationId xmlns:p14="http://schemas.microsoft.com/office/powerpoint/2010/main" val="270820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Empty shell dump, July 1916.</a:t>
            </a:r>
          </a:p>
          <a:p>
            <a:r>
              <a:rPr lang="en-US" sz="1200" kern="1200" dirty="0" smtClean="0">
                <a:solidFill>
                  <a:schemeClr val="tx1"/>
                </a:solidFill>
                <a:latin typeface="+mn-lt"/>
                <a:ea typeface="+mn-ea"/>
                <a:cs typeface="+mn-cs"/>
              </a:rPr>
              <a:t>Lantern slide, World War One, Western Front (1914-1918), July 1916.</a:t>
            </a:r>
          </a:p>
          <a:p>
            <a:r>
              <a:rPr lang="en-US" sz="1200" kern="1200" dirty="0" smtClean="0">
                <a:solidFill>
                  <a:schemeClr val="tx1"/>
                </a:solidFill>
                <a:latin typeface="+mn-lt"/>
                <a:ea typeface="+mn-ea"/>
                <a:cs typeface="+mn-cs"/>
              </a:rPr>
              <a:t>The dump contains empty 18-pounder shell cases and their boxes. The shells were used during the bombardment of </a:t>
            </a:r>
            <a:r>
              <a:rPr lang="en-US" sz="1200" kern="1200" dirty="0" err="1" smtClean="0">
                <a:solidFill>
                  <a:schemeClr val="tx1"/>
                </a:solidFill>
                <a:latin typeface="+mn-lt"/>
                <a:ea typeface="+mn-ea"/>
                <a:cs typeface="+mn-cs"/>
              </a:rPr>
              <a:t>Fricourt</a:t>
            </a:r>
            <a:r>
              <a:rPr lang="en-US" sz="1200" kern="1200" dirty="0" smtClean="0">
                <a:solidFill>
                  <a:schemeClr val="tx1"/>
                </a:solidFill>
                <a:latin typeface="+mn-lt"/>
                <a:ea typeface="+mn-ea"/>
                <a:cs typeface="+mn-cs"/>
              </a:rPr>
              <a:t>. Prior to their attack on the Somme on 1 July 1916 the Allies fired over 1.5 million shells during a week-long preliminary bombardment of the German lines.</a:t>
            </a:r>
          </a:p>
          <a:p>
            <a:r>
              <a:rPr lang="en-US" sz="1200" kern="1200" dirty="0" smtClean="0">
                <a:solidFill>
                  <a:schemeClr val="tx1"/>
                </a:solidFill>
                <a:latin typeface="+mn-lt"/>
                <a:ea typeface="+mn-ea"/>
                <a:cs typeface="+mn-cs"/>
              </a:rPr>
              <a:t>From a box of 50 lantern slides.</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1978-11-157-29-47</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7</a:t>
            </a:fld>
            <a:endParaRPr lang="en-US"/>
          </a:p>
        </p:txBody>
      </p:sp>
    </p:spTree>
    <p:extLst>
      <p:ext uri="{BB962C8B-B14F-4D97-AF65-F5344CB8AC3E}">
        <p14:creationId xmlns:p14="http://schemas.microsoft.com/office/powerpoint/2010/main" val="750617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Photograph: A battery of British field artillery taking up a position.</a:t>
            </a:r>
          </a:p>
          <a:p>
            <a:r>
              <a:rPr lang="en-US" sz="1200" kern="1200" dirty="0" smtClean="0">
                <a:solidFill>
                  <a:schemeClr val="tx1"/>
                </a:solidFill>
                <a:latin typeface="+mn-lt"/>
                <a:ea typeface="+mn-ea"/>
                <a:cs typeface="+mn-cs"/>
              </a:rPr>
              <a:t>Shows an 18 </a:t>
            </a:r>
            <a:r>
              <a:rPr lang="en-US" sz="1200" kern="1200" dirty="0" err="1" smtClean="0">
                <a:solidFill>
                  <a:schemeClr val="tx1"/>
                </a:solidFill>
                <a:latin typeface="+mn-lt"/>
                <a:ea typeface="+mn-ea"/>
                <a:cs typeface="+mn-cs"/>
              </a:rPr>
              <a:t>pdr</a:t>
            </a:r>
            <a:r>
              <a:rPr lang="en-US" sz="1200" kern="1200" dirty="0" smtClean="0">
                <a:solidFill>
                  <a:schemeClr val="tx1"/>
                </a:solidFill>
                <a:latin typeface="+mn-lt"/>
                <a:ea typeface="+mn-ea"/>
                <a:cs typeface="+mn-cs"/>
              </a:rPr>
              <a:t> field gun and its crew being pulled by horses across a field in France or Belgium, 1914 (c)-1915 (c).</a:t>
            </a:r>
          </a:p>
          <a:p>
            <a:r>
              <a:rPr lang="en-US" sz="1200" kern="1200" dirty="0" smtClean="0">
                <a:solidFill>
                  <a:schemeClr val="tx1"/>
                </a:solidFill>
                <a:latin typeface="+mn-lt"/>
                <a:ea typeface="+mn-ea"/>
                <a:cs typeface="+mn-cs"/>
              </a:rPr>
              <a:t>One of 193 British and Allied Official photographs taken on the Western Front during World War One.</a:t>
            </a:r>
          </a:p>
          <a:p>
            <a:r>
              <a:rPr lang="en-US" sz="1200" kern="1200" dirty="0" smtClean="0">
                <a:solidFill>
                  <a:schemeClr val="tx1"/>
                </a:solidFill>
                <a:latin typeface="+mn-lt"/>
                <a:ea typeface="+mn-ea"/>
                <a:cs typeface="+mn-cs"/>
              </a:rPr>
              <a:t>Mounted on card, some with their original captions.</a:t>
            </a:r>
          </a:p>
          <a:p>
            <a:r>
              <a:rPr lang="en-US" sz="1200" kern="1200" dirty="0" smtClean="0">
                <a:solidFill>
                  <a:schemeClr val="tx1"/>
                </a:solidFill>
                <a:latin typeface="+mn-lt"/>
                <a:ea typeface="+mn-ea"/>
                <a:cs typeface="+mn-cs"/>
              </a:rPr>
              <a:t>Associated with World War One, Western Front (1914-1918).</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18-pounder was the main British artillery weapon of the First World War. With a crew of ten men, it could fire 18-pound shrapnel, high explosive or smoke shells up to six </a:t>
            </a:r>
            <a:r>
              <a:rPr lang="en-US" sz="1200" kern="1200" dirty="0" err="1" smtClean="0">
                <a:solidFill>
                  <a:schemeClr val="tx1"/>
                </a:solidFill>
                <a:latin typeface="+mn-lt"/>
                <a:ea typeface="+mn-ea"/>
                <a:cs typeface="+mn-cs"/>
              </a:rPr>
              <a:t>kilometres</a:t>
            </a:r>
            <a:r>
              <a:rPr lang="en-US" sz="1200" kern="1200" dirty="0" smtClean="0">
                <a:solidFill>
                  <a:schemeClr val="tx1"/>
                </a:solidFill>
                <a:latin typeface="+mn-lt"/>
                <a:ea typeface="+mn-ea"/>
                <a:cs typeface="+mn-cs"/>
              </a:rPr>
              <a:t> (over 6,500 yards). In August 1914 the British Army was equipped with 1226 of these guns. During the Battle of the Somme (1916) the British fired over 15 million shells. Of those, some 10 million were fired by 18-pounders. With an experienced crew and in good conditions, the 18-pounder could fire at a remarkable 30 rounds a minute. </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2007-03-7-140</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8</a:t>
            </a:fld>
            <a:endParaRPr lang="en-US"/>
          </a:p>
        </p:txBody>
      </p:sp>
    </p:spTree>
    <p:extLst>
      <p:ext uri="{BB962C8B-B14F-4D97-AF65-F5344CB8AC3E}">
        <p14:creationId xmlns:p14="http://schemas.microsoft.com/office/powerpoint/2010/main" val="78865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Photograph: New Zealand Artillery in action.</a:t>
            </a:r>
          </a:p>
          <a:p>
            <a:r>
              <a:rPr lang="en-US" sz="1200" kern="1200" dirty="0" smtClean="0">
                <a:solidFill>
                  <a:schemeClr val="tx1"/>
                </a:solidFill>
                <a:latin typeface="+mn-lt"/>
                <a:ea typeface="+mn-ea"/>
                <a:cs typeface="+mn-cs"/>
              </a:rPr>
              <a:t>Shows four gunners operating an 18-pdr field gun in a snow-covered landscape.</a:t>
            </a:r>
          </a:p>
          <a:p>
            <a:r>
              <a:rPr lang="en-US" sz="1200" kern="1200" dirty="0" smtClean="0">
                <a:solidFill>
                  <a:schemeClr val="tx1"/>
                </a:solidFill>
                <a:latin typeface="+mn-lt"/>
                <a:ea typeface="+mn-ea"/>
                <a:cs typeface="+mn-cs"/>
              </a:rPr>
              <a:t>398.</a:t>
            </a:r>
          </a:p>
          <a:p>
            <a:r>
              <a:rPr lang="en-US" sz="1200" kern="1200" dirty="0" smtClean="0">
                <a:solidFill>
                  <a:schemeClr val="tx1"/>
                </a:solidFill>
                <a:latin typeface="+mn-lt"/>
                <a:ea typeface="+mn-ea"/>
                <a:cs typeface="+mn-cs"/>
              </a:rPr>
              <a:t>One of 193 British and Allied Official photographs taken on the Western Front during World War One.</a:t>
            </a:r>
          </a:p>
          <a:p>
            <a:r>
              <a:rPr lang="en-US" sz="1200" kern="1200" dirty="0" smtClean="0">
                <a:solidFill>
                  <a:schemeClr val="tx1"/>
                </a:solidFill>
                <a:latin typeface="+mn-lt"/>
                <a:ea typeface="+mn-ea"/>
                <a:cs typeface="+mn-cs"/>
              </a:rPr>
              <a:t>Mounted on card, some with their original captions.</a:t>
            </a:r>
          </a:p>
          <a:p>
            <a:r>
              <a:rPr lang="en-US" sz="1200" kern="1200" dirty="0" smtClean="0">
                <a:solidFill>
                  <a:schemeClr val="tx1"/>
                </a:solidFill>
                <a:latin typeface="+mn-lt"/>
                <a:ea typeface="+mn-ea"/>
                <a:cs typeface="+mn-cs"/>
              </a:rPr>
              <a:t>Associated with World War One, Western Front (1914-1918).</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2007-03-7-73</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9</a:t>
            </a:fld>
            <a:endParaRPr lang="en-US"/>
          </a:p>
        </p:txBody>
      </p:sp>
    </p:spTree>
    <p:extLst>
      <p:ext uri="{BB962C8B-B14F-4D97-AF65-F5344CB8AC3E}">
        <p14:creationId xmlns:p14="http://schemas.microsoft.com/office/powerpoint/2010/main" val="999128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03236"/>
            <a:ext cx="8061626" cy="1470025"/>
          </a:xfrm>
        </p:spPr>
        <p:txBody>
          <a:bodyPr/>
          <a:lstStyle>
            <a:lvl1pPr>
              <a:defRPr b="1"/>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445917"/>
            <a:ext cx="8061626"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6" name="Picture 5"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4331" y="5489775"/>
            <a:ext cx="1568370" cy="119218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03943" cy="556364"/>
          </a:xfrm>
        </p:spPr>
        <p:txBody>
          <a:bodyPr>
            <a:noAutofit/>
          </a:bodyPr>
          <a:lstStyle>
            <a:lvl1pPr algn="l">
              <a:defRPr sz="4000" b="1"/>
            </a:lvl1pPr>
          </a:lstStyle>
          <a:p>
            <a:r>
              <a:rPr lang="en-GB" dirty="0" smtClean="0"/>
              <a:t>Click to edit Master title style</a:t>
            </a:r>
            <a:endParaRPr lang="en-US" dirty="0"/>
          </a:p>
        </p:txBody>
      </p:sp>
      <p:sp>
        <p:nvSpPr>
          <p:cNvPr id="3" name="Vertical Text Placeholder 2"/>
          <p:cNvSpPr>
            <a:spLocks noGrp="1"/>
          </p:cNvSpPr>
          <p:nvPr>
            <p:ph type="body" orient="vert" idx="1"/>
          </p:nvPr>
        </p:nvSpPr>
        <p:spPr>
          <a:xfrm>
            <a:off x="166562" y="1600200"/>
            <a:ext cx="7979756" cy="45259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1" name="Picture 10"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279" y="274638"/>
            <a:ext cx="1965326"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45742" y="274638"/>
            <a:ext cx="5750400" cy="5851525"/>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cluding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249264"/>
            <a:ext cx="8229600" cy="1143000"/>
          </a:xfrm>
        </p:spPr>
        <p:txBody>
          <a:bodyPr/>
          <a:lstStyle>
            <a:lvl1pPr>
              <a:defRPr b="1"/>
            </a:lvl1p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5FF909F-AE17-5744-B151-6FE46426A19D}" type="datetimeFigureOut">
              <a:rPr lang="en-US" smtClean="0"/>
              <a:pPr/>
              <a:t>2/6/17</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
        <p:nvSpPr>
          <p:cNvPr id="10" name="Text Placeholder 9"/>
          <p:cNvSpPr>
            <a:spLocks noGrp="1"/>
          </p:cNvSpPr>
          <p:nvPr>
            <p:ph type="body" sz="quarter" idx="13"/>
          </p:nvPr>
        </p:nvSpPr>
        <p:spPr>
          <a:xfrm>
            <a:off x="457200" y="2612916"/>
            <a:ext cx="8229600" cy="2296422"/>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8"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FF909F-AE17-5744-B151-6FE46426A19D}" type="datetimeFigureOut">
              <a:rPr lang="en-US" smtClean="0"/>
              <a:pPr/>
              <a:t>2/6/17</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50399"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600200"/>
            <a:ext cx="7735574" cy="452596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148" y="4406900"/>
            <a:ext cx="8061626" cy="1362075"/>
          </a:xfrm>
        </p:spPr>
        <p:txBody>
          <a:bodyPr anchor="t"/>
          <a:lstStyle>
            <a:lvl1pPr algn="l">
              <a:defRPr sz="4000" b="1" cap="all">
                <a:latin typeface="Arial"/>
                <a:cs typeface="Arial"/>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31150" y="2906713"/>
            <a:ext cx="8061624" cy="1500187"/>
          </a:xfrm>
        </p:spPr>
        <p:txBody>
          <a:bodyPr anchor="b"/>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293534"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sz="half" idx="1"/>
          </p:nvPr>
        </p:nvSpPr>
        <p:spPr>
          <a:xfrm>
            <a:off x="176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367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75FF909F-AE17-5744-B151-6FE46426A19D}" type="datetimeFigureOut">
              <a:rPr lang="en-US" smtClean="0"/>
              <a:pPr/>
              <a:t>2/6/17</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303893" cy="556364"/>
          </a:xfrm>
        </p:spPr>
        <p:txBody>
          <a:bodyPr>
            <a:noAutofit/>
          </a:bodyPr>
          <a:lstStyle>
            <a:lvl1pPr algn="l">
              <a:defRPr sz="4000" b="1"/>
            </a:lvl1pPr>
          </a:lstStyle>
          <a:p>
            <a:r>
              <a:rPr lang="en-GB" dirty="0" smtClean="0"/>
              <a:t>Click to edit Master title style</a:t>
            </a:r>
            <a:endParaRPr lang="en-US" dirty="0"/>
          </a:p>
        </p:txBody>
      </p:sp>
      <p:sp>
        <p:nvSpPr>
          <p:cNvPr id="3" name="Text Placeholder 2"/>
          <p:cNvSpPr>
            <a:spLocks noGrp="1"/>
          </p:cNvSpPr>
          <p:nvPr>
            <p:ph type="body" idx="1"/>
          </p:nvPr>
        </p:nvSpPr>
        <p:spPr>
          <a:xfrm>
            <a:off x="166562" y="1535113"/>
            <a:ext cx="37903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66562" y="2174875"/>
            <a:ext cx="37903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354437" y="1535113"/>
            <a:ext cx="37918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354437" y="2174875"/>
            <a:ext cx="37918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6"/>
          <p:cNvSpPr>
            <a:spLocks noGrp="1"/>
          </p:cNvSpPr>
          <p:nvPr>
            <p:ph type="dt" sz="half" idx="10"/>
          </p:nvPr>
        </p:nvSpPr>
        <p:spPr/>
        <p:txBody>
          <a:bodyPr/>
          <a:lstStyle/>
          <a:p>
            <a:fld id="{75FF909F-AE17-5744-B151-6FE46426A19D}" type="datetimeFigureOut">
              <a:rPr lang="en-US" smtClean="0"/>
              <a:pPr/>
              <a:t>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1593068" cy="365125"/>
          </a:xfrm>
        </p:spPr>
        <p:txBody>
          <a:bodyPr/>
          <a:lstStyle/>
          <a:p>
            <a:fld id="{46E2D67D-3712-1F46-97E7-21D332A0337A}" type="slidenum">
              <a:rPr lang="en-US" smtClean="0"/>
              <a:pPr/>
              <a:t>‹#›</a:t>
            </a:fld>
            <a:endParaRPr lang="en-US"/>
          </a:p>
        </p:txBody>
      </p:sp>
      <p:pic>
        <p:nvPicPr>
          <p:cNvPr id="12" name="Picture 11"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4" name="Picture 13"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298348" cy="556364"/>
          </a:xfrm>
        </p:spPr>
        <p:txBody>
          <a:bodyPr>
            <a:noAutofit/>
          </a:bodyPr>
          <a:lstStyle>
            <a:lvl1pPr algn="l">
              <a:defRPr sz="4000" b="1"/>
            </a:lvl1p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p>
            <a:fld id="{75FF909F-AE17-5744-B151-6FE46426A19D}" type="datetimeFigureOut">
              <a:rPr lang="en-US" smtClean="0"/>
              <a:pPr/>
              <a:t>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1587523" cy="365125"/>
          </a:xfrm>
        </p:spPr>
        <p:txBody>
          <a:bodyPr/>
          <a:lstStyle/>
          <a:p>
            <a:fld id="{46E2D67D-3712-1F46-97E7-21D332A0337A}" type="slidenum">
              <a:rPr lang="en-US" smtClean="0"/>
              <a:pPr/>
              <a:t>‹#›</a:t>
            </a:fld>
            <a:endParaRPr lang="en-US"/>
          </a:p>
        </p:txBody>
      </p:sp>
      <p:pic>
        <p:nvPicPr>
          <p:cNvPr id="8" name="Picture 7"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0" name="Picture 9"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Branded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F909F-AE17-5744-B151-6FE46426A19D}" type="datetimeFigureOut">
              <a:rPr lang="en-US" smtClean="0"/>
              <a:pPr/>
              <a:t>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1592440" cy="365125"/>
          </a:xfrm>
        </p:spPr>
        <p:txBody>
          <a:bodyPr/>
          <a:lstStyle/>
          <a:p>
            <a:fld id="{46E2D67D-3712-1F46-97E7-21D332A0337A}" type="slidenum">
              <a:rPr lang="en-US" smtClean="0"/>
              <a:pPr/>
              <a:t>‹#›</a:t>
            </a:fld>
            <a:endParaRPr lang="en-US"/>
          </a:p>
        </p:txBody>
      </p:sp>
      <p:pic>
        <p:nvPicPr>
          <p:cNvPr id="7" name="Picture 6"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9" name="Picture 8"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203" y="273050"/>
            <a:ext cx="2750348"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416237" y="273050"/>
            <a:ext cx="46734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208203" y="1435100"/>
            <a:ext cx="275034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2/6/17</a:t>
            </a:fld>
            <a:endParaRPr lang="en-US"/>
          </a:p>
        </p:txBody>
      </p:sp>
      <p:sp>
        <p:nvSpPr>
          <p:cNvPr id="6" name="Footer Placeholder 5"/>
          <p:cNvSpPr>
            <a:spLocks noGrp="1"/>
          </p:cNvSpPr>
          <p:nvPr>
            <p:ph type="ftr" sz="quarter" idx="11"/>
          </p:nvPr>
        </p:nvSpPr>
        <p:spPr/>
        <p:txBody>
          <a:bodyPr/>
          <a:lstStyle/>
          <a:p>
            <a:endParaRPr lang="en-US"/>
          </a:p>
        </p:txBody>
      </p:sp>
      <p:sp>
        <p:nvSpPr>
          <p:cNvPr id="12"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1413" y="4800600"/>
            <a:ext cx="6318620" cy="566738"/>
          </a:xfrm>
        </p:spPr>
        <p:txBody>
          <a:bodyPr anchor="b">
            <a:noAutofit/>
          </a:bodyPr>
          <a:lstStyle>
            <a:lvl1pPr algn="l">
              <a:defRPr sz="3200" b="1"/>
            </a:lvl1pPr>
          </a:lstStyle>
          <a:p>
            <a:r>
              <a:rPr lang="en-GB" dirty="0" smtClean="0"/>
              <a:t>Click to edit Master title style</a:t>
            </a:r>
            <a:endParaRPr lang="en-US" dirty="0"/>
          </a:p>
        </p:txBody>
      </p:sp>
      <p:sp>
        <p:nvSpPr>
          <p:cNvPr id="3" name="Picture Placeholder 2"/>
          <p:cNvSpPr>
            <a:spLocks noGrp="1"/>
          </p:cNvSpPr>
          <p:nvPr>
            <p:ph type="pic" idx="1"/>
          </p:nvPr>
        </p:nvSpPr>
        <p:spPr>
          <a:xfrm>
            <a:off x="1001413" y="612775"/>
            <a:ext cx="63186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01413" y="5367338"/>
            <a:ext cx="631862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2/6/17</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F909F-AE17-5744-B151-6FE46426A19D}" type="datetimeFigureOut">
              <a:rPr lang="en-US" smtClean="0"/>
              <a:pPr/>
              <a:t>2/6/17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2D67D-3712-1F46-97E7-21D332A033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0" r:id="rId13"/>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 y="1490870"/>
            <a:ext cx="9143999" cy="923330"/>
          </a:xfrm>
          <a:prstGeom prst="rect">
            <a:avLst/>
          </a:prstGeom>
          <a:noFill/>
        </p:spPr>
        <p:txBody>
          <a:bodyPr wrap="square" rtlCol="0">
            <a:spAutoFit/>
          </a:bodyPr>
          <a:lstStyle/>
          <a:p>
            <a:pPr algn="ctr"/>
            <a:r>
              <a:rPr lang="en-US" sz="5400" dirty="0" smtClean="0">
                <a:latin typeface="Futura"/>
                <a:cs typeface="Futura"/>
              </a:rPr>
              <a:t>Easter Rising</a:t>
            </a:r>
            <a:endParaRPr lang="en-US" sz="5400" dirty="0">
              <a:latin typeface="Futura"/>
              <a:cs typeface="Futura"/>
            </a:endParaRPr>
          </a:p>
        </p:txBody>
      </p:sp>
      <p:pic>
        <p:nvPicPr>
          <p:cNvPr id="2" name="Picture 1" descr="HLFHI_BL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6035" y="4532908"/>
            <a:ext cx="3209358" cy="19758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8964" y="4835932"/>
            <a:ext cx="2007656" cy="1369793"/>
          </a:xfrm>
          <a:prstGeom prst="rect">
            <a:avLst/>
          </a:prstGeom>
        </p:spPr>
      </p:pic>
    </p:spTree>
    <p:extLst>
      <p:ext uri="{BB962C8B-B14F-4D97-AF65-F5344CB8AC3E}">
        <p14:creationId xmlns:p14="http://schemas.microsoft.com/office/powerpoint/2010/main" val="2227483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1462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269" y="1317620"/>
            <a:ext cx="6357944" cy="423862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618663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921" y="1046953"/>
            <a:ext cx="6096000" cy="45847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295722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648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233" y="1125798"/>
            <a:ext cx="6096000" cy="4559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3804673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Screen Shot 2016-03-21 at 13.36.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727" y="0"/>
            <a:ext cx="5538546"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945224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6-03-21 at 13.39.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1108087"/>
            <a:ext cx="7334250" cy="494102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149197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reen Shot 2016-03-21 at 13.40.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1105596"/>
            <a:ext cx="7111999" cy="454973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518812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6-03-21 at 13.42.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25" y="864287"/>
            <a:ext cx="7620000" cy="470521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3852514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6-03-21 at 13.43.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60" y="1000124"/>
            <a:ext cx="7921589" cy="484310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053708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6-03-21 at 13.45.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5" y="1142472"/>
            <a:ext cx="7223125" cy="44149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172253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6-03-21 at 13.49.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74" y="856587"/>
            <a:ext cx="7477125" cy="462572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3504730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52824" y="918882"/>
            <a:ext cx="6835588" cy="3170099"/>
          </a:xfrm>
          <a:prstGeom prst="rect">
            <a:avLst/>
          </a:prstGeom>
          <a:noFill/>
        </p:spPr>
        <p:txBody>
          <a:bodyPr wrap="square" rtlCol="0">
            <a:spAutoFit/>
          </a:bodyPr>
          <a:lstStyle/>
          <a:p>
            <a:pPr>
              <a:defRPr/>
            </a:pPr>
            <a:r>
              <a:rPr lang="en-US" sz="1400" dirty="0"/>
              <a:t>This PowerPoint presentation contains a selection of images and archives which students can use to explore the story of one British soldier in the First World War. In the main, the materials come from the </a:t>
            </a:r>
            <a:r>
              <a:rPr lang="en-US" sz="1400" dirty="0" smtClean="0"/>
              <a:t>Collection </a:t>
            </a:r>
            <a:r>
              <a:rPr lang="en-US" sz="1400" dirty="0"/>
              <a:t>of the National Army </a:t>
            </a:r>
            <a:r>
              <a:rPr lang="en-US" sz="1400" dirty="0" smtClean="0"/>
              <a:t>Museum (NAM).  </a:t>
            </a:r>
            <a:r>
              <a:rPr lang="en-US" sz="1400" dirty="0"/>
              <a:t>Occasionally these are supplemented by materials from outside the NAM </a:t>
            </a:r>
            <a:r>
              <a:rPr lang="en-US" sz="1400" dirty="0" smtClean="0"/>
              <a:t>to </a:t>
            </a:r>
            <a:r>
              <a:rPr lang="en-US" sz="1400" dirty="0"/>
              <a:t>provide context.</a:t>
            </a:r>
          </a:p>
          <a:p>
            <a:pPr>
              <a:defRPr/>
            </a:pPr>
            <a:endParaRPr lang="en-US" sz="1400" dirty="0"/>
          </a:p>
          <a:p>
            <a:pPr>
              <a:defRPr/>
            </a:pPr>
            <a:r>
              <a:rPr lang="en-US" sz="1400" dirty="0" smtClean="0"/>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a:t>
            </a:r>
            <a:r>
              <a:rPr lang="en-US" sz="1400" dirty="0"/>
              <a:t>2005-08-66-</a:t>
            </a:r>
            <a:r>
              <a:rPr lang="en-US" sz="1400" dirty="0" smtClean="0"/>
              <a:t>1).</a:t>
            </a:r>
          </a:p>
          <a:p>
            <a:pPr>
              <a:defRPr/>
            </a:pPr>
            <a:endParaRPr lang="en-US" sz="1400" dirty="0"/>
          </a:p>
          <a:p>
            <a:pPr lvl="0">
              <a:defRPr/>
            </a:pPr>
            <a:r>
              <a:rPr lang="en-GB" sz="1400" dirty="0">
                <a:ea typeface="Arial"/>
                <a:cs typeface="Arial"/>
                <a:sym typeface="Arial"/>
              </a:rPr>
              <a:t>By downloading this </a:t>
            </a:r>
            <a:r>
              <a:rPr lang="en-GB" sz="1400" dirty="0" smtClean="0">
                <a:ea typeface="Arial"/>
                <a:cs typeface="Arial"/>
                <a:sym typeface="Arial"/>
              </a:rPr>
              <a:t>document and </a:t>
            </a:r>
            <a:r>
              <a:rPr lang="en-GB" sz="1400" dirty="0">
                <a:ea typeface="Arial"/>
                <a:cs typeface="Arial"/>
                <a:sym typeface="Arial"/>
              </a:rPr>
              <a:t>using these images you agree to these terms of use, including your use of the attribution statement specified for each object by </a:t>
            </a:r>
            <a:r>
              <a:rPr lang="en-GB" sz="1400" dirty="0" smtClean="0">
                <a:ea typeface="Arial"/>
                <a:cs typeface="Arial"/>
                <a:sym typeface="Arial"/>
              </a:rPr>
              <a:t>NAM.</a:t>
            </a:r>
            <a:endParaRPr lang="en-GB" sz="1400" dirty="0">
              <a:ea typeface="Arial"/>
              <a:cs typeface="Arial"/>
              <a:sym typeface="Arial"/>
            </a:endParaRP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863" y="5502442"/>
            <a:ext cx="1736146" cy="1184546"/>
          </a:xfrm>
          <a:prstGeom prst="rect">
            <a:avLst/>
          </a:prstGeom>
        </p:spPr>
      </p:pic>
    </p:spTree>
    <p:extLst>
      <p:ext uri="{BB962C8B-B14F-4D97-AF65-F5344CB8AC3E}">
        <p14:creationId xmlns:p14="http://schemas.microsoft.com/office/powerpoint/2010/main" val="2220855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6-03-21 at 13.51.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256" y="920749"/>
            <a:ext cx="7466744" cy="45861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3583634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6-03-21 at 13.52.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51" y="1030496"/>
            <a:ext cx="7524750" cy="46529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619529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6-03-21 at 13.53.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141" y="1285874"/>
            <a:ext cx="7310483" cy="44921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590565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6-03-21 at 13.54.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375" y="1047883"/>
            <a:ext cx="6699250" cy="41765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658684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6-03-21 at 13.57.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942" y="1031875"/>
            <a:ext cx="7613307" cy="45700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519574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6-03-21 at 14.52.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1" y="925917"/>
            <a:ext cx="7651750" cy="46807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143761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6-03-21 at 14.54.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906" y="1047749"/>
            <a:ext cx="7301593" cy="454377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415023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1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151" y="483390"/>
            <a:ext cx="3975100" cy="6096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880317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522" y="1213640"/>
            <a:ext cx="6379912" cy="41203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4107010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372" y="831978"/>
            <a:ext cx="6096000" cy="40259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438895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168472.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448771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952" y="352024"/>
            <a:ext cx="4064000" cy="6096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095039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002" y="441189"/>
            <a:ext cx="4064000" cy="6096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550359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74" y="1046158"/>
            <a:ext cx="7130853" cy="460534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186427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41" y="1009645"/>
            <a:ext cx="7041768" cy="456247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3509267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121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336" y="1164161"/>
            <a:ext cx="7056497" cy="443971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3603766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45" y="1156290"/>
            <a:ext cx="6978698" cy="446345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214784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019" y="1170050"/>
            <a:ext cx="6553855" cy="426000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911685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257" y="1060048"/>
            <a:ext cx="6868388" cy="446445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4213855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43" y="1012952"/>
            <a:ext cx="7156190" cy="460679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489799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121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1062429"/>
            <a:ext cx="7150272" cy="45731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4135942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915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625" y="1104900"/>
            <a:ext cx="6096000" cy="4394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571557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307" y="1024727"/>
            <a:ext cx="6961013" cy="445214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596611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1007595"/>
            <a:ext cx="7165980" cy="462802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837794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60" y="1064546"/>
            <a:ext cx="7072500" cy="452345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933512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742" y="1098678"/>
            <a:ext cx="7144788" cy="45845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793292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178" y="902226"/>
            <a:ext cx="7257728" cy="471752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4063258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485" y="1099206"/>
            <a:ext cx="6985208" cy="45840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016108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121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00" y="1330325"/>
            <a:ext cx="6096000" cy="39751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395346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0" y="1297249"/>
            <a:ext cx="6887186" cy="44336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825088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128" y="1123746"/>
            <a:ext cx="6853338" cy="436900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4137961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584" y="987818"/>
            <a:ext cx="6817540" cy="434618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406937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1039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0" y="1065463"/>
            <a:ext cx="6096000" cy="4419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3920818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483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291" y="746124"/>
            <a:ext cx="4010084" cy="557924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475433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041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761" y="206375"/>
            <a:ext cx="4787900" cy="6096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524769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121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926" y="375241"/>
            <a:ext cx="4584700" cy="6096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2239179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121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759" y="290443"/>
            <a:ext cx="4584700" cy="6096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523635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10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581" y="430737"/>
            <a:ext cx="4584700" cy="6096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355756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1209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219" y="1351884"/>
            <a:ext cx="6096000" cy="4051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984485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235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630472"/>
            <a:ext cx="5626528" cy="556791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3674695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355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422" y="698500"/>
            <a:ext cx="5482525" cy="53911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3098938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356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586" y="873124"/>
            <a:ext cx="5385611" cy="54081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764086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356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374" y="830799"/>
            <a:ext cx="5042951" cy="504295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45859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1106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0" y="285750"/>
            <a:ext cx="5816600" cy="6096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3362097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512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042" y="947932"/>
            <a:ext cx="6531471" cy="48305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3593964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1359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999" y="984249"/>
            <a:ext cx="4746625" cy="47466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3538418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104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449" y="1491518"/>
            <a:ext cx="6096000" cy="39116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655262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345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120" y="1146898"/>
            <a:ext cx="6096000" cy="45339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207" y="5951620"/>
            <a:ext cx="1077801" cy="735367"/>
          </a:xfrm>
          <a:prstGeom prst="rect">
            <a:avLst/>
          </a:prstGeom>
        </p:spPr>
      </p:pic>
    </p:spTree>
    <p:extLst>
      <p:ext uri="{BB962C8B-B14F-4D97-AF65-F5344CB8AC3E}">
        <p14:creationId xmlns:p14="http://schemas.microsoft.com/office/powerpoint/2010/main" val="1490084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5787</TotalTime>
  <Words>4623</Words>
  <Application>Microsoft Macintosh PowerPoint</Application>
  <PresentationFormat>On-screen Show (4:3)</PresentationFormat>
  <Paragraphs>464</Paragraphs>
  <Slides>60</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Futura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Army Museum</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NAM Administrator</dc:creator>
  <cp:lastModifiedBy>Elizabeth Shaw</cp:lastModifiedBy>
  <cp:revision>342</cp:revision>
  <dcterms:created xsi:type="dcterms:W3CDTF">2010-10-29T11:03:29Z</dcterms:created>
  <dcterms:modified xsi:type="dcterms:W3CDTF">2017-02-06T17:52:45Z</dcterms:modified>
</cp:coreProperties>
</file>