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422" r:id="rId2"/>
    <p:sldId id="423" r:id="rId3"/>
    <p:sldId id="424" r:id="rId4"/>
    <p:sldId id="421" r:id="rId5"/>
    <p:sldId id="406" r:id="rId6"/>
    <p:sldId id="405" r:id="rId7"/>
    <p:sldId id="402" r:id="rId8"/>
    <p:sldId id="400" r:id="rId9"/>
    <p:sldId id="395" r:id="rId10"/>
    <p:sldId id="396" r:id="rId11"/>
    <p:sldId id="417" r:id="rId12"/>
    <p:sldId id="418" r:id="rId13"/>
    <p:sldId id="399" r:id="rId14"/>
    <p:sldId id="401" r:id="rId15"/>
    <p:sldId id="393" r:id="rId16"/>
    <p:sldId id="388" r:id="rId17"/>
    <p:sldId id="387" r:id="rId18"/>
    <p:sldId id="386" r:id="rId19"/>
    <p:sldId id="392" r:id="rId20"/>
    <p:sldId id="414" r:id="rId21"/>
    <p:sldId id="398" r:id="rId22"/>
    <p:sldId id="391" r:id="rId23"/>
    <p:sldId id="419" r:id="rId24"/>
    <p:sldId id="403" r:id="rId25"/>
    <p:sldId id="404" r:id="rId26"/>
    <p:sldId id="394" r:id="rId27"/>
    <p:sldId id="383" r:id="rId28"/>
    <p:sldId id="397" r:id="rId29"/>
    <p:sldId id="41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p15:clr>
            <a:srgbClr val="A4A3A4"/>
          </p15:clr>
        </p15:guide>
        <p15:guide id="2" pos="36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5" autoAdjust="0"/>
    <p:restoredTop sz="75100" autoAdjust="0"/>
  </p:normalViewPr>
  <p:slideViewPr>
    <p:cSldViewPr snapToGrid="0" snapToObjects="1">
      <p:cViewPr>
        <p:scale>
          <a:sx n="80" d="100"/>
          <a:sy n="80" d="100"/>
        </p:scale>
        <p:origin x="3544" y="544"/>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‘Native </a:t>
            </a:r>
            <a:r>
              <a:rPr lang="en-US" sz="1200" b="0" kern="1200" dirty="0" err="1" smtClean="0">
                <a:solidFill>
                  <a:schemeClr val="tx1"/>
                </a:solidFill>
                <a:latin typeface="+mn-lt"/>
                <a:ea typeface="+mn-ea"/>
                <a:cs typeface="+mn-cs"/>
              </a:rPr>
              <a:t>Signallers</a:t>
            </a:r>
            <a:r>
              <a:rPr lang="en-US" sz="1200" b="0" kern="1200" dirty="0" smtClean="0">
                <a:solidFill>
                  <a:schemeClr val="tx1"/>
                </a:solidFill>
                <a:latin typeface="+mn-lt"/>
                <a:ea typeface="+mn-ea"/>
                <a:cs typeface="+mn-cs"/>
              </a:rPr>
              <a:t>’, King’s African Rifles, 1916 </a:t>
            </a:r>
          </a:p>
          <a:p>
            <a:r>
              <a:rPr lang="en-US" baseline="0" dirty="0" smtClean="0"/>
              <a:t>NAM. 1965-06-73-</a:t>
            </a:r>
            <a:r>
              <a:rPr lang="en-US" b="0" baseline="0" dirty="0" smtClean="0"/>
              <a:t>7 </a:t>
            </a:r>
            <a:endParaRPr lang="en-US" sz="1200" b="1" kern="120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Soldiers of the King’s African Rifles undergo instruction in the use of </a:t>
            </a:r>
            <a:r>
              <a:rPr lang="en-US" sz="1200" kern="1200" dirty="0" err="1" smtClean="0">
                <a:solidFill>
                  <a:schemeClr val="tx1"/>
                </a:solidFill>
                <a:latin typeface="+mn-lt"/>
                <a:ea typeface="+mn-ea"/>
                <a:cs typeface="+mn-cs"/>
              </a:rPr>
              <a:t>signalling</a:t>
            </a:r>
            <a:r>
              <a:rPr lang="en-US" sz="1200" kern="1200" dirty="0" smtClean="0">
                <a:solidFill>
                  <a:schemeClr val="tx1"/>
                </a:solidFill>
                <a:latin typeface="+mn-lt"/>
                <a:ea typeface="+mn-ea"/>
                <a:cs typeface="+mn-cs"/>
              </a:rPr>
              <a:t> flags. The soldiers’ lines, consisting of traditional grass huts and standard British Army tents, can be seen in the background. The soldiers</a:t>
            </a:r>
            <a:r>
              <a:rPr lang="en-US" sz="1200" kern="1200" baseline="0" dirty="0" smtClean="0">
                <a:solidFill>
                  <a:schemeClr val="tx1"/>
                </a:solidFill>
                <a:latin typeface="+mn-lt"/>
                <a:ea typeface="+mn-ea"/>
                <a:cs typeface="+mn-cs"/>
              </a:rPr>
              <a:t> are similarly dressed in African uniforms with uniforms, and are carrying spears.</a:t>
            </a:r>
            <a:endParaRPr lang="en-US" b="1"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a:t>
            </a:r>
            <a:r>
              <a:rPr lang="en-US" sz="1200" b="0" kern="1200" dirty="0" smtClean="0">
                <a:solidFill>
                  <a:schemeClr val="tx1"/>
                </a:solidFill>
                <a:latin typeface="+mn-lt"/>
                <a:ea typeface="+mn-ea"/>
                <a:cs typeface="+mn-cs"/>
              </a:rPr>
              <a:t>roops of the King’s African Rifles on the march, East Africa, 1916</a:t>
            </a:r>
          </a:p>
          <a:p>
            <a:r>
              <a:rPr lang="en-US" baseline="0" dirty="0" smtClean="0"/>
              <a:t>NAM. 1965-06-73-16 </a:t>
            </a:r>
            <a:endParaRPr lang="en-US" sz="1200" b="1" kern="120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African soldier stands guard at the entrance to the regimental lines. He wears the uniform fez hat and is armed with a Short Magazine Lee Enfield (SMLE) rifle. Five more soldiers, all of whom are barefoot like the sentry, stand behind him. As recruits to the King’s African Rifles tended not to wear boots in their civilian lives, they were not issued with them in this early period.</a:t>
            </a:r>
            <a:endParaRPr lang="en-US" b="1"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of the King’s African Rifles crossing</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a jungle river during operations in East Africa against the German commander Paul von </a:t>
            </a:r>
            <a:r>
              <a:rPr lang="en-US" sz="1200" b="0" kern="1200" dirty="0" err="1" smtClean="0">
                <a:solidFill>
                  <a:schemeClr val="tx1"/>
                </a:solidFill>
                <a:latin typeface="+mn-lt"/>
                <a:ea typeface="+mn-ea"/>
                <a:cs typeface="+mn-cs"/>
              </a:rPr>
              <a:t>Lettow-Vorbeck</a:t>
            </a:r>
            <a:r>
              <a:rPr lang="en-US" sz="1200" b="0" kern="1200" dirty="0" smtClean="0">
                <a:solidFill>
                  <a:schemeClr val="tx1"/>
                </a:solidFill>
                <a:latin typeface="+mn-lt"/>
                <a:ea typeface="+mn-ea"/>
                <a:cs typeface="+mn-cs"/>
              </a:rPr>
              <a:t> and his forces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1973-06-12-1-38 </a:t>
            </a:r>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Many ‘hostilities-only’ King’s African Rifles battalions were raised during the war to fight alongside the five regular battalions of the regiment.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strategy of the German colonial forces, led by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was to divert forces from the Western Front to Africa. His strategy achieved only mixed results after 1916, when he was driven out of German East Africa and Allied forces became composed almost entirely of South African, Indian, and other colonial troops. </a:t>
            </a:r>
            <a:r>
              <a:rPr lang="en-US" sz="1200" kern="1200" dirty="0" smtClean="0">
                <a:solidFill>
                  <a:schemeClr val="tx1"/>
                </a:solidFill>
                <a:latin typeface="+mn-lt"/>
                <a:ea typeface="+mn-ea"/>
                <a:cs typeface="+mn-cs"/>
              </a:rPr>
              <a:t>The 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benefitted from a guerilla tactical style.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b="0" kern="1200" dirty="0" smtClean="0">
                <a:solidFill>
                  <a:schemeClr val="tx1"/>
                </a:solidFill>
                <a:latin typeface="+mn-lt"/>
                <a:ea typeface="+mn-ea"/>
                <a:cs typeface="+mn-cs"/>
              </a:rPr>
              <a:t>East African Campaign was a series of battles and guerilla actions, which started in German East Africa and spread to portions of Mozambique,</a:t>
            </a:r>
            <a:r>
              <a:rPr lang="en-US" sz="1200" b="0" kern="1200" baseline="0" dirty="0" smtClean="0">
                <a:solidFill>
                  <a:schemeClr val="tx1"/>
                </a:solidFill>
                <a:latin typeface="+mn-lt"/>
                <a:ea typeface="+mn-ea"/>
                <a:cs typeface="+mn-cs"/>
              </a:rPr>
              <a:t> Northern Rhodesia, British East Africa, Uganda, and the Belgian Congo.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 Yao </a:t>
            </a:r>
            <a:r>
              <a:rPr lang="en-US" sz="1200" b="0" kern="1200" dirty="0" err="1" smtClean="0">
                <a:solidFill>
                  <a:schemeClr val="tx1"/>
                </a:solidFill>
                <a:latin typeface="+mn-lt"/>
                <a:ea typeface="+mn-ea"/>
                <a:cs typeface="+mn-cs"/>
              </a:rPr>
              <a:t>askari</a:t>
            </a:r>
            <a:r>
              <a:rPr lang="en-US" sz="1200" b="0" kern="1200" dirty="0" smtClean="0">
                <a:solidFill>
                  <a:schemeClr val="tx1"/>
                </a:solidFill>
                <a:latin typeface="+mn-lt"/>
                <a:ea typeface="+mn-ea"/>
                <a:cs typeface="+mn-cs"/>
              </a:rPr>
              <a:t>, King’s African Rifles, 1914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1980-04-60-1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Watercolor</a:t>
            </a:r>
            <a:r>
              <a:rPr lang="en-US" sz="1200" kern="1200" baseline="0" dirty="0" smtClean="0">
                <a:solidFill>
                  <a:schemeClr val="tx1"/>
                </a:solidFill>
                <a:latin typeface="+mn-lt"/>
                <a:ea typeface="+mn-ea"/>
                <a:cs typeface="+mn-cs"/>
              </a:rPr>
              <a:t> portrait of a Yao </a:t>
            </a:r>
            <a:r>
              <a:rPr lang="en-US" sz="1200" kern="1200" baseline="0" dirty="0" err="1" smtClean="0">
                <a:solidFill>
                  <a:schemeClr val="tx1"/>
                </a:solidFill>
                <a:latin typeface="+mn-lt"/>
                <a:ea typeface="+mn-ea"/>
                <a:cs typeface="+mn-cs"/>
              </a:rPr>
              <a:t>Askari</a:t>
            </a:r>
            <a:r>
              <a:rPr lang="en-US" sz="1200" kern="1200" baseline="0" dirty="0" smtClean="0">
                <a:solidFill>
                  <a:schemeClr val="tx1"/>
                </a:solidFill>
                <a:latin typeface="+mn-lt"/>
                <a:ea typeface="+mn-ea"/>
                <a:cs typeface="+mn-cs"/>
              </a:rPr>
              <a:t> soldier holding a rifle. He is dressed in a uniform distinguished by his fez, cummerbund, and bare feet.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Yao were a Moslem people from the region around the southern part of Lake Malawi (formerly in British Nyasaland). They formed the main source of recruits for the King's African Rifles Nyasaland battalions. Originally, the main reason for the large number of Yao volunteers was probably the simple fact that the recruitment office was near Yao areas. However, due to prevailing racial ideals of the time the British interpreted this as a sign of their ‘martial spirit’. This led to an active official policy of enlisting the Yao, which in turn made military service ever more attractive among this group.</a:t>
            </a:r>
          </a:p>
          <a:p>
            <a:endParaRPr lang="en-US" sz="1200" kern="1200" baseline="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Askari</a:t>
            </a:r>
            <a:r>
              <a:rPr lang="en-US" sz="1200" kern="1200" dirty="0" smtClean="0">
                <a:solidFill>
                  <a:schemeClr val="tx1"/>
                </a:solidFill>
                <a:latin typeface="+mn-lt"/>
                <a:ea typeface="+mn-ea"/>
                <a:cs typeface="+mn-cs"/>
              </a:rPr>
              <a:t> is an Arabic, Turkish, Somali, Persian and Swahili word meaning 'soldier'. The term was adopted by European colonial powers to describe locally recruited soldiers.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recruited into the King's African Rifles served as garrison and internal security forces. During the First World War (1914-1918) they also played a leading role in the East African campaign. Originally</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here was no official uniform, nor standardized weaponry however traditional spears are often carried. Many of the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campaigned in their native dress. Officers usually wore civilian clothes.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King’s African Rifles on the march</a:t>
            </a:r>
          </a:p>
          <a:p>
            <a:r>
              <a:rPr lang="en-US" sz="1200" kern="1200" dirty="0" smtClean="0">
                <a:solidFill>
                  <a:schemeClr val="tx1"/>
                </a:solidFill>
                <a:latin typeface="+mn-lt"/>
                <a:ea typeface="+mn-ea"/>
                <a:cs typeface="+mn-cs"/>
              </a:rPr>
              <a:t>NAM. 1965-06-73-14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Photograph of a company of the King’s African Rifles marching through the outskirts of a village. Behind the soldiers</a:t>
            </a:r>
            <a:r>
              <a:rPr lang="en-US" sz="1200" b="0" kern="1200" baseline="0" dirty="0" smtClean="0">
                <a:solidFill>
                  <a:schemeClr val="tx1"/>
                </a:solidFill>
                <a:latin typeface="+mn-lt"/>
                <a:ea typeface="+mn-ea"/>
                <a:cs typeface="+mn-cs"/>
              </a:rPr>
              <a:t> is a large building, an automobile, and young men seated on the ground watching the troops go by.</a:t>
            </a:r>
            <a:r>
              <a:rPr lang="en-US" sz="1200" b="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First World War German forces in East Africa commanded by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conducted successful raids against the neighboring Allied territories. This forced the Allies to mount a large-scale campaign in this region. The King’s African Rifles played a major part and by 1918 had expanded from three to twenty-two battalions and had established a formidable reputation for bush fighting.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An </a:t>
            </a:r>
            <a:r>
              <a:rPr lang="en-US" sz="1200" b="0" kern="1200" dirty="0" err="1" smtClean="0">
                <a:solidFill>
                  <a:schemeClr val="tx1"/>
                </a:solidFill>
                <a:latin typeface="+mn-lt"/>
                <a:ea typeface="+mn-ea"/>
                <a:cs typeface="+mn-cs"/>
              </a:rPr>
              <a:t>askari</a:t>
            </a:r>
            <a:r>
              <a:rPr lang="en-US" sz="1200" b="0" kern="1200" dirty="0" smtClean="0">
                <a:solidFill>
                  <a:schemeClr val="tx1"/>
                </a:solidFill>
                <a:latin typeface="+mn-lt"/>
                <a:ea typeface="+mn-ea"/>
                <a:cs typeface="+mn-cs"/>
              </a:rPr>
              <a:t> of the 1st (Central Africa) Battalion, King’s African Rifles, 1914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1980-04-60-2</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Watercolor of an </a:t>
            </a:r>
            <a:r>
              <a:rPr lang="en-US" sz="1200" b="0" kern="1200" baseline="0" dirty="0" err="1" smtClean="0">
                <a:solidFill>
                  <a:schemeClr val="tx1"/>
                </a:solidFill>
                <a:latin typeface="+mn-lt"/>
                <a:ea typeface="+mn-ea"/>
                <a:cs typeface="+mn-cs"/>
              </a:rPr>
              <a:t>Askari</a:t>
            </a:r>
            <a:r>
              <a:rPr lang="en-US" sz="1200" b="0" kern="1200" baseline="0" dirty="0" smtClean="0">
                <a:solidFill>
                  <a:schemeClr val="tx1"/>
                </a:solidFill>
                <a:latin typeface="+mn-lt"/>
                <a:ea typeface="+mn-ea"/>
                <a:cs typeface="+mn-cs"/>
              </a:rPr>
              <a:t> solider holding a rifle. He is dressed in khaki uniform and bare foot.</a:t>
            </a:r>
            <a:endParaRPr lang="en-US" b="0" baseline="0" dirty="0" smtClean="0"/>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Askari</a:t>
            </a:r>
            <a:r>
              <a:rPr lang="en-US" sz="1200" kern="1200" dirty="0" smtClean="0">
                <a:solidFill>
                  <a:schemeClr val="tx1"/>
                </a:solidFill>
                <a:latin typeface="+mn-lt"/>
                <a:ea typeface="+mn-ea"/>
                <a:cs typeface="+mn-cs"/>
              </a:rPr>
              <a:t> is an Arabic, Turkish, Somali, Persian and Swahili word meaning 'soldier'. The term was adopted by European colonial powers to describe locally recruited soldiers.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recruited into the King's African Rifles served as garrison and internal security forces. During the First World War (1914-1918) they also played a leading role in the East African campaign. </a:t>
            </a:r>
            <a:endParaRPr lang="en-US" baseline="0"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1st Battalion were raised in 1902 on the resignation of 1st Battalion, Central Africa Regiment. The other ranks of the battalion were African, while most officers were seconded from British Army regiments.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smtClean="0">
                <a:solidFill>
                  <a:schemeClr val="tx1"/>
                </a:solidFill>
                <a:latin typeface="+mn-lt"/>
                <a:ea typeface="+mn-ea"/>
                <a:cs typeface="+mn-cs"/>
              </a:rPr>
              <a:t>Askaris</a:t>
            </a:r>
            <a:r>
              <a:rPr lang="en-US" sz="1200" b="0" kern="1200" dirty="0" smtClean="0">
                <a:solidFill>
                  <a:schemeClr val="tx1"/>
                </a:solidFill>
                <a:latin typeface="+mn-lt"/>
                <a:ea typeface="+mn-ea"/>
                <a:cs typeface="+mn-cs"/>
              </a:rPr>
              <a:t> getting field gun into position</a:t>
            </a:r>
          </a:p>
          <a:p>
            <a:r>
              <a:rPr lang="en-US" sz="1200" kern="1200" dirty="0" smtClean="0">
                <a:solidFill>
                  <a:schemeClr val="tx1"/>
                </a:solidFill>
                <a:latin typeface="+mn-lt"/>
                <a:ea typeface="+mn-ea"/>
                <a:cs typeface="+mn-cs"/>
              </a:rPr>
              <a:t>NAM. 2002-02-589-141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Photograph</a:t>
            </a:r>
            <a:r>
              <a:rPr lang="en-US" sz="1200" b="0" kern="1200" baseline="0" dirty="0" smtClean="0">
                <a:solidFill>
                  <a:schemeClr val="tx1"/>
                </a:solidFill>
                <a:latin typeface="+mn-lt"/>
                <a:ea typeface="+mn-ea"/>
                <a:cs typeface="+mn-cs"/>
              </a:rPr>
              <a:t> of a group of African soldiers moving a field gun into position. The battle field has not been cleared and soldiers struggle to </a:t>
            </a:r>
            <a:r>
              <a:rPr lang="en-GB" sz="1200" b="0" kern="1200" baseline="0" noProof="0" dirty="0" smtClean="0">
                <a:solidFill>
                  <a:schemeClr val="tx1"/>
                </a:solidFill>
                <a:latin typeface="+mn-lt"/>
                <a:ea typeface="+mn-ea"/>
                <a:cs typeface="+mn-cs"/>
              </a:rPr>
              <a:t>manoeuvre </a:t>
            </a:r>
            <a:r>
              <a:rPr lang="en-US" sz="1200" b="0" kern="1200" baseline="0" dirty="0" smtClean="0">
                <a:solidFill>
                  <a:schemeClr val="tx1"/>
                </a:solidFill>
                <a:latin typeface="+mn-lt"/>
                <a:ea typeface="+mn-ea"/>
                <a:cs typeface="+mn-cs"/>
              </a:rPr>
              <a:t>guns and people across the uneven landscape.</a:t>
            </a:r>
            <a:endParaRPr lang="en-US" sz="1200" b="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Black soldiers from Britain’s African colonies bore the brunt of the fighting against the Germans in East Africa during World War One (1914-1918). The British lost over 10,000 men, two thirds from disease. German losses were about 2,000. The black peoples of East Africa, who served as soldiers and carriers, suffered far more. One recent estimate of black African casualties is 100,000 dead on both sides.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‘Germany’s Last Colony Going-Going’,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2002-022-589-27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of East African Mounted Rifles trekking on horseback, East Africa.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a:t>
            </a:r>
            <a:r>
              <a:rPr lang="en-US" sz="1200" b="0" kern="1200" dirty="0" smtClean="0">
                <a:solidFill>
                  <a:schemeClr val="tx1"/>
                </a:solidFill>
                <a:latin typeface="+mn-lt"/>
                <a:ea typeface="+mn-ea"/>
                <a:cs typeface="+mn-cs"/>
              </a:rPr>
              <a:t>horses in the First World War marked a transitional period in the evolution of armed conflict. Cavalry units were initially considered essential</a:t>
            </a:r>
            <a:r>
              <a:rPr lang="en-US" sz="1200" b="0" kern="1200" baseline="0" dirty="0" smtClean="0">
                <a:solidFill>
                  <a:schemeClr val="tx1"/>
                </a:solidFill>
                <a:latin typeface="+mn-lt"/>
                <a:ea typeface="+mn-ea"/>
                <a:cs typeface="+mn-cs"/>
              </a:rPr>
              <a:t> offensive elements of a military force, but over the course of the war, the vulnerability of horses to the modern machine gun and artillery fire reduced their utility on the battlefield. This paralleled the development of tanks, which would ultimately replace cavalry in shock tactics.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While the perceived value of the horse in war changed dramatically, horses still played a significant role throughout the war. Horses were used as logistical support during the war as transport across varied terrains, pulling ambulances and supply vehicles, and in reconnaissance to carry messengers.</a:t>
            </a:r>
          </a:p>
          <a:p>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of the King’s African Rifles receiving instruction in the use of a machine gun, 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1965-06-73-6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sz="1200" i="1" kern="1200" dirty="0" err="1" smtClean="0">
                <a:solidFill>
                  <a:schemeClr val="tx1"/>
                </a:solidFill>
                <a:latin typeface="+mn-lt"/>
                <a:ea typeface="+mn-ea"/>
                <a:cs typeface="+mn-cs"/>
              </a:rPr>
              <a:t>Schutztruppen</a:t>
            </a:r>
            <a:r>
              <a:rPr lang="en-US" sz="1200" kern="1200" dirty="0" smtClean="0">
                <a:solidFill>
                  <a:schemeClr val="tx1"/>
                </a:solidFill>
                <a:latin typeface="+mn-lt"/>
                <a:ea typeface="+mn-ea"/>
                <a:cs typeface="+mn-cs"/>
              </a:rPr>
              <a:t>) 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River crossing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1973-06-12-1-92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benefited from a guerrilla tactical style.</a:t>
            </a:r>
            <a:endParaRPr lang="en-US" sz="1200" kern="1200" dirty="0" smtClean="0">
              <a:solidFill>
                <a:schemeClr val="tx1"/>
              </a:solidFill>
              <a:latin typeface="+mn-lt"/>
              <a:ea typeface="+mn-ea"/>
              <a:cs typeface="+mn-cs"/>
            </a:endParaRP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Soldiers of</a:t>
            </a:r>
            <a:r>
              <a:rPr lang="en-US" sz="1200" b="0" kern="1200" baseline="0" dirty="0" smtClean="0">
                <a:solidFill>
                  <a:schemeClr val="tx1"/>
                </a:solidFill>
                <a:latin typeface="+mn-lt"/>
                <a:ea typeface="+mn-ea"/>
                <a:cs typeface="+mn-cs"/>
              </a:rPr>
              <a:t> the </a:t>
            </a:r>
            <a:r>
              <a:rPr lang="en-US" sz="1200" b="0" kern="1200" dirty="0" smtClean="0">
                <a:solidFill>
                  <a:schemeClr val="tx1"/>
                </a:solidFill>
                <a:latin typeface="+mn-lt"/>
                <a:ea typeface="+mn-ea"/>
                <a:cs typeface="+mn-cs"/>
              </a:rPr>
              <a:t>King’s African Rifles undergoing weapons training, c1916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 1973-06-12-2-44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During 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b="0" i="1" dirty="0" err="1" smtClean="0"/>
              <a:t>Schutztruppen</a:t>
            </a:r>
            <a:r>
              <a:rPr lang="en-US" sz="1200" kern="1200" dirty="0" smtClean="0">
                <a:solidFill>
                  <a:schemeClr val="tx1"/>
                </a:solidFill>
                <a:latin typeface="+mn-lt"/>
                <a:ea typeface="+mn-ea"/>
                <a:cs typeface="+mn-cs"/>
              </a:rPr>
              <a:t>) 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endParaRPr lang="en-US" baseline="0"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Men of the King’s African Rifles pose for a photograph in camp</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1965-06-73-4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Formed at the beginning of the century from tribesmen in British East Africa (now Kenya) and Uganda, the King’s African Rifles bore the brunt of most of the fighting during the campaign. Locally recruited Africans proved to be the best soldiers in this theatre of war. </a:t>
            </a:r>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the East African Campaign the Germans recruited African troops skilled in the art of bush craft, which enabled them both to live off and move swiftly through the region’s inhospitable terrain. These skills combined with extensive training in the use of European weapons enabled Germany’s tiny East African colonial forces (known as </a:t>
            </a:r>
            <a:r>
              <a:rPr lang="en-US" sz="1200" i="1" kern="1200" dirty="0" err="1" smtClean="0">
                <a:solidFill>
                  <a:schemeClr val="tx1"/>
                </a:solidFill>
                <a:latin typeface="+mn-lt"/>
                <a:ea typeface="+mn-ea"/>
                <a:cs typeface="+mn-cs"/>
              </a:rPr>
              <a:t>Schutztruppen</a:t>
            </a:r>
            <a:r>
              <a:rPr lang="en-US" sz="1200" kern="1200" dirty="0" smtClean="0">
                <a:solidFill>
                  <a:schemeClr val="tx1"/>
                </a:solidFill>
                <a:latin typeface="+mn-lt"/>
                <a:ea typeface="+mn-ea"/>
                <a:cs typeface="+mn-cs"/>
              </a:rPr>
              <a:t>) to resist the superior allied forces arrayed against them. It was the recognition of the abilities of native Africans and the need to mimic this specialized type of warfare on the part of British commanders that led to the wartime expansion of the King’s African Rifles and their extensive employment in this campaign.</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Locally recruited soldiers were more resistant than their European counterparts to the climate and local diseases. By November 1918 the 'British Army' in this theatre was mainly composed of African soldiers.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smtClean="0">
                <a:solidFill>
                  <a:schemeClr val="tx1"/>
                </a:solidFill>
                <a:latin typeface="+mn-lt"/>
                <a:ea typeface="+mn-ea"/>
                <a:cs typeface="+mn-cs"/>
              </a:rPr>
              <a:t>‘German Prisoners watching our departure’</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1965-06-73-15 </a:t>
            </a:r>
            <a:endParaRPr lang="en-US" sz="1200" b="1" kern="1200" baseline="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During the First World War, both sides captured and held prisoners of war. However, in this picture the group watching the troops leaving are a woman and three children, suggesting that they are civilians of German origin who were made prisoner because they were resident in British-occupied or captured territory in British East Africa.</a:t>
            </a:r>
            <a:endParaRPr lang="en-US" b="0"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non-commissioned officer of the 2</a:t>
            </a:r>
            <a:r>
              <a:rPr lang="en-US" baseline="30000" dirty="0" smtClean="0"/>
              <a:t>nd</a:t>
            </a:r>
            <a:r>
              <a:rPr lang="en-US" baseline="0" dirty="0" smtClean="0"/>
              <a:t> Battalion King’s African Rifles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1990-08-141-15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Although the King's African Rifles were led by British officers, most of the regiment's non-commissioned officers (NCOs) were African. While British members of the regiment wore standard khaki fatigues, African soldiers wore khaki drill with tall red fezzes and cummerbunds.</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Battalion had been disbanded in 1911 at </a:t>
            </a:r>
            <a:r>
              <a:rPr lang="en-US" sz="1200" kern="1200" dirty="0" err="1" smtClean="0">
                <a:solidFill>
                  <a:schemeClr val="tx1"/>
                </a:solidFill>
                <a:latin typeface="+mn-lt"/>
                <a:ea typeface="+mn-ea"/>
                <a:cs typeface="+mn-cs"/>
              </a:rPr>
              <a:t>Zomba</a:t>
            </a:r>
            <a:r>
              <a:rPr lang="en-US" sz="1200" kern="1200" dirty="0" smtClean="0">
                <a:solidFill>
                  <a:schemeClr val="tx1"/>
                </a:solidFill>
                <a:latin typeface="+mn-lt"/>
                <a:ea typeface="+mn-ea"/>
                <a:cs typeface="+mn-cs"/>
              </a:rPr>
              <a:t>, but was reformed in April 1916 at Nairobi from four companies of the 1st Battalion.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African and British officers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1973-06-12-1-76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non-commissioned African officer poses with two commissioned British officers.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non-commissioned officer obtains his title by rising through enlisted ranks.</a:t>
            </a:r>
            <a:r>
              <a:rPr lang="en-US" sz="1200" kern="1200" baseline="0" dirty="0" smtClean="0">
                <a:solidFill>
                  <a:schemeClr val="tx1"/>
                </a:solidFill>
                <a:latin typeface="+mn-lt"/>
                <a:ea typeface="+mn-ea"/>
                <a:cs typeface="+mn-cs"/>
              </a:rPr>
              <a:t> Commissioned officer positions were not open to African troops, and officers were often seconded from British regiments. </a:t>
            </a:r>
            <a:r>
              <a:rPr lang="en-US" sz="1200" kern="1200" dirty="0" smtClean="0">
                <a:solidFill>
                  <a:schemeClr val="tx1"/>
                </a:solidFill>
                <a:latin typeface="+mn-lt"/>
                <a:ea typeface="+mn-ea"/>
                <a:cs typeface="+mn-cs"/>
              </a:rPr>
              <a:t>While British members of the regiment wore standard khaki fatigues, African soldiers wore khaki drill with tall red fezzes and cummerbunds. </a:t>
            </a:r>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South African gunners with their pet zebra in East Africa</a:t>
            </a:r>
          </a:p>
          <a:p>
            <a:r>
              <a:rPr lang="en-US" sz="1200" kern="1200" dirty="0" smtClean="0">
                <a:solidFill>
                  <a:schemeClr val="tx1"/>
                </a:solidFill>
                <a:latin typeface="+mn-lt"/>
                <a:ea typeface="+mn-ea"/>
                <a:cs typeface="+mn-cs"/>
              </a:rPr>
              <a:t>NAM. 1972-08-67-2-135</a:t>
            </a:r>
            <a:r>
              <a:rPr lang="en-US" sz="1200" kern="1200" baseline="0" dirty="0" smtClean="0">
                <a:solidFill>
                  <a:schemeClr val="tx1"/>
                </a:solidFill>
                <a:latin typeface="+mn-lt"/>
                <a:ea typeface="+mn-ea"/>
                <a:cs typeface="+mn-cs"/>
              </a:rPr>
              <a:t> </a:t>
            </a:r>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South African gunners take time to pose with their ‘pet zebra’. An image such as this – originally part of a spectroscopic image, which would have appeared three-dimensional to viewers using the spectroscope - would have reinforced the exotic nature of service in Africa to those who were not born there.</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British troops and local people with two guns salvaged from HMS ‘Pegasus’ in Zanzibar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2002-02-589-23   </a:t>
            </a:r>
            <a:endParaRPr lang="en-US" b="1" baseline="0" dirty="0" smtClean="0"/>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original caption of this photograph states the salvaged guns were ‘still useful’.</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HMS ‘Pegasus’ was a British cruiser stationed in Zanzibar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On 20 September 1914 it was sunk by SMS ‘</a:t>
            </a:r>
            <a:r>
              <a:rPr lang="en-US" sz="1200" kern="1200" baseline="0" dirty="0" err="1" smtClean="0">
                <a:solidFill>
                  <a:schemeClr val="tx1"/>
                </a:solidFill>
                <a:latin typeface="+mn-lt"/>
                <a:ea typeface="+mn-ea"/>
                <a:cs typeface="+mn-cs"/>
              </a:rPr>
              <a:t>Königsberg</a:t>
            </a:r>
            <a:r>
              <a:rPr lang="en-US" sz="1200" kern="1200" baseline="0" dirty="0" smtClean="0">
                <a:solidFill>
                  <a:schemeClr val="tx1"/>
                </a:solidFill>
                <a:latin typeface="+mn-lt"/>
                <a:ea typeface="+mn-ea"/>
                <a:cs typeface="+mn-cs"/>
              </a:rPr>
              <a:t>’, a German vessel, </a:t>
            </a:r>
          </a:p>
          <a:p>
            <a:r>
              <a:rPr lang="en-US" sz="1200" kern="1200" baseline="0" dirty="0" smtClean="0">
                <a:solidFill>
                  <a:schemeClr val="tx1"/>
                </a:solidFill>
                <a:latin typeface="+mn-lt"/>
                <a:ea typeface="+mn-ea"/>
                <a:cs typeface="+mn-cs"/>
              </a:rPr>
              <a:t> in a surprise attack in the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Six of the eight guns were salvaged off the Pegasus and </a:t>
            </a:r>
            <a:r>
              <a:rPr lang="en-US" sz="1200" kern="1200" baseline="0" dirty="0" err="1" smtClean="0">
                <a:solidFill>
                  <a:schemeClr val="tx1"/>
                </a:solidFill>
                <a:latin typeface="+mn-lt"/>
                <a:ea typeface="+mn-ea"/>
                <a:cs typeface="+mn-cs"/>
              </a:rPr>
              <a:t>utilised</a:t>
            </a:r>
            <a:r>
              <a:rPr lang="en-US" sz="1200" kern="1200" baseline="0" dirty="0" smtClean="0">
                <a:solidFill>
                  <a:schemeClr val="tx1"/>
                </a:solidFill>
                <a:latin typeface="+mn-lt"/>
                <a:ea typeface="+mn-ea"/>
                <a:cs typeface="+mn-cs"/>
              </a:rPr>
              <a:t> during the remainder of the land campaign.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General Jan Smuts, 1918</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1981-03-28-</a:t>
            </a:r>
            <a:r>
              <a:rPr lang="en-US" b="0" baseline="0" dirty="0" smtClean="0"/>
              <a:t>18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General</a:t>
            </a:r>
            <a:r>
              <a:rPr lang="en-US" sz="1200" b="0" i="0" u="none" strike="noStrike" kern="1200" baseline="0" dirty="0" smtClean="0">
                <a:solidFill>
                  <a:schemeClr val="tx1"/>
                </a:solidFill>
                <a:effectLst/>
                <a:latin typeface="+mn-lt"/>
                <a:ea typeface="+mn-ea"/>
                <a:cs typeface="+mn-cs"/>
              </a:rPr>
              <a:t> Jan Smuts was a prominent South African and British Commonwealth statesman, and C</a:t>
            </a:r>
            <a:r>
              <a:rPr lang="en-US" sz="1200" b="0" i="0" u="none" strike="noStrike" kern="1200" dirty="0" smtClean="0">
                <a:solidFill>
                  <a:schemeClr val="tx1"/>
                </a:solidFill>
                <a:effectLst/>
                <a:latin typeface="+mn-lt"/>
                <a:ea typeface="+mn-ea"/>
                <a:cs typeface="+mn-cs"/>
              </a:rPr>
              <a:t>ommander-in-Chief in East Africa</a:t>
            </a:r>
            <a:r>
              <a:rPr lang="en-US" sz="1200" b="0" i="0" u="none" strike="noStrike" kern="1200" baseline="0" dirty="0" smtClean="0">
                <a:solidFill>
                  <a:schemeClr val="tx1"/>
                </a:solidFill>
                <a:effectLst/>
                <a:latin typeface="+mn-lt"/>
                <a:ea typeface="+mn-ea"/>
                <a:cs typeface="+mn-cs"/>
              </a:rPr>
              <a:t> during the First World War. </a:t>
            </a:r>
            <a:r>
              <a:rPr lang="en-US" sz="1200" kern="1200" dirty="0" smtClean="0">
                <a:solidFill>
                  <a:schemeClr val="tx1"/>
                </a:solidFill>
                <a:latin typeface="+mn-lt"/>
                <a:ea typeface="+mn-ea"/>
                <a:cs typeface="+mn-cs"/>
              </a:rPr>
              <a:t>Although he had fought the British with great distinction during the Boer War (1899-1902), Smuts was eventually reconciled with his erstwhile enemy, concluding that South Africa's future lay within the British Empire. He therefore supported South Africa's entry into the war and formed the South African </a:t>
            </a:r>
            <a:r>
              <a:rPr lang="en-US" sz="1200" kern="1200" dirty="0" err="1" smtClean="0">
                <a:solidFill>
                  <a:schemeClr val="tx1"/>
                </a:solidFill>
                <a:latin typeface="+mn-lt"/>
                <a:ea typeface="+mn-ea"/>
                <a:cs typeface="+mn-cs"/>
              </a:rPr>
              <a:t>Defence</a:t>
            </a:r>
            <a:r>
              <a:rPr lang="en-US" sz="1200" kern="1200" dirty="0" smtClean="0">
                <a:solidFill>
                  <a:schemeClr val="tx1"/>
                </a:solidFill>
                <a:latin typeface="+mn-lt"/>
                <a:ea typeface="+mn-ea"/>
                <a:cs typeface="+mn-cs"/>
              </a:rPr>
              <a:t> Force. In 1915 he and General Louis Botha conquered German South West Africa.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1916 Smuts commanded the conquest of German East Africa, but despite </a:t>
            </a:r>
            <a:r>
              <a:rPr lang="en-US" sz="1200" kern="1200" dirty="0" err="1" smtClean="0">
                <a:solidFill>
                  <a:schemeClr val="tx1"/>
                </a:solidFill>
                <a:latin typeface="+mn-lt"/>
                <a:ea typeface="+mn-ea"/>
                <a:cs typeface="+mn-cs"/>
              </a:rPr>
              <a:t>mobilising</a:t>
            </a:r>
            <a:r>
              <a:rPr lang="en-US" sz="1200" kern="1200" dirty="0" smtClean="0">
                <a:solidFill>
                  <a:schemeClr val="tx1"/>
                </a:solidFill>
                <a:latin typeface="+mn-lt"/>
                <a:ea typeface="+mn-ea"/>
                <a:cs typeface="+mn-cs"/>
              </a:rPr>
              <a:t> a large force he struggled to defeat Colonel Paul von </a:t>
            </a:r>
            <a:r>
              <a:rPr lang="en-US" sz="1200" kern="1200" dirty="0" err="1" smtClean="0">
                <a:solidFill>
                  <a:schemeClr val="tx1"/>
                </a:solidFill>
                <a:latin typeface="+mn-lt"/>
                <a:ea typeface="+mn-ea"/>
                <a:cs typeface="+mn-cs"/>
              </a:rPr>
              <a:t>Lettow-Vorbeck's</a:t>
            </a:r>
            <a:r>
              <a:rPr lang="en-US" sz="1200" kern="1200" dirty="0" smtClean="0">
                <a:solidFill>
                  <a:schemeClr val="tx1"/>
                </a:solidFill>
                <a:latin typeface="+mn-lt"/>
                <a:ea typeface="+mn-ea"/>
                <a:cs typeface="+mn-cs"/>
              </a:rPr>
              <a:t> guerillas.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still at large when Smuts left to join the Imperial War Cabinet in 1917. He made several morale-raising visits to Allied troops on the Western Front and the following year he helped create the Royal Air Force.</a:t>
            </a:r>
            <a:r>
              <a:rPr lang="en-US" sz="1200" b="0" i="0" u="none" strike="noStrike" kern="1200" baseline="0" dirty="0" smtClean="0">
                <a:solidFill>
                  <a:schemeClr val="tx1"/>
                </a:solidFill>
                <a:effectLst/>
                <a:latin typeface="+mn-lt"/>
                <a:ea typeface="+mn-ea"/>
                <a:cs typeface="+mn-cs"/>
              </a:rPr>
              <a:t> </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This photo was taken a year before he was elected Prime Minister of the Union of South Africa in 1919.</a:t>
            </a:r>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Native Troops at Leisure</a:t>
            </a:r>
          </a:p>
          <a:p>
            <a:r>
              <a:rPr lang="en-US" baseline="0" dirty="0" smtClean="0"/>
              <a:t>NAM. 1965-06-73-3 </a:t>
            </a:r>
            <a:endParaRPr lang="en-US" b="1" baseline="0" dirty="0" smtClean="0"/>
          </a:p>
          <a:p>
            <a:endParaRPr lang="en-US" b="1" baseline="0" dirty="0" smtClean="0"/>
          </a:p>
          <a:p>
            <a:r>
              <a:rPr lang="en-US" b="0" baseline="0" dirty="0" smtClean="0"/>
              <a:t>Native troops from the 1</a:t>
            </a:r>
            <a:r>
              <a:rPr lang="en-US" b="0" baseline="30000" dirty="0" smtClean="0"/>
              <a:t>st</a:t>
            </a:r>
            <a:r>
              <a:rPr lang="en-US" b="0" baseline="0" dirty="0" smtClean="0"/>
              <a:t>, 2</a:t>
            </a:r>
            <a:r>
              <a:rPr lang="en-US" b="0" baseline="30000" dirty="0" smtClean="0"/>
              <a:t>nd</a:t>
            </a:r>
            <a:r>
              <a:rPr lang="en-US" b="0" baseline="0" dirty="0" smtClean="0"/>
              <a:t> or 3</a:t>
            </a:r>
            <a:r>
              <a:rPr lang="en-US" b="0" baseline="30000" dirty="0" smtClean="0"/>
              <a:t>rd</a:t>
            </a:r>
            <a:r>
              <a:rPr lang="en-US" b="0" baseline="0" dirty="0" smtClean="0"/>
              <a:t> Battalion of the King’s African Rifles are photographed spending free time in the dry landscape surrounding a small building. Care has been taken to record them in an </a:t>
            </a:r>
            <a:r>
              <a:rPr lang="en-US" b="0" baseline="0" dirty="0" err="1" smtClean="0"/>
              <a:t>unposed</a:t>
            </a:r>
            <a:r>
              <a:rPr lang="en-US" b="0" baseline="0" dirty="0" smtClean="0"/>
              <a:t> fashion, walking and talking in relaxed groups.</a:t>
            </a:r>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Scouts cautiously feeling for the enemy through the trackless and impenetrable jungles </a:t>
            </a:r>
            <a:r>
              <a:rPr lang="en-US" sz="1200" b="0" kern="1200" baseline="0" dirty="0" smtClean="0">
                <a:solidFill>
                  <a:schemeClr val="tx1"/>
                </a:solidFill>
                <a:latin typeface="+mn-lt"/>
                <a:ea typeface="+mn-ea"/>
                <a:cs typeface="+mn-cs"/>
              </a:rPr>
              <a:t>of East Africa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1972-08-67-2-134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 outbreak of war in 1914, Colonel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the commander of a small army in German East Africa (Tanzania, Burundi and Rwanda). He was determined to tie down as many Allied troops as he could in the region to prevent them from being deployed elsewhere. During a four-year guerrilla campaign he ran rings around his enemies. With an army that never numbered more than 14,000 men, comprising about 3,000 Germans and 11,000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(African soldiers), he succeeded in occupying ten times that number of Allied troops.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soldiers in East Africa suffered from tropical diseases. One unit, the 9th South African Infantry, began the campaign with 1,135 men in February 1916, but by October was down to 116, having hardly engaged the enemy. For every man the Allies lost in battle, a further 30 were lost through sickness.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Wit. Rifles back from Windhoek entrain at Cape Town for depot to re-volunteer for East Africa</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1972-08-67-2-131 </a:t>
            </a:r>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South African troops, including the 1st Mounted Rifles (1st Natal Carbineers) shown here, had been </a:t>
            </a:r>
            <a:r>
              <a:rPr lang="en-US" sz="1200" kern="1200" dirty="0" err="1" smtClean="0">
                <a:solidFill>
                  <a:schemeClr val="tx1"/>
                </a:solidFill>
                <a:latin typeface="+mn-lt"/>
                <a:ea typeface="+mn-ea"/>
                <a:cs typeface="+mn-cs"/>
              </a:rPr>
              <a:t>mobilised</a:t>
            </a:r>
            <a:r>
              <a:rPr lang="en-US" sz="1200" kern="1200" dirty="0" smtClean="0">
                <a:solidFill>
                  <a:schemeClr val="tx1"/>
                </a:solidFill>
                <a:latin typeface="+mn-lt"/>
                <a:ea typeface="+mn-ea"/>
                <a:cs typeface="+mn-cs"/>
              </a:rPr>
              <a:t> along the border of German South-West Africa (Namibia) in August 1914 and the port of </a:t>
            </a:r>
            <a:r>
              <a:rPr lang="en-US" sz="1200" kern="1200" dirty="0" err="1" smtClean="0">
                <a:solidFill>
                  <a:schemeClr val="tx1"/>
                </a:solidFill>
                <a:latin typeface="+mn-lt"/>
                <a:ea typeface="+mn-ea"/>
                <a:cs typeface="+mn-cs"/>
              </a:rPr>
              <a:t>Lüderitz</a:t>
            </a:r>
            <a:r>
              <a:rPr lang="en-US" sz="1200" kern="1200" dirty="0" smtClean="0">
                <a:solidFill>
                  <a:schemeClr val="tx1"/>
                </a:solidFill>
                <a:latin typeface="+mn-lt"/>
                <a:ea typeface="+mn-ea"/>
                <a:cs typeface="+mn-cs"/>
              </a:rPr>
              <a:t> had been occupied, but the Boer Revolt delayed further operations apart from skirmishes along the frontier. In March 1915, over 60,000 South Africans, moving in four columns, finally began the occupation of German territory.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the earliest days of their introduction railways have been regarded as offering the most efficient means for meeting the special needs of military transport in time of war. In becoming a new arm in modern warfare, they have helped to alter its scope and character, but their</a:t>
            </a:r>
            <a:r>
              <a:rPr lang="en-US" sz="1200" kern="1200" baseline="0" dirty="0" smtClean="0">
                <a:solidFill>
                  <a:schemeClr val="tx1"/>
                </a:solidFill>
                <a:latin typeface="+mn-lt"/>
                <a:ea typeface="+mn-ea"/>
                <a:cs typeface="+mn-cs"/>
              </a:rPr>
              <a:t> military efficiency depended very much on their </a:t>
            </a:r>
            <a:r>
              <a:rPr lang="en-US" sz="1200" kern="1200" baseline="0" dirty="0" err="1" smtClean="0">
                <a:solidFill>
                  <a:schemeClr val="tx1"/>
                </a:solidFill>
                <a:latin typeface="+mn-lt"/>
                <a:ea typeface="+mn-ea"/>
                <a:cs typeface="+mn-cs"/>
              </a:rPr>
              <a:t>organisation</a:t>
            </a:r>
            <a:r>
              <a:rPr lang="en-US" sz="1200" kern="1200" baseline="0" dirty="0" smtClean="0">
                <a:solidFill>
                  <a:schemeClr val="tx1"/>
                </a:solidFill>
                <a:latin typeface="+mn-lt"/>
                <a:ea typeface="+mn-ea"/>
                <a:cs typeface="+mn-cs"/>
              </a:rPr>
              <a:t> in times of peace.</a:t>
            </a:r>
            <a:r>
              <a:rPr lang="en-US" sz="1200" kern="1200" dirty="0" smtClean="0">
                <a:solidFill>
                  <a:schemeClr val="tx1"/>
                </a:solidFill>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Parade of the 2</a:t>
            </a:r>
            <a:r>
              <a:rPr lang="en-US" b="0" baseline="30000" dirty="0" smtClean="0"/>
              <a:t>nd</a:t>
            </a:r>
            <a:r>
              <a:rPr lang="en-US" b="0" baseline="0" dirty="0" smtClean="0"/>
              <a:t> Battalion King’s African Rifles, 1914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1990-08-141-7 </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a:t>
            </a:r>
            <a:r>
              <a:rPr lang="en-US" sz="1200" b="0" kern="1200" dirty="0" smtClean="0">
                <a:solidFill>
                  <a:schemeClr val="tx1"/>
                </a:solidFill>
                <a:latin typeface="+mn-lt"/>
                <a:ea typeface="+mn-ea"/>
                <a:cs typeface="+mn-cs"/>
              </a:rPr>
              <a:t>King's African Rifles (KAR) was a multi-battalion</a:t>
            </a:r>
            <a:r>
              <a:rPr lang="en-US" sz="1200" b="0" kern="1200" baseline="0" dirty="0" smtClean="0">
                <a:solidFill>
                  <a:schemeClr val="tx1"/>
                </a:solidFill>
                <a:latin typeface="+mn-lt"/>
                <a:ea typeface="+mn-ea"/>
                <a:cs typeface="+mn-cs"/>
              </a:rPr>
              <a:t> British colonial regiment raised from Britain’s various possessions in British East Africa in the present-day African Great Lakes region. This photo shows</a:t>
            </a:r>
            <a:r>
              <a:rPr lang="en-US" sz="1200" b="0" u="none" kern="120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 2nd (Nyasaland) Battalion which fought in German East Africa alongside many other battalions of the King’s African Rifles. During the war the 22 battalions of the regiment suffered 5,117 men killed and wounded with another 3,039 dying from diseases.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All the troops appear in uniform including a fez, long sleeve tunic, cummerbund, and lower leg protection. They all carry rifles with bayonets fixed.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The East Africa Rifles, published as a supplement by the Army and Navy Gazette, 6 Sep 1902</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1965-03-44-37-1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East African Rifles were raised in 1895 at Mombasa, Kenya, from irregular troops of the British East Africa Company. On 1 Jan 1902 they were united with the Central Africa Regiment and Uganda Rifles to form The King’s African Rifles. The East Africans were designated as the 3rd Battalion.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Colourful</a:t>
            </a:r>
            <a:r>
              <a:rPr lang="en-US" sz="1200" kern="1200" baseline="0" dirty="0" smtClean="0">
                <a:solidFill>
                  <a:schemeClr val="tx1"/>
                </a:solidFill>
                <a:latin typeface="+mn-lt"/>
                <a:ea typeface="+mn-ea"/>
                <a:cs typeface="+mn-cs"/>
              </a:rPr>
              <a:t> images like this would be used to share information about the diversity of troops in the British Army, through magazines and periodicals. This is number 177 in the set of images. The central standing figure is the officer, of white British origin, and the standing figure to the left wears the chevrons of a sergeant, a non-commissioned officer. The background shows the typical accommodation occupied by the population of the area. </a:t>
            </a:r>
            <a:endParaRPr lang="en-US" baseline="0"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Group photograph of the Gold Coast Regiment Battery</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1978-07-8-4 </a:t>
            </a:r>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Gold Coast Regiment, part of the West African Frontier Force, was raised in 1901 from a nucleus of the Gold Coast Constabulary. </a:t>
            </a:r>
            <a:r>
              <a:rPr lang="en-US" sz="1200" dirty="0" smtClean="0">
                <a:solidFill>
                  <a:srgbClr val="FFFFFF"/>
                </a:solidFill>
                <a:latin typeface="Times-Roman"/>
              </a:rPr>
              <a:t>The Regiment had initially been formed to keep the peace in the Ashanti region prior to the war. During the First World War, it remained on active service in Togoland, the Cameroons and East Africa almost continuously. </a:t>
            </a:r>
            <a:r>
              <a:rPr lang="en-US" sz="1200" kern="1200" dirty="0" smtClean="0">
                <a:solidFill>
                  <a:schemeClr val="tx1"/>
                </a:solidFill>
                <a:latin typeface="+mn-lt"/>
                <a:ea typeface="+mn-ea"/>
                <a:cs typeface="+mn-cs"/>
              </a:rPr>
              <a:t>The regiment raised a total of five battalions for service during the First World War, all of which served during the East Africa campaign.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Regiment was 1,428 men strong and had 12 machine guns. The unit also had use of two 2.95 inch mountain guns, and brought 177 specially enlisted and trained gun-carriers for the artillery section and machine-guns. 204 other general carriers supported the companies, in order to carry supplies over long marches and difficult terrain.</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Some of the men in the front standing row are wearing medals on the left of their chests. Whether or not these are campaign or conduct medals is uncertain. The officers wear different uniforms to their men, and are of white British origin.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touch with Von </a:t>
            </a:r>
            <a:r>
              <a:rPr lang="en-US" sz="1200" b="0" kern="1200" dirty="0" err="1" smtClean="0">
                <a:solidFill>
                  <a:schemeClr val="tx1"/>
                </a:solidFill>
                <a:latin typeface="+mn-lt"/>
                <a:ea typeface="+mn-ea"/>
                <a:cs typeface="+mn-cs"/>
              </a:rPr>
              <a:t>Vorbeck’s</a:t>
            </a:r>
            <a:r>
              <a:rPr lang="en-US" sz="1200" b="0" kern="1200" dirty="0" smtClean="0">
                <a:solidFill>
                  <a:schemeClr val="tx1"/>
                </a:solidFill>
                <a:latin typeface="+mn-lt"/>
                <a:ea typeface="+mn-ea"/>
                <a:cs typeface="+mn-cs"/>
              </a:rPr>
              <a:t> column, drawing fire of enemy hidden in jungle, to ascertain his strength</a:t>
            </a:r>
          </a:p>
          <a:p>
            <a:r>
              <a:rPr lang="en-US" sz="1200" kern="1200" dirty="0" smtClean="0">
                <a:solidFill>
                  <a:schemeClr val="tx1"/>
                </a:solidFill>
                <a:latin typeface="+mn-lt"/>
                <a:ea typeface="+mn-ea"/>
                <a:cs typeface="+mn-cs"/>
              </a:rPr>
              <a:t>NAM. 1972-08-67-2-136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Photograph of troops huddled in tall grass in an open field. </a:t>
            </a:r>
            <a:r>
              <a:rPr lang="en-US" sz="1200" kern="1200" dirty="0" smtClean="0">
                <a:solidFill>
                  <a:schemeClr val="tx1"/>
                </a:solidFill>
                <a:latin typeface="+mn-lt"/>
                <a:ea typeface="+mn-ea"/>
                <a:cs typeface="+mn-cs"/>
              </a:rPr>
              <a:t>The inhospitable terrain proved challenging to</a:t>
            </a:r>
            <a:r>
              <a:rPr lang="en-US" sz="1200" kern="1200" baseline="0" dirty="0" smtClean="0">
                <a:solidFill>
                  <a:schemeClr val="tx1"/>
                </a:solidFill>
                <a:latin typeface="+mn-lt"/>
                <a:ea typeface="+mn-ea"/>
                <a:cs typeface="+mn-cs"/>
              </a:rPr>
              <a:t> forces moving across the landscape. In a setting so dissimilar to the battles fought in Europe, battles in East Africa benefitted from a guerilla tactical style.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 outbreak of war in 1914, Colonel Paul von </a:t>
            </a:r>
            <a:r>
              <a:rPr lang="en-US" sz="1200" kern="1200" dirty="0" err="1" smtClean="0">
                <a:solidFill>
                  <a:schemeClr val="tx1"/>
                </a:solidFill>
                <a:latin typeface="+mn-lt"/>
                <a:ea typeface="+mn-ea"/>
                <a:cs typeface="+mn-cs"/>
              </a:rPr>
              <a:t>Lettow-Vorbeck</a:t>
            </a:r>
            <a:r>
              <a:rPr lang="en-US" sz="1200" kern="1200" dirty="0" smtClean="0">
                <a:solidFill>
                  <a:schemeClr val="tx1"/>
                </a:solidFill>
                <a:latin typeface="+mn-lt"/>
                <a:ea typeface="+mn-ea"/>
                <a:cs typeface="+mn-cs"/>
              </a:rPr>
              <a:t> was the commander of a small army in German East Africa (Tanzania, Burundi and Rwanda). He was determined to tie down as many Allied troops as he could in the region to prevent them from being deployed elsewhere. During a four-year guerrilla campaign he ran rings around his enemies. With an army that never numbered more than 14,000 men, comprising about 3,000 Germans and 11,000 </a:t>
            </a:r>
            <a:r>
              <a:rPr lang="en-US" sz="1200" kern="1200" dirty="0" err="1" smtClean="0">
                <a:solidFill>
                  <a:schemeClr val="tx1"/>
                </a:solidFill>
                <a:latin typeface="+mn-lt"/>
                <a:ea typeface="+mn-ea"/>
                <a:cs typeface="+mn-cs"/>
              </a:rPr>
              <a:t>Askaris</a:t>
            </a:r>
            <a:r>
              <a:rPr lang="en-US" sz="1200" kern="1200" dirty="0" smtClean="0">
                <a:solidFill>
                  <a:schemeClr val="tx1"/>
                </a:solidFill>
                <a:latin typeface="+mn-lt"/>
                <a:ea typeface="+mn-ea"/>
                <a:cs typeface="+mn-cs"/>
              </a:rPr>
              <a:t> (African soldiers), he succeeded in occupying ten times that number of Allied troops.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LFHI_BL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49" y="4929335"/>
            <a:ext cx="3061305" cy="1884693"/>
          </a:xfrm>
          <a:prstGeom prst="rect">
            <a:avLst/>
          </a:prstGeom>
        </p:spPr>
      </p:pic>
      <p:pic>
        <p:nvPicPr>
          <p:cNvPr id="6" name="Picture 5" descr="FWW_Centenary__Led_By_IWM_Red-rgb-15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0114" y="5140350"/>
            <a:ext cx="1403511" cy="1522288"/>
          </a:xfrm>
          <a:prstGeom prst="rect">
            <a:avLst/>
          </a:prstGeom>
        </p:spPr>
      </p:pic>
      <p:pic>
        <p:nvPicPr>
          <p:cNvPr id="7" name="Picture 6" descr="NAM - E&amp;C - title scre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625" y="269427"/>
            <a:ext cx="8284282" cy="4659908"/>
          </a:xfrm>
          <a:prstGeom prst="rect">
            <a:avLst/>
          </a:prstGeom>
        </p:spPr>
      </p:pic>
      <p:sp>
        <p:nvSpPr>
          <p:cNvPr id="4" name="TextBox 3"/>
          <p:cNvSpPr txBox="1"/>
          <p:nvPr/>
        </p:nvSpPr>
        <p:spPr>
          <a:xfrm>
            <a:off x="0" y="3633995"/>
            <a:ext cx="9143999" cy="923330"/>
          </a:xfrm>
          <a:prstGeom prst="rect">
            <a:avLst/>
          </a:prstGeom>
          <a:noFill/>
        </p:spPr>
        <p:txBody>
          <a:bodyPr wrap="square" rtlCol="0">
            <a:spAutoFit/>
          </a:bodyPr>
          <a:lstStyle/>
          <a:p>
            <a:pPr algn="ctr"/>
            <a:r>
              <a:rPr lang="en-US" sz="5400" b="1" dirty="0" smtClean="0">
                <a:latin typeface="Arial"/>
                <a:cs typeface="Arial"/>
              </a:rPr>
              <a:t>East Africa</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961" y="5357097"/>
            <a:ext cx="1595806" cy="1088793"/>
          </a:xfrm>
          <a:prstGeom prst="rect">
            <a:avLst/>
          </a:prstGeom>
        </p:spPr>
      </p:pic>
    </p:spTree>
    <p:extLst>
      <p:ext uri="{BB962C8B-B14F-4D97-AF65-F5344CB8AC3E}">
        <p14:creationId xmlns:p14="http://schemas.microsoft.com/office/powerpoint/2010/main" val="4183163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15112"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723171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80275" cy="55132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280600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381875" cy="54748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1161460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885142" cy="54292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071185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06479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31682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334250" cy="545484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74499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07781"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127959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76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1535552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482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15601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97750" cy="56022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118588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413" y="5650784"/>
            <a:ext cx="1595806" cy="1088793"/>
          </a:xfrm>
          <a:prstGeom prst="rect">
            <a:avLst/>
          </a:prstGeom>
        </p:spPr>
      </p:pic>
    </p:spTree>
    <p:extLst>
      <p:ext uri="{BB962C8B-B14F-4D97-AF65-F5344CB8AC3E}">
        <p14:creationId xmlns:p14="http://schemas.microsoft.com/office/powerpoint/2010/main" val="1752950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953375" cy="53933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538298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58125" cy="54106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3887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13625" cy="56528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0900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388"/>
            <a:ext cx="7444828" cy="5397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38606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0005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100814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73999" cy="54215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415159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22281"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41955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86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2917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76184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870" r="1008"/>
          <a:stretch/>
        </p:blipFill>
        <p:spPr>
          <a:xfrm>
            <a:off x="0" y="0"/>
            <a:ext cx="8012545" cy="54523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1348021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mp;C MAP = AFRICA V2.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 y="1095375"/>
            <a:ext cx="8043332" cy="45243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78192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reen Shot 2015-04-21 at 14.31.1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3181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404887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5797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72126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3044201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2006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96165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826375" cy="54213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40145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604125" cy="54337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18900"/>
            <a:ext cx="956729" cy="652761"/>
          </a:xfrm>
          <a:prstGeom prst="rect">
            <a:avLst/>
          </a:prstGeom>
        </p:spPr>
      </p:pic>
    </p:spTree>
    <p:extLst>
      <p:ext uri="{BB962C8B-B14F-4D97-AF65-F5344CB8AC3E}">
        <p14:creationId xmlns:p14="http://schemas.microsoft.com/office/powerpoint/2010/main" val="2491299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6051</TotalTime>
  <Words>3359</Words>
  <Application>Microsoft Macintosh PowerPoint</Application>
  <PresentationFormat>On-screen Show (4:3)</PresentationFormat>
  <Paragraphs>182</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Times-Roman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Elizabeth Shaw</cp:lastModifiedBy>
  <cp:revision>366</cp:revision>
  <dcterms:created xsi:type="dcterms:W3CDTF">2010-10-29T11:03:29Z</dcterms:created>
  <dcterms:modified xsi:type="dcterms:W3CDTF">2017-02-06T17:30:42Z</dcterms:modified>
</cp:coreProperties>
</file>