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handoutMasterIdLst>
    <p:handoutMasterId r:id="rId40"/>
  </p:handoutMasterIdLst>
  <p:sldIdLst>
    <p:sldId id="257" r:id="rId2"/>
    <p:sldId id="266" r:id="rId3"/>
    <p:sldId id="419" r:id="rId4"/>
    <p:sldId id="383" r:id="rId5"/>
    <p:sldId id="384" r:id="rId6"/>
    <p:sldId id="385" r:id="rId7"/>
    <p:sldId id="386" r:id="rId8"/>
    <p:sldId id="387" r:id="rId9"/>
    <p:sldId id="388" r:id="rId10"/>
    <p:sldId id="390" r:id="rId11"/>
    <p:sldId id="391" r:id="rId12"/>
    <p:sldId id="392" r:id="rId13"/>
    <p:sldId id="393" r:id="rId14"/>
    <p:sldId id="394" r:id="rId15"/>
    <p:sldId id="395" r:id="rId16"/>
    <p:sldId id="396" r:id="rId17"/>
    <p:sldId id="397" r:id="rId18"/>
    <p:sldId id="398" r:id="rId19"/>
    <p:sldId id="399" r:id="rId20"/>
    <p:sldId id="400" r:id="rId21"/>
    <p:sldId id="401" r:id="rId22"/>
    <p:sldId id="402" r:id="rId23"/>
    <p:sldId id="403" r:id="rId24"/>
    <p:sldId id="404" r:id="rId25"/>
    <p:sldId id="405" r:id="rId26"/>
    <p:sldId id="406" r:id="rId27"/>
    <p:sldId id="407" r:id="rId28"/>
    <p:sldId id="408" r:id="rId29"/>
    <p:sldId id="409" r:id="rId30"/>
    <p:sldId id="410" r:id="rId31"/>
    <p:sldId id="411" r:id="rId32"/>
    <p:sldId id="415" r:id="rId33"/>
    <p:sldId id="416" r:id="rId34"/>
    <p:sldId id="417" r:id="rId35"/>
    <p:sldId id="418" r:id="rId36"/>
    <p:sldId id="412" r:id="rId37"/>
    <p:sldId id="413"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81">
          <p15:clr>
            <a:srgbClr val="A4A3A4"/>
          </p15:clr>
        </p15:guide>
        <p15:guide id="2" pos="361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742" autoAdjust="0"/>
    <p:restoredTop sz="75100" autoAdjust="0"/>
  </p:normalViewPr>
  <p:slideViewPr>
    <p:cSldViewPr snapToGrid="0" snapToObjects="1">
      <p:cViewPr>
        <p:scale>
          <a:sx n="90" d="100"/>
          <a:sy n="90" d="100"/>
        </p:scale>
        <p:origin x="2056" y="336"/>
      </p:cViewPr>
      <p:guideLst>
        <p:guide orient="horz" pos="2081"/>
        <p:guide pos="3617"/>
      </p:guideLst>
    </p:cSldViewPr>
  </p:slideViewPr>
  <p:notesTextViewPr>
    <p:cViewPr>
      <p:scale>
        <a:sx n="125" d="100"/>
        <a:sy n="125" d="100"/>
      </p:scale>
      <p:origin x="0" y="0"/>
    </p:cViewPr>
  </p:notesTextViewPr>
  <p:sorterViewPr>
    <p:cViewPr>
      <p:scale>
        <a:sx n="66" d="100"/>
        <a:sy n="66" d="100"/>
      </p:scale>
      <p:origin x="0" y="1576"/>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handoutMaster" Target="handoutMasters/handoutMaster1.xml"/><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F2D1B24-DAEF-F547-81DE-5B8E61CFAC4D}" type="datetimeFigureOut">
              <a:rPr lang="en-US" smtClean="0"/>
              <a:pPr/>
              <a:t>2/6/17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86D9756-9426-294F-9C7F-4F4D30C0D30F}" type="slidenum">
              <a:rPr lang="en-US" smtClean="0"/>
              <a:pPr/>
              <a:t>‹#›</a:t>
            </a:fld>
            <a:endParaRPr lang="en-US"/>
          </a:p>
        </p:txBody>
      </p:sp>
    </p:spTree>
    <p:extLst>
      <p:ext uri="{BB962C8B-B14F-4D97-AF65-F5344CB8AC3E}">
        <p14:creationId xmlns:p14="http://schemas.microsoft.com/office/powerpoint/2010/main" val="39949343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5930ADE-2E86-9043-94E6-7E3E41E5CFE6}" type="datetimeFigureOut">
              <a:rPr lang="en-US" smtClean="0"/>
              <a:t>2/6/17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63F7FA-B147-A748-A926-3EA8CB3EFDFD}" type="slidenum">
              <a:rPr lang="en-US" smtClean="0"/>
              <a:t>‹#›</a:t>
            </a:fld>
            <a:endParaRPr lang="en-US"/>
          </a:p>
        </p:txBody>
      </p:sp>
    </p:spTree>
    <p:extLst>
      <p:ext uri="{BB962C8B-B14F-4D97-AF65-F5344CB8AC3E}">
        <p14:creationId xmlns:p14="http://schemas.microsoft.com/office/powerpoint/2010/main" val="345269721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resource gives captioning information for the images used in the accompanying film.</a:t>
            </a:r>
            <a:endParaRPr lang="en-US" dirty="0"/>
          </a:p>
        </p:txBody>
      </p:sp>
      <p:sp>
        <p:nvSpPr>
          <p:cNvPr id="4" name="Slide Number Placeholder 3"/>
          <p:cNvSpPr>
            <a:spLocks noGrp="1"/>
          </p:cNvSpPr>
          <p:nvPr>
            <p:ph type="sldNum" sz="quarter" idx="10"/>
          </p:nvPr>
        </p:nvSpPr>
        <p:spPr/>
        <p:txBody>
          <a:bodyPr/>
          <a:lstStyle/>
          <a:p>
            <a:fld id="{8563F7FA-B147-A748-A926-3EA8CB3EFDFD}" type="slidenum">
              <a:rPr lang="en-US" smtClean="0"/>
              <a:t>1</a:t>
            </a:fld>
            <a:endParaRPr lang="en-US"/>
          </a:p>
        </p:txBody>
      </p:sp>
    </p:spTree>
    <p:extLst>
      <p:ext uri="{BB962C8B-B14F-4D97-AF65-F5344CB8AC3E}">
        <p14:creationId xmlns:p14="http://schemas.microsoft.com/office/powerpoint/2010/main" val="11831981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Defensive positions, c1917</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NAM. 1978-11-157-20-36</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a:t>
            </a:r>
            <a:r>
              <a:rPr lang="en-US" baseline="0" dirty="0" err="1" smtClean="0"/>
              <a:t>defences</a:t>
            </a:r>
            <a:r>
              <a:rPr lang="en-US" baseline="0" dirty="0" smtClean="0"/>
              <a:t> are constructed from sandbags placed upon one another and form both a protective wall, as well as a series of </a:t>
            </a:r>
            <a:r>
              <a:rPr lang="en-US" baseline="0" dirty="0" err="1" smtClean="0"/>
              <a:t>sangars</a:t>
            </a:r>
            <a:r>
              <a:rPr lang="en-US" baseline="0" dirty="0" smtClean="0"/>
              <a:t> to house the soldiers. What is likely to be a communication trench is also visible running to the right of the picture. This trench would allow the troops to move around the immediate area under a certain amount of cover. </a:t>
            </a:r>
          </a:p>
        </p:txBody>
      </p:sp>
      <p:sp>
        <p:nvSpPr>
          <p:cNvPr id="4" name="Slide Number Placeholder 3"/>
          <p:cNvSpPr>
            <a:spLocks noGrp="1"/>
          </p:cNvSpPr>
          <p:nvPr>
            <p:ph type="sldNum" sz="quarter" idx="10"/>
          </p:nvPr>
        </p:nvSpPr>
        <p:spPr/>
        <p:txBody>
          <a:bodyPr/>
          <a:lstStyle/>
          <a:p>
            <a:fld id="{9F0F7986-80EB-0B4F-ABCA-B3D410CB5357}" type="slidenum">
              <a:rPr lang="en-US" smtClean="0"/>
              <a:t>11</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Camels and their drivers, carrying water for troops in the desert, Palestine, 1917</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NAM. 2002-05-1-88</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British Army made extensive use of camels in this region due to their natural suitability to the harsh desert conditions, as pack animals, long-range patrols and as a fighting force. The Imperial Camel Corps, a camel-mounted infantry force, was raised in 1916 for service in the Middle East, and was disbanded in 1919.</a:t>
            </a:r>
          </a:p>
        </p:txBody>
      </p:sp>
      <p:sp>
        <p:nvSpPr>
          <p:cNvPr id="4" name="Slide Number Placeholder 3"/>
          <p:cNvSpPr>
            <a:spLocks noGrp="1"/>
          </p:cNvSpPr>
          <p:nvPr>
            <p:ph type="sldNum" sz="quarter" idx="10"/>
          </p:nvPr>
        </p:nvSpPr>
        <p:spPr/>
        <p:txBody>
          <a:bodyPr/>
          <a:lstStyle/>
          <a:p>
            <a:fld id="{9F0F7986-80EB-0B4F-ABCA-B3D410CB5357}" type="slidenum">
              <a:rPr lang="en-US" smtClean="0"/>
              <a:t>12</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British Cavalry armed with rifles</a:t>
            </a:r>
            <a:r>
              <a:rPr lang="en-US" sz="1200" b="0" i="0" u="none" strike="noStrike" kern="1200" dirty="0" smtClean="0">
                <a:solidFill>
                  <a:schemeClr val="tx1"/>
                </a:solidFill>
                <a:effectLst/>
                <a:latin typeface="+mn-lt"/>
                <a:ea typeface="+mn-ea"/>
                <a:cs typeface="+mn-cs"/>
              </a:rPr>
              <a:t>, Palestine, c1917</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NAM. 1978-11-157-20-21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Ammunition bandoliers are draped across the horses in front of the riders.</a:t>
            </a:r>
          </a:p>
        </p:txBody>
      </p:sp>
      <p:sp>
        <p:nvSpPr>
          <p:cNvPr id="4" name="Slide Number Placeholder 3"/>
          <p:cNvSpPr>
            <a:spLocks noGrp="1"/>
          </p:cNvSpPr>
          <p:nvPr>
            <p:ph type="sldNum" sz="quarter" idx="10"/>
          </p:nvPr>
        </p:nvSpPr>
        <p:spPr/>
        <p:txBody>
          <a:bodyPr/>
          <a:lstStyle/>
          <a:p>
            <a:fld id="{9F0F7986-80EB-0B4F-ABCA-B3D410CB5357}" type="slidenum">
              <a:rPr lang="en-US" smtClean="0"/>
              <a:t>13</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Australian cavalry waiting just outside Nablus, 1918</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NAM. 1999-10-8-8</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Battle of Nablus (19-25 September 1918) was part of General Sir Edmund Allenby's victorious Megiddo offensive. The Australian 5th Light Horse Brigade, under Brigadier-General Macarthur-Onslow, took the town on 21 September.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The Australian soldiers are wearing the slouch hat. </a:t>
            </a:r>
            <a:r>
              <a:rPr lang="en-US" sz="1200" kern="1200" dirty="0" smtClean="0">
                <a:solidFill>
                  <a:schemeClr val="tx1"/>
                </a:solidFill>
                <a:latin typeface="+mn-lt"/>
                <a:ea typeface="+mn-ea"/>
                <a:cs typeface="+mn-cs"/>
              </a:rPr>
              <a:t>The word ‘slouch’ refers to the sloping brim. The brim is made from rabbit-fur felt or wool felt. The hat is always worn with a </a:t>
            </a:r>
            <a:r>
              <a:rPr lang="en-US" sz="1200" kern="1200" dirty="0" err="1" smtClean="0">
                <a:solidFill>
                  <a:schemeClr val="tx1"/>
                </a:solidFill>
                <a:latin typeface="+mn-lt"/>
                <a:ea typeface="+mn-ea"/>
                <a:cs typeface="+mn-cs"/>
              </a:rPr>
              <a:t>puggaree</a:t>
            </a:r>
            <a:r>
              <a:rPr lang="en-US" sz="1200" kern="1200" dirty="0" smtClean="0">
                <a:solidFill>
                  <a:schemeClr val="tx1"/>
                </a:solidFill>
                <a:latin typeface="+mn-lt"/>
                <a:ea typeface="+mn-ea"/>
                <a:cs typeface="+mn-cs"/>
              </a:rPr>
              <a:t> – a folded band of cloth around the crown. The wide brim provided shelter from the sun, but there is the ability to fasten up the brim to the crown on one side, using a press stud. This was to allow different drill </a:t>
            </a:r>
            <a:r>
              <a:rPr lang="en-US" sz="1200" kern="1200" dirty="0" err="1" smtClean="0">
                <a:solidFill>
                  <a:schemeClr val="tx1"/>
                </a:solidFill>
                <a:latin typeface="+mn-lt"/>
                <a:ea typeface="+mn-ea"/>
                <a:cs typeface="+mn-cs"/>
              </a:rPr>
              <a:t>manoeuvres</a:t>
            </a:r>
            <a:r>
              <a:rPr lang="en-US" sz="1200" kern="1200" baseline="0" dirty="0" smtClean="0">
                <a:solidFill>
                  <a:schemeClr val="tx1"/>
                </a:solidFill>
                <a:latin typeface="+mn-lt"/>
                <a:ea typeface="+mn-ea"/>
                <a:cs typeface="+mn-cs"/>
              </a:rPr>
              <a:t> on the parade ground</a:t>
            </a:r>
            <a:r>
              <a:rPr lang="en-US" sz="1200" kern="1200" dirty="0" smtClean="0">
                <a:solidFill>
                  <a:schemeClr val="tx1"/>
                </a:solidFill>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14</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Early morning prior to the Beersheba offensive, 1917</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NAM. 2002-05-1-1</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soldiers slept in the open air prior to the upcoming battle. Their rifles (Lee Enfield SMLEs) are balanced together, vertically, in cone shapes. The camp must have been well-defended, as the soldier sleeping under his ground cover has taken his boots off and placed them next to his head. He shades his eyes from the morning sun with his steel helmet. A mixture of head wear can be seen. </a:t>
            </a:r>
          </a:p>
        </p:txBody>
      </p:sp>
      <p:sp>
        <p:nvSpPr>
          <p:cNvPr id="4" name="Slide Number Placeholder 3"/>
          <p:cNvSpPr>
            <a:spLocks noGrp="1"/>
          </p:cNvSpPr>
          <p:nvPr>
            <p:ph type="sldNum" sz="quarter" idx="10"/>
          </p:nvPr>
        </p:nvSpPr>
        <p:spPr/>
        <p:txBody>
          <a:bodyPr/>
          <a:lstStyle/>
          <a:p>
            <a:fld id="{9F0F7986-80EB-0B4F-ABCA-B3D410CB5357}" type="slidenum">
              <a:rPr lang="en-US" smtClean="0"/>
              <a:t>15</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The entry into Jerusalem, 1917</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NAM. 1978-11-157-20-40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General Sir Edmund Allenby, who was appointed Commander of British forces in Egypt in June 1917, was determined to conquer Palestine, defeat the Turks and if possible, drive them out of the war altogether. He reached Jerusalem by 9 December, but was prevented by an unusually wet winter and demands for troops for the Western Front from continuing his offensive until late summer 1918. </a:t>
            </a: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16</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General Sir Edmund Allenby entering Jerusalem, 1917</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NAM. 1978-11-157-20-30</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Allenby, the commander of the Egyptian Expeditionary Force, chose to make his entrance into the holy city on foot so as not to appear as a conqueror. He is pictured here entering via the Jaffa gate.</a:t>
            </a: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17</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General Sir Edmund Allenby receiving the notables of Jerusalem, 1917</a:t>
            </a:r>
            <a:r>
              <a:rPr lang="en-US" dirty="0" smtClean="0"/>
              <a:t> </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NAM. 1978-11-157-20-31</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r>
              <a:rPr lang="en-US" sz="1200" kern="1200" dirty="0" smtClean="0">
                <a:solidFill>
                  <a:schemeClr val="tx1"/>
                </a:solidFill>
                <a:latin typeface="+mn-lt"/>
                <a:ea typeface="+mn-ea"/>
                <a:cs typeface="+mn-cs"/>
              </a:rPr>
              <a:t>Allenby, the commander of the Egyptian Expeditionary Force</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is pictured here with his staff meeting the notables of the city and the heads of the religious communities in the Barrack Square.</a:t>
            </a: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18</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Troops being transported across the desert, Palestine, 1917</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NAM. 2002-05-1-89</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Troops were transported by both trains and motor vehicles, which must have provided some relief from long marches in the hot and dusty climate. The sandy ground must have caused some difficulty to the mechanical equipment, however.</a:t>
            </a:r>
          </a:p>
        </p:txBody>
      </p:sp>
      <p:sp>
        <p:nvSpPr>
          <p:cNvPr id="4" name="Slide Number Placeholder 3"/>
          <p:cNvSpPr>
            <a:spLocks noGrp="1"/>
          </p:cNvSpPr>
          <p:nvPr>
            <p:ph type="sldNum" sz="quarter" idx="10"/>
          </p:nvPr>
        </p:nvSpPr>
        <p:spPr/>
        <p:txBody>
          <a:bodyPr/>
          <a:lstStyle/>
          <a:p>
            <a:fld id="{9F0F7986-80EB-0B4F-ABCA-B3D410CB5357}" type="slidenum">
              <a:rPr lang="en-US" smtClean="0"/>
              <a:t>19</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latin typeface="+mn-lt"/>
                <a:ea typeface="+mn-ea"/>
                <a:cs typeface="+mn-cs"/>
              </a:rPr>
              <a:t>Medjel</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Yaba</a:t>
            </a:r>
            <a:r>
              <a:rPr lang="en-US" sz="1200" kern="1200" dirty="0" smtClean="0">
                <a:solidFill>
                  <a:schemeClr val="tx1"/>
                </a:solidFill>
                <a:latin typeface="+mn-lt"/>
                <a:ea typeface="+mn-ea"/>
                <a:cs typeface="+mn-cs"/>
              </a:rPr>
              <a:t> - The First Day of the Turkish rout out of Palestine and Syria,</a:t>
            </a:r>
            <a:r>
              <a:rPr lang="en-US" sz="1200" kern="1200" baseline="0" dirty="0" smtClean="0">
                <a:solidFill>
                  <a:schemeClr val="tx1"/>
                </a:solidFill>
                <a:latin typeface="+mn-lt"/>
                <a:ea typeface="+mn-ea"/>
                <a:cs typeface="+mn-cs"/>
              </a:rPr>
              <a:t> before the B</a:t>
            </a:r>
            <a:r>
              <a:rPr lang="en-US" sz="1200" b="0" i="0" u="none" strike="noStrike" kern="1200" dirty="0" smtClean="0">
                <a:solidFill>
                  <a:schemeClr val="tx1"/>
                </a:solidFill>
                <a:effectLst/>
                <a:latin typeface="+mn-lt"/>
                <a:ea typeface="+mn-ea"/>
                <a:cs typeface="+mn-cs"/>
              </a:rPr>
              <a:t>attle of </a:t>
            </a:r>
            <a:r>
              <a:rPr lang="en-US" sz="1200" b="0" i="0" u="none" strike="noStrike" kern="1200" dirty="0" err="1" smtClean="0">
                <a:solidFill>
                  <a:schemeClr val="tx1"/>
                </a:solidFill>
                <a:effectLst/>
                <a:latin typeface="+mn-lt"/>
                <a:ea typeface="+mn-ea"/>
                <a:cs typeface="+mn-cs"/>
              </a:rPr>
              <a:t>Meggido</a:t>
            </a:r>
            <a:r>
              <a:rPr lang="en-US" sz="1200" b="0" i="0" u="none" strike="noStrike" kern="1200" dirty="0" smtClean="0">
                <a:solidFill>
                  <a:schemeClr val="tx1"/>
                </a:solidFill>
                <a:effectLst/>
                <a:latin typeface="+mn-lt"/>
                <a:ea typeface="+mn-ea"/>
                <a:cs typeface="+mn-cs"/>
              </a:rPr>
              <a:t>, 1918</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NAM. 2011-06-2-1</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r>
              <a:rPr lang="en-US" sz="1200" kern="1200" dirty="0" err="1" smtClean="0">
                <a:solidFill>
                  <a:schemeClr val="tx1"/>
                </a:solidFill>
                <a:latin typeface="+mn-lt"/>
                <a:ea typeface="+mn-ea"/>
                <a:cs typeface="+mn-cs"/>
              </a:rPr>
              <a:t>Medjel</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Yaba</a:t>
            </a:r>
            <a:r>
              <a:rPr lang="en-US" sz="1200" kern="1200" dirty="0" smtClean="0">
                <a:solidFill>
                  <a:schemeClr val="tx1"/>
                </a:solidFill>
                <a:latin typeface="+mn-lt"/>
                <a:ea typeface="+mn-ea"/>
                <a:cs typeface="+mn-cs"/>
              </a:rPr>
              <a:t> - The First Day of the Turkish rout out of Palestine and Syria.</a:t>
            </a:r>
          </a:p>
          <a:p>
            <a:r>
              <a:rPr lang="en-US" sz="1200" kern="1200" dirty="0" err="1" smtClean="0">
                <a:solidFill>
                  <a:schemeClr val="tx1"/>
                </a:solidFill>
                <a:latin typeface="+mn-lt"/>
                <a:ea typeface="+mn-ea"/>
                <a:cs typeface="+mn-cs"/>
              </a:rPr>
              <a:t>Watercolour</a:t>
            </a:r>
            <a:r>
              <a:rPr lang="en-US" sz="1200" kern="1200" dirty="0" smtClean="0">
                <a:solidFill>
                  <a:schemeClr val="tx1"/>
                </a:solidFill>
                <a:latin typeface="+mn-lt"/>
                <a:ea typeface="+mn-ea"/>
                <a:cs typeface="+mn-cs"/>
              </a:rPr>
              <a:t> by Private Odin </a:t>
            </a:r>
            <a:r>
              <a:rPr lang="en-US" sz="1200" kern="1200" dirty="0" err="1" smtClean="0">
                <a:solidFill>
                  <a:schemeClr val="tx1"/>
                </a:solidFill>
                <a:latin typeface="+mn-lt"/>
                <a:ea typeface="+mn-ea"/>
                <a:cs typeface="+mn-cs"/>
              </a:rPr>
              <a:t>Rosenvinge</a:t>
            </a:r>
            <a:r>
              <a:rPr lang="en-US" sz="1200" kern="1200" dirty="0" smtClean="0">
                <a:solidFill>
                  <a:schemeClr val="tx1"/>
                </a:solidFill>
                <a:latin typeface="+mn-lt"/>
                <a:ea typeface="+mn-ea"/>
                <a:cs typeface="+mn-cs"/>
              </a:rPr>
              <a:t>, Army Service Corps, 1918.</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action at </a:t>
            </a:r>
            <a:r>
              <a:rPr lang="en-US" sz="1200" kern="1200" dirty="0" err="1" smtClean="0">
                <a:solidFill>
                  <a:schemeClr val="tx1"/>
                </a:solidFill>
                <a:latin typeface="+mn-lt"/>
                <a:ea typeface="+mn-ea"/>
                <a:cs typeface="+mn-cs"/>
              </a:rPr>
              <a:t>Medjel</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Yaba</a:t>
            </a:r>
            <a:r>
              <a:rPr lang="en-US" sz="1200" kern="1200" dirty="0" smtClean="0">
                <a:solidFill>
                  <a:schemeClr val="tx1"/>
                </a:solidFill>
                <a:latin typeface="+mn-lt"/>
                <a:ea typeface="+mn-ea"/>
                <a:cs typeface="+mn-cs"/>
              </a:rPr>
              <a:t> was a preliminary operation to the Battle of </a:t>
            </a:r>
            <a:r>
              <a:rPr lang="en-US" sz="1200" kern="1200" dirty="0" err="1" smtClean="0">
                <a:solidFill>
                  <a:schemeClr val="tx1"/>
                </a:solidFill>
                <a:latin typeface="+mn-lt"/>
                <a:ea typeface="+mn-ea"/>
                <a:cs typeface="+mn-cs"/>
              </a:rPr>
              <a:t>Meggido</a:t>
            </a:r>
            <a:r>
              <a:rPr lang="en-US" sz="1200" kern="1200" dirty="0" smtClean="0">
                <a:solidFill>
                  <a:schemeClr val="tx1"/>
                </a:solidFill>
                <a:latin typeface="+mn-lt"/>
                <a:ea typeface="+mn-ea"/>
                <a:cs typeface="+mn-cs"/>
              </a:rPr>
              <a:t>, which started the following day. This battle was the key Allied victory of the Sinai and Palestine campaign. Achieved with relatively few casualties, it involved a series of </a:t>
            </a:r>
            <a:r>
              <a:rPr lang="en-US" sz="1200" kern="1200" dirty="0" err="1" smtClean="0">
                <a:solidFill>
                  <a:schemeClr val="tx1"/>
                </a:solidFill>
                <a:latin typeface="+mn-lt"/>
                <a:ea typeface="+mn-ea"/>
                <a:cs typeface="+mn-cs"/>
              </a:rPr>
              <a:t>skilful</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manoeuvres</a:t>
            </a:r>
            <a:r>
              <a:rPr lang="en-US" sz="1200" kern="1200" dirty="0" smtClean="0">
                <a:solidFill>
                  <a:schemeClr val="tx1"/>
                </a:solidFill>
                <a:latin typeface="+mn-lt"/>
                <a:ea typeface="+mn-ea"/>
                <a:cs typeface="+mn-cs"/>
              </a:rPr>
              <a:t> and the </a:t>
            </a:r>
            <a:r>
              <a:rPr lang="en-US" sz="1200" kern="1200" dirty="0" err="1" smtClean="0">
                <a:solidFill>
                  <a:schemeClr val="tx1"/>
                </a:solidFill>
                <a:latin typeface="+mn-lt"/>
                <a:ea typeface="+mn-ea"/>
                <a:cs typeface="+mn-cs"/>
              </a:rPr>
              <a:t>co-ordinated</a:t>
            </a:r>
            <a:r>
              <a:rPr lang="en-US" sz="1200" kern="1200" dirty="0" smtClean="0">
                <a:solidFill>
                  <a:schemeClr val="tx1"/>
                </a:solidFill>
                <a:latin typeface="+mn-lt"/>
                <a:ea typeface="+mn-ea"/>
                <a:cs typeface="+mn-cs"/>
              </a:rPr>
              <a:t> use of </a:t>
            </a:r>
            <a:r>
              <a:rPr lang="en-US" sz="1200" kern="1200" dirty="0" err="1" smtClean="0">
                <a:solidFill>
                  <a:schemeClr val="tx1"/>
                </a:solidFill>
                <a:latin typeface="+mn-lt"/>
                <a:ea typeface="+mn-ea"/>
                <a:cs typeface="+mn-cs"/>
              </a:rPr>
              <a:t>aeroplanes</a:t>
            </a:r>
            <a:r>
              <a:rPr lang="en-US" sz="1200" kern="1200" dirty="0" smtClean="0">
                <a:solidFill>
                  <a:schemeClr val="tx1"/>
                </a:solidFill>
                <a:latin typeface="+mn-lt"/>
                <a:ea typeface="+mn-ea"/>
                <a:cs typeface="+mn-cs"/>
              </a:rPr>
              <a:t>, artillery, infantry and cavalry.</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 this </a:t>
            </a:r>
            <a:r>
              <a:rPr lang="en-US" sz="1200" kern="1200" dirty="0" err="1" smtClean="0">
                <a:solidFill>
                  <a:schemeClr val="tx1"/>
                </a:solidFill>
                <a:latin typeface="+mn-lt"/>
                <a:ea typeface="+mn-ea"/>
                <a:cs typeface="+mn-cs"/>
              </a:rPr>
              <a:t>watercolour</a:t>
            </a:r>
            <a:r>
              <a:rPr lang="en-US" sz="1200" kern="1200" dirty="0" smtClean="0">
                <a:solidFill>
                  <a:schemeClr val="tx1"/>
                </a:solidFill>
                <a:latin typeface="+mn-lt"/>
                <a:ea typeface="+mn-ea"/>
                <a:cs typeface="+mn-cs"/>
              </a:rPr>
              <a:t> you can see several aircraft in the sky. Waves of British and Australian aircraft supported General Allenby's attacks, bombing and strafing the Ottoman columns as they retreated.</a:t>
            </a: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20</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2</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Indian transport crossing the desert in Palestine, 1917</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NAM. 2002-05-1-28</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Horse drawn wagons and mules were used to transport ammunition and guns across the desert. The soldiers are mounted on the animals in order to </a:t>
            </a:r>
            <a:r>
              <a:rPr lang="en-US" baseline="0" dirty="0" err="1" smtClean="0"/>
              <a:t>maximise</a:t>
            </a:r>
            <a:r>
              <a:rPr lang="en-US" baseline="0" dirty="0" smtClean="0"/>
              <a:t> the supplies taken on board the wagons. Others soldiers are on foot, and could be useful if needed to defend the supplies from attack.</a:t>
            </a:r>
          </a:p>
        </p:txBody>
      </p:sp>
      <p:sp>
        <p:nvSpPr>
          <p:cNvPr id="4" name="Slide Number Placeholder 3"/>
          <p:cNvSpPr>
            <a:spLocks noGrp="1"/>
          </p:cNvSpPr>
          <p:nvPr>
            <p:ph type="sldNum" sz="quarter" idx="10"/>
          </p:nvPr>
        </p:nvSpPr>
        <p:spPr/>
        <p:txBody>
          <a:bodyPr/>
          <a:lstStyle/>
          <a:p>
            <a:fld id="{9F0F7986-80EB-0B4F-ABCA-B3D410CB5357}" type="slidenum">
              <a:rPr lang="en-US" smtClean="0"/>
              <a:t>21</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Tank advance, c1918</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NAM. 1978-11-157-20-47</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Tanks were still a relatively new technology. While powerful weapons, they were slow and had very poor visibility which made them vulnerable to anti-tank measures unless they had infantry in support, as can be seen here. </a:t>
            </a:r>
          </a:p>
        </p:txBody>
      </p:sp>
      <p:sp>
        <p:nvSpPr>
          <p:cNvPr id="4" name="Slide Number Placeholder 3"/>
          <p:cNvSpPr>
            <a:spLocks noGrp="1"/>
          </p:cNvSpPr>
          <p:nvPr>
            <p:ph type="sldNum" sz="quarter" idx="10"/>
          </p:nvPr>
        </p:nvSpPr>
        <p:spPr/>
        <p:txBody>
          <a:bodyPr/>
          <a:lstStyle/>
          <a:p>
            <a:fld id="{9F0F7986-80EB-0B4F-ABCA-B3D410CB5357}" type="slidenum">
              <a:rPr lang="en-US" smtClean="0"/>
              <a:t>22</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Camel transport using a</a:t>
            </a:r>
            <a:r>
              <a:rPr lang="en-US" sz="1200" b="0" i="0" u="none" strike="noStrike" kern="1200" baseline="0" dirty="0" smtClean="0">
                <a:solidFill>
                  <a:schemeClr val="tx1"/>
                </a:solidFill>
                <a:effectLst/>
                <a:latin typeface="+mn-lt"/>
                <a:ea typeface="+mn-ea"/>
                <a:cs typeface="+mn-cs"/>
              </a:rPr>
              <a:t> water trough</a:t>
            </a:r>
            <a:r>
              <a:rPr lang="en-US" sz="1200" b="0" i="0" u="none" strike="noStrike" kern="1200" dirty="0" smtClean="0">
                <a:solidFill>
                  <a:schemeClr val="tx1"/>
                </a:solidFill>
                <a:effectLst/>
                <a:latin typeface="+mn-lt"/>
                <a:ea typeface="+mn-ea"/>
                <a:cs typeface="+mn-cs"/>
              </a:rPr>
              <a:t>, c1918</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NAM. 1978-11-157-20-42</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Although camels could travel further than horses without water, they needed to drink a good quantity before starting the journey. Transport camels often had local handlers who were more used to dealing with the animals.</a:t>
            </a:r>
          </a:p>
        </p:txBody>
      </p:sp>
      <p:sp>
        <p:nvSpPr>
          <p:cNvPr id="4" name="Slide Number Placeholder 3"/>
          <p:cNvSpPr>
            <a:spLocks noGrp="1"/>
          </p:cNvSpPr>
          <p:nvPr>
            <p:ph type="sldNum" sz="quarter" idx="10"/>
          </p:nvPr>
        </p:nvSpPr>
        <p:spPr/>
        <p:txBody>
          <a:bodyPr/>
          <a:lstStyle/>
          <a:p>
            <a:fld id="{9F0F7986-80EB-0B4F-ABCA-B3D410CB5357}" type="slidenum">
              <a:rPr lang="en-US" smtClean="0"/>
              <a:t>23</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 view of Emmaus [</a:t>
            </a:r>
            <a:r>
              <a:rPr lang="en-US" sz="1200" kern="1200" dirty="0" err="1" smtClean="0">
                <a:solidFill>
                  <a:schemeClr val="tx1"/>
                </a:solidFill>
                <a:latin typeface="+mn-lt"/>
                <a:ea typeface="+mn-ea"/>
                <a:cs typeface="+mn-cs"/>
              </a:rPr>
              <a:t>Imwas</a:t>
            </a:r>
            <a:r>
              <a:rPr lang="en-US" sz="1200" kern="1200" dirty="0" smtClean="0">
                <a:solidFill>
                  <a:schemeClr val="tx1"/>
                </a:solidFill>
                <a:latin typeface="+mn-lt"/>
                <a:ea typeface="+mn-ea"/>
                <a:cs typeface="+mn-cs"/>
              </a:rPr>
              <a:t>], Palestine, showing the French monastery, 9 Jan 1918</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NAM. 2002-05-1-23</a:t>
            </a:r>
            <a:r>
              <a:rPr lang="en-US" dirty="0" smtClean="0"/>
              <a:t> </a:t>
            </a: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terrain was not all sand. There was a lot of rocky</a:t>
            </a:r>
            <a:r>
              <a:rPr lang="en-US" sz="1200" kern="1200" baseline="0" dirty="0" smtClean="0">
                <a:solidFill>
                  <a:schemeClr val="tx1"/>
                </a:solidFill>
                <a:latin typeface="+mn-lt"/>
                <a:ea typeface="+mn-ea"/>
                <a:cs typeface="+mn-cs"/>
              </a:rPr>
              <a:t> ground with hills and sparse covering of trees and bushes.</a:t>
            </a: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24</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British troops in Jerusalem, 1917</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NAM. 1978-11-157-20-39</a:t>
            </a:r>
            <a:r>
              <a:rPr lang="en-US" dirty="0" smtClean="0"/>
              <a:t> </a:t>
            </a: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25</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Indian pipes and drums, Palestine, c1917</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NAM. 1978-11-157-20-18</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Indian regiments had their own bands which often feature drums and their own form of bagpipes. Martial music was a form of communication and presentation, and would assist troops to maintain speed and consistency in marching.</a:t>
            </a:r>
          </a:p>
        </p:txBody>
      </p:sp>
      <p:sp>
        <p:nvSpPr>
          <p:cNvPr id="4" name="Slide Number Placeholder 3"/>
          <p:cNvSpPr>
            <a:spLocks noGrp="1"/>
          </p:cNvSpPr>
          <p:nvPr>
            <p:ph type="sldNum" sz="quarter" idx="10"/>
          </p:nvPr>
        </p:nvSpPr>
        <p:spPr/>
        <p:txBody>
          <a:bodyPr/>
          <a:lstStyle/>
          <a:p>
            <a:fld id="{9F0F7986-80EB-0B4F-ABCA-B3D410CB5357}" type="slidenum">
              <a:rPr lang="en-US" smtClean="0"/>
              <a:t>26</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Manning </a:t>
            </a:r>
            <a:r>
              <a:rPr lang="en-US" sz="1200" b="0" i="0" u="none" strike="noStrike" kern="1200" dirty="0" err="1" smtClean="0">
                <a:solidFill>
                  <a:schemeClr val="tx1"/>
                </a:solidFill>
                <a:effectLst/>
                <a:latin typeface="+mn-lt"/>
                <a:ea typeface="+mn-ea"/>
                <a:cs typeface="+mn-cs"/>
              </a:rPr>
              <a:t>defences</a:t>
            </a:r>
            <a:r>
              <a:rPr lang="en-US" sz="1200" b="0" i="0" u="none" strike="noStrike" kern="1200" dirty="0" smtClean="0">
                <a:solidFill>
                  <a:schemeClr val="tx1"/>
                </a:solidFill>
                <a:effectLst/>
                <a:latin typeface="+mn-lt"/>
                <a:ea typeface="+mn-ea"/>
                <a:cs typeface="+mn-cs"/>
              </a:rPr>
              <a:t> on the coast near </a:t>
            </a:r>
            <a:r>
              <a:rPr lang="en-US" sz="1200" b="0" i="0" u="none" strike="noStrike" kern="1200" dirty="0" err="1" smtClean="0">
                <a:solidFill>
                  <a:schemeClr val="tx1"/>
                </a:solidFill>
                <a:effectLst/>
                <a:latin typeface="+mn-lt"/>
                <a:ea typeface="+mn-ea"/>
                <a:cs typeface="+mn-cs"/>
              </a:rPr>
              <a:t>Arsuf</a:t>
            </a:r>
            <a:r>
              <a:rPr lang="en-US" sz="1200" b="0" i="0" u="none" strike="noStrike" kern="1200" dirty="0" smtClean="0">
                <a:solidFill>
                  <a:schemeClr val="tx1"/>
                </a:solidFill>
                <a:effectLst/>
                <a:latin typeface="+mn-lt"/>
                <a:ea typeface="+mn-ea"/>
                <a:cs typeface="+mn-cs"/>
              </a:rPr>
              <a:t> in Palestine, 1918</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NAM. 1999-10-8-10</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r>
              <a:rPr lang="en-US" sz="1200" kern="1200" dirty="0" smtClean="0">
                <a:solidFill>
                  <a:schemeClr val="tx1"/>
                </a:solidFill>
                <a:latin typeface="+mn-lt"/>
                <a:ea typeface="+mn-ea"/>
                <a:cs typeface="+mn-cs"/>
              </a:rPr>
              <a:t>2nd Battalion Black Watch behind sandbag </a:t>
            </a:r>
            <a:r>
              <a:rPr lang="en-US" sz="1200" kern="1200" dirty="0" err="1" smtClean="0">
                <a:solidFill>
                  <a:schemeClr val="tx1"/>
                </a:solidFill>
                <a:latin typeface="+mn-lt"/>
                <a:ea typeface="+mn-ea"/>
                <a:cs typeface="+mn-cs"/>
              </a:rPr>
              <a:t>defences</a:t>
            </a:r>
            <a:r>
              <a:rPr lang="en-US" sz="1200" kern="1200" dirty="0" smtClean="0">
                <a:solidFill>
                  <a:schemeClr val="tx1"/>
                </a:solidFill>
                <a:latin typeface="+mn-lt"/>
                <a:ea typeface="+mn-ea"/>
                <a:cs typeface="+mn-cs"/>
              </a:rPr>
              <a:t> on the coast near </a:t>
            </a:r>
            <a:r>
              <a:rPr lang="en-US" sz="1200" kern="1200" dirty="0" err="1" smtClean="0">
                <a:solidFill>
                  <a:schemeClr val="tx1"/>
                </a:solidFill>
                <a:latin typeface="+mn-lt"/>
                <a:ea typeface="+mn-ea"/>
                <a:cs typeface="+mn-cs"/>
              </a:rPr>
              <a:t>Arsuf</a:t>
            </a:r>
            <a:r>
              <a:rPr lang="en-US" sz="1200" kern="1200" dirty="0" smtClean="0">
                <a:solidFill>
                  <a:schemeClr val="tx1"/>
                </a:solidFill>
                <a:latin typeface="+mn-lt"/>
                <a:ea typeface="+mn-ea"/>
                <a:cs typeface="+mn-cs"/>
              </a:rPr>
              <a:t>, June 1918</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As well as rifles</a:t>
            </a:r>
            <a:r>
              <a:rPr lang="en-US" sz="1200" kern="1200" baseline="0" dirty="0" smtClean="0">
                <a:solidFill>
                  <a:schemeClr val="tx1"/>
                </a:solidFill>
                <a:latin typeface="+mn-lt"/>
                <a:ea typeface="+mn-ea"/>
                <a:cs typeface="+mn-cs"/>
              </a:rPr>
              <a:t> (Lee Enfield SMLEs) with fixed bayonets the soldier in the </a:t>
            </a:r>
            <a:r>
              <a:rPr lang="en-US" sz="1200" kern="1200" baseline="0" dirty="0" err="1" smtClean="0">
                <a:solidFill>
                  <a:schemeClr val="tx1"/>
                </a:solidFill>
                <a:latin typeface="+mn-lt"/>
                <a:ea typeface="+mn-ea"/>
                <a:cs typeface="+mn-cs"/>
              </a:rPr>
              <a:t>centre</a:t>
            </a:r>
            <a:r>
              <a:rPr lang="en-US" sz="1200" kern="1200" baseline="0" dirty="0" smtClean="0">
                <a:solidFill>
                  <a:schemeClr val="tx1"/>
                </a:solidFill>
                <a:latin typeface="+mn-lt"/>
                <a:ea typeface="+mn-ea"/>
                <a:cs typeface="+mn-cs"/>
              </a:rPr>
              <a:t> is using a Lewis Machine Gun. </a:t>
            </a:r>
          </a:p>
          <a:p>
            <a:endParaRPr lang="en-US" sz="1200" kern="1200" baseline="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Lewis Gun, with its distinctive barrel-cooling shroud and top-mounted drum magazine, was the British Army's most widely used machine gun during the First World War (1914-18). Each Lewis Gun required a team of two gunners, one to fire and one to carry ammunition and reload. All of the members of an infantry platoon would be trained in the use of the Lewis Gun so that they could take over if the usual gunners were killed or wounded.</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These soldiers are wearing the normal steel helmet more associated with the Western Front, with a neck cover added.</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After the capture of Jerusalem in December 1917, General Sir Edmund Allenby’s army had to remain on the defensive as further advances were temporarily delayed as troops were transferred from Palestine to France in the wake of the German Spring Offensive. </a:t>
            </a: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27</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Wrecked British Mark I tank, ‘War Baby’, outside Gaza, 1918</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NAM. 1999-07-93-8</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r>
              <a:rPr lang="en-US" sz="1200" kern="1200" dirty="0" smtClean="0">
                <a:solidFill>
                  <a:schemeClr val="tx1"/>
                </a:solidFill>
                <a:latin typeface="+mn-lt"/>
                <a:ea typeface="+mn-ea"/>
                <a:cs typeface="+mn-cs"/>
              </a:rPr>
              <a:t>A Mark I male tank weighed 28 tons and had a top speed in fourth gear of only 6km/h (3.7mph). Within the tank, temperatures of over 45C (113F) could be reached. With little ventilation, crews would gradually begin to feel sick from the fumes building up inside. The Daimler engine also made so much noise that talking was impossible; the crew communicated through hand signals or banging the side of the tank. The</a:t>
            </a:r>
            <a:r>
              <a:rPr lang="en-US" sz="1200" kern="1200" baseline="0" dirty="0" smtClean="0">
                <a:solidFill>
                  <a:schemeClr val="tx1"/>
                </a:solidFill>
                <a:latin typeface="+mn-lt"/>
                <a:ea typeface="+mn-ea"/>
                <a:cs typeface="+mn-cs"/>
              </a:rPr>
              <a:t> damage to the side of the tank suggests it was struck with artillery fire.</a:t>
            </a: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28</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9th </a:t>
            </a:r>
            <a:r>
              <a:rPr lang="en-US" sz="1200" b="0" i="0" u="none" strike="noStrike" kern="1200" dirty="0" err="1" smtClean="0">
                <a:solidFill>
                  <a:schemeClr val="tx1"/>
                </a:solidFill>
                <a:effectLst/>
                <a:latin typeface="+mn-lt"/>
                <a:ea typeface="+mn-ea"/>
                <a:cs typeface="+mn-cs"/>
              </a:rPr>
              <a:t>Hodson's</a:t>
            </a:r>
            <a:r>
              <a:rPr lang="en-US" sz="1200" b="0" i="0" u="none" strike="noStrike" kern="1200" dirty="0" smtClean="0">
                <a:solidFill>
                  <a:schemeClr val="tx1"/>
                </a:solidFill>
                <a:effectLst/>
                <a:latin typeface="+mn-lt"/>
                <a:ea typeface="+mn-ea"/>
                <a:cs typeface="+mn-cs"/>
              </a:rPr>
              <a:t> Horse in General </a:t>
            </a:r>
            <a:r>
              <a:rPr lang="en-US" sz="1200" b="0" i="0" u="none" strike="noStrike" kern="1200" dirty="0" err="1" smtClean="0">
                <a:solidFill>
                  <a:schemeClr val="tx1"/>
                </a:solidFill>
                <a:effectLst/>
                <a:latin typeface="+mn-lt"/>
                <a:ea typeface="+mn-ea"/>
                <a:cs typeface="+mn-cs"/>
              </a:rPr>
              <a:t>Chauvel's</a:t>
            </a:r>
            <a:r>
              <a:rPr lang="en-US" sz="1200" b="0" i="0" u="none" strike="noStrike" kern="1200" dirty="0" smtClean="0">
                <a:solidFill>
                  <a:schemeClr val="tx1"/>
                </a:solidFill>
                <a:effectLst/>
                <a:latin typeface="+mn-lt"/>
                <a:ea typeface="+mn-ea"/>
                <a:cs typeface="+mn-cs"/>
              </a:rPr>
              <a:t> march through Damascus, 1918</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NAM. 1953-07-25-31</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General Sir Edmund Allenby, who was appointed Commander of British forces in Egypt in June 1917, was determined to conquer Palestine, defeat the Turks and if possible, drive them out of the war altogether. He reached Jerusalem by 9 December, but was prevented by an unusually wet winter and demands for troops for the Western Front from continuing his offensive until late summer 1918.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cavalry, part of General Sir Henry </a:t>
            </a:r>
            <a:r>
              <a:rPr lang="en-US" sz="1200" kern="1200" dirty="0" err="1" smtClean="0">
                <a:solidFill>
                  <a:schemeClr val="tx1"/>
                </a:solidFill>
                <a:latin typeface="+mn-lt"/>
                <a:ea typeface="+mn-ea"/>
                <a:cs typeface="+mn-cs"/>
              </a:rPr>
              <a:t>Chauvel's</a:t>
            </a:r>
            <a:r>
              <a:rPr lang="en-US" sz="1200" kern="1200" dirty="0" smtClean="0">
                <a:solidFill>
                  <a:schemeClr val="tx1"/>
                </a:solidFill>
                <a:latin typeface="+mn-lt"/>
                <a:ea typeface="+mn-ea"/>
                <a:cs typeface="+mn-cs"/>
              </a:rPr>
              <a:t> Desert Mounted Corps, played a prominent role in the final major battle of Megiddo (19-21 Sept 1918), and Allenby swept on into Syria, occupying Damascus, Beirut and, on 25 October, Aleppo. A composite squadron from each regiment took part in a formal and official march through Damascus on 2 October. It was intended as a show of force rather than a triumphal entry. </a:t>
            </a: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29</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Troops in a </a:t>
            </a:r>
            <a:r>
              <a:rPr lang="en-US" sz="1200" b="0" i="0" u="none" strike="noStrike" kern="1200" dirty="0" err="1" smtClean="0">
                <a:solidFill>
                  <a:schemeClr val="tx1"/>
                </a:solidFill>
                <a:effectLst/>
                <a:latin typeface="+mn-lt"/>
                <a:ea typeface="+mn-ea"/>
                <a:cs typeface="+mn-cs"/>
              </a:rPr>
              <a:t>wadi</a:t>
            </a:r>
            <a:r>
              <a:rPr lang="en-US" sz="1200" b="0" i="0" u="none" strike="noStrike" kern="1200" dirty="0" smtClean="0">
                <a:solidFill>
                  <a:schemeClr val="tx1"/>
                </a:solidFill>
                <a:effectLst/>
                <a:latin typeface="+mn-lt"/>
                <a:ea typeface="+mn-ea"/>
                <a:cs typeface="+mn-cs"/>
              </a:rPr>
              <a:t>, c1917</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NAM. 2002-5-1-30</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Some of the terrain lent itself to natural defensive positions, such as the </a:t>
            </a:r>
            <a:r>
              <a:rPr lang="en-US" baseline="0" dirty="0" err="1" smtClean="0"/>
              <a:t>wadi</a:t>
            </a:r>
            <a:r>
              <a:rPr lang="en-US" baseline="0" dirty="0" smtClean="0"/>
              <a:t> (dried river bed) depicted. Dugouts have been constructed on the side of the </a:t>
            </a:r>
            <a:r>
              <a:rPr lang="en-US" baseline="0" dirty="0" err="1" smtClean="0"/>
              <a:t>wadi</a:t>
            </a:r>
            <a:r>
              <a:rPr lang="en-US" baseline="0" dirty="0" smtClean="0"/>
              <a:t> to provide extra cover for the soldiers.</a:t>
            </a:r>
          </a:p>
        </p:txBody>
      </p:sp>
      <p:sp>
        <p:nvSpPr>
          <p:cNvPr id="4" name="Slide Number Placeholder 3"/>
          <p:cNvSpPr>
            <a:spLocks noGrp="1"/>
          </p:cNvSpPr>
          <p:nvPr>
            <p:ph type="sldNum" sz="quarter" idx="10"/>
          </p:nvPr>
        </p:nvSpPr>
        <p:spPr/>
        <p:txBody>
          <a:bodyPr/>
          <a:lstStyle/>
          <a:p>
            <a:fld id="{9F0F7986-80EB-0B4F-ABCA-B3D410CB5357}" type="slidenum">
              <a:rPr lang="en-US" smtClean="0"/>
              <a:t>30</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Part of a company from the </a:t>
            </a:r>
            <a:r>
              <a:rPr lang="en-US" baseline="0" dirty="0" err="1" smtClean="0"/>
              <a:t>Shropshire</a:t>
            </a:r>
            <a:r>
              <a:rPr lang="en-US" baseline="0" dirty="0" smtClean="0"/>
              <a:t> Yeomanry on parade in </a:t>
            </a:r>
            <a:r>
              <a:rPr lang="en-US" baseline="0" dirty="0" err="1" smtClean="0"/>
              <a:t>Shusha</a:t>
            </a:r>
            <a:r>
              <a:rPr lang="en-US" baseline="0" dirty="0" smtClean="0"/>
              <a:t>, in the Libyan desert, 1916</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NAM. 2002-05-1-105</a:t>
            </a:r>
            <a:r>
              <a:rPr lang="en-US" dirty="0" smtClean="0"/>
              <a:t> </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r>
              <a:rPr lang="en-US" sz="1200" kern="1200" dirty="0" smtClean="0">
                <a:solidFill>
                  <a:schemeClr val="tx1"/>
                </a:solidFill>
                <a:latin typeface="+mn-lt"/>
                <a:ea typeface="+mn-ea"/>
                <a:cs typeface="+mn-cs"/>
              </a:rPr>
              <a:t>The long shadows help to reveal the early start to</a:t>
            </a:r>
            <a:r>
              <a:rPr lang="en-US" sz="1200" kern="1200" baseline="0" dirty="0" smtClean="0">
                <a:solidFill>
                  <a:schemeClr val="tx1"/>
                </a:solidFill>
                <a:latin typeface="+mn-lt"/>
                <a:ea typeface="+mn-ea"/>
                <a:cs typeface="+mn-cs"/>
              </a:rPr>
              <a:t> the morning – the picture was taken by a member of the company at 6.30am.</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soldiers are wearing the distinctive ‘</a:t>
            </a:r>
            <a:r>
              <a:rPr lang="en-US" sz="1200" kern="1200" dirty="0" err="1" smtClean="0">
                <a:solidFill>
                  <a:schemeClr val="tx1"/>
                </a:solidFill>
                <a:latin typeface="+mn-lt"/>
                <a:ea typeface="+mn-ea"/>
                <a:cs typeface="+mn-cs"/>
              </a:rPr>
              <a:t>Wolseley</a:t>
            </a:r>
            <a:r>
              <a:rPr lang="en-US" sz="1200" kern="1200" dirty="0" smtClean="0">
                <a:solidFill>
                  <a:schemeClr val="tx1"/>
                </a:solidFill>
                <a:latin typeface="+mn-lt"/>
                <a:ea typeface="+mn-ea"/>
                <a:cs typeface="+mn-cs"/>
              </a:rPr>
              <a:t> Helmet’. The </a:t>
            </a:r>
            <a:r>
              <a:rPr lang="en-US" sz="1200" kern="1200" dirty="0" err="1" smtClean="0">
                <a:solidFill>
                  <a:schemeClr val="tx1"/>
                </a:solidFill>
                <a:latin typeface="+mn-lt"/>
                <a:ea typeface="+mn-ea"/>
                <a:cs typeface="+mn-cs"/>
              </a:rPr>
              <a:t>Wolseley</a:t>
            </a:r>
            <a:r>
              <a:rPr lang="en-US" sz="1200" kern="1200" dirty="0" smtClean="0">
                <a:solidFill>
                  <a:schemeClr val="tx1"/>
                </a:solidFill>
                <a:latin typeface="+mn-lt"/>
                <a:ea typeface="+mn-ea"/>
                <a:cs typeface="+mn-cs"/>
              </a:rPr>
              <a:t> helmet was named after the Army Chief of Staff during the late Victorian era, Sir Garnet </a:t>
            </a:r>
            <a:r>
              <a:rPr lang="en-US" sz="1200" kern="1200" dirty="0" err="1" smtClean="0">
                <a:solidFill>
                  <a:schemeClr val="tx1"/>
                </a:solidFill>
                <a:latin typeface="+mn-lt"/>
                <a:ea typeface="+mn-ea"/>
                <a:cs typeface="+mn-cs"/>
              </a:rPr>
              <a:t>Wolseley</a:t>
            </a:r>
            <a:r>
              <a:rPr lang="en-US" sz="1200" kern="1200" dirty="0" smtClean="0">
                <a:solidFill>
                  <a:schemeClr val="tx1"/>
                </a:solidFill>
                <a:latin typeface="+mn-lt"/>
                <a:ea typeface="+mn-ea"/>
                <a:cs typeface="+mn-cs"/>
              </a:rPr>
              <a:t>. It consisted of cloth over cork or pith (often from the sola plant). Helmets of this style continued to be used by the military until the 1940s.</a:t>
            </a:r>
          </a:p>
        </p:txBody>
      </p:sp>
      <p:sp>
        <p:nvSpPr>
          <p:cNvPr id="4" name="Slide Number Placeholder 3"/>
          <p:cNvSpPr>
            <a:spLocks noGrp="1"/>
          </p:cNvSpPr>
          <p:nvPr>
            <p:ph type="sldNum" sz="quarter" idx="10"/>
          </p:nvPr>
        </p:nvSpPr>
        <p:spPr/>
        <p:txBody>
          <a:bodyPr/>
          <a:lstStyle/>
          <a:p>
            <a:fld id="{9F0F7986-80EB-0B4F-ABCA-B3D410CB5357}" type="slidenum">
              <a:rPr lang="en-US" smtClean="0"/>
              <a:t>4</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Indian troops in the line, c1917</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NAM. 1978-11-157-20-16</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Sand bags were an easy source of defensive material which meant the troops did not have to always dig trenches. Solidly constructed walls made of many stacked sandbags were bullet resistant, and could withstand blasts from artillery. </a:t>
            </a:r>
          </a:p>
        </p:txBody>
      </p:sp>
      <p:sp>
        <p:nvSpPr>
          <p:cNvPr id="4" name="Slide Number Placeholder 3"/>
          <p:cNvSpPr>
            <a:spLocks noGrp="1"/>
          </p:cNvSpPr>
          <p:nvPr>
            <p:ph type="sldNum" sz="quarter" idx="10"/>
          </p:nvPr>
        </p:nvSpPr>
        <p:spPr/>
        <p:txBody>
          <a:bodyPr/>
          <a:lstStyle/>
          <a:p>
            <a:fld id="{9F0F7986-80EB-0B4F-ABCA-B3D410CB5357}" type="slidenum">
              <a:rPr lang="en-US" smtClean="0"/>
              <a:t>31</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Turkish prisoners escorted by French Algerian soldiers, 1917</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NAM. 2002-05-1-5</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French allies also recruited from their empire, as was the case with Algeria. Algeria was a French colony from 1830 until 1962 when it became independent. The majority of the Algerian population was Muslim, and they were subject to a form of selective conscription. Citizens of French origin were expected to undertake two years of compulsory military service.   </a:t>
            </a:r>
          </a:p>
        </p:txBody>
      </p:sp>
      <p:sp>
        <p:nvSpPr>
          <p:cNvPr id="4" name="Slide Number Placeholder 3"/>
          <p:cNvSpPr>
            <a:spLocks noGrp="1"/>
          </p:cNvSpPr>
          <p:nvPr>
            <p:ph type="sldNum" sz="quarter" idx="10"/>
          </p:nvPr>
        </p:nvSpPr>
        <p:spPr/>
        <p:txBody>
          <a:bodyPr/>
          <a:lstStyle/>
          <a:p>
            <a:fld id="{9F0F7986-80EB-0B4F-ABCA-B3D410CB5357}" type="slidenum">
              <a:rPr lang="en-US" smtClean="0"/>
              <a:t>32</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A Sikh soldier in a village, c1917</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NAM. 1978-11-157-20-25</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chance to explore new countries and interact with new cultures was a key draw for many recruits. Some were excited by visiting new places, as can be seen here. The photographer was clearly keen to capture some ‘exotic’ sights, even though the women in the photograph are keen not to have their picture taken, and conceal their faces. They are going about their daily chore of collecting water.</a:t>
            </a:r>
          </a:p>
        </p:txBody>
      </p:sp>
      <p:sp>
        <p:nvSpPr>
          <p:cNvPr id="4" name="Slide Number Placeholder 3"/>
          <p:cNvSpPr>
            <a:spLocks noGrp="1"/>
          </p:cNvSpPr>
          <p:nvPr>
            <p:ph type="sldNum" sz="quarter" idx="10"/>
          </p:nvPr>
        </p:nvSpPr>
        <p:spPr/>
        <p:txBody>
          <a:bodyPr/>
          <a:lstStyle/>
          <a:p>
            <a:fld id="{9F0F7986-80EB-0B4F-ABCA-B3D410CB5357}" type="slidenum">
              <a:rPr lang="en-US" smtClean="0"/>
              <a:t>33</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Turkish prisoners, Gaza, 1917</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NAM. 1990-07-188-32</a:t>
            </a:r>
            <a:r>
              <a:rPr lang="en-US" dirty="0" smtClean="0"/>
              <a:t> </a:t>
            </a: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34</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38th </a:t>
            </a:r>
            <a:r>
              <a:rPr lang="en-US" sz="1200" b="0" i="0" u="none" strike="noStrike" kern="1200" dirty="0" err="1" smtClean="0">
                <a:solidFill>
                  <a:schemeClr val="tx1"/>
                </a:solidFill>
                <a:effectLst/>
                <a:latin typeface="+mn-lt"/>
                <a:ea typeface="+mn-ea"/>
                <a:cs typeface="+mn-cs"/>
              </a:rPr>
              <a:t>Dogras</a:t>
            </a:r>
            <a:r>
              <a:rPr lang="en-US" sz="1200" b="0" i="0" u="none" strike="noStrike" kern="1200" dirty="0" smtClean="0">
                <a:solidFill>
                  <a:schemeClr val="tx1"/>
                </a:solidFill>
                <a:effectLst/>
                <a:latin typeface="+mn-lt"/>
                <a:ea typeface="+mn-ea"/>
                <a:cs typeface="+mn-cs"/>
              </a:rPr>
              <a:t> on the Great Pyramid, Egypt, 1918</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NAM. 1959-11-355-1</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38th </a:t>
            </a:r>
            <a:r>
              <a:rPr lang="en-US" sz="1200" kern="1200" dirty="0" err="1" smtClean="0">
                <a:solidFill>
                  <a:schemeClr val="tx1"/>
                </a:solidFill>
                <a:latin typeface="+mn-lt"/>
                <a:ea typeface="+mn-ea"/>
                <a:cs typeface="+mn-cs"/>
              </a:rPr>
              <a:t>Dogras</a:t>
            </a:r>
            <a:r>
              <a:rPr lang="en-US" sz="1200" kern="1200" dirty="0" smtClean="0">
                <a:solidFill>
                  <a:schemeClr val="tx1"/>
                </a:solidFill>
                <a:latin typeface="+mn-lt"/>
                <a:ea typeface="+mn-ea"/>
                <a:cs typeface="+mn-cs"/>
              </a:rPr>
              <a:t> arrived in Egypt in April 1918 where they joined the 10th Division. The 10th was then undergoing a major </a:t>
            </a:r>
            <a:r>
              <a:rPr lang="en-US" sz="1200" kern="1200" dirty="0" err="1" smtClean="0">
                <a:solidFill>
                  <a:schemeClr val="tx1"/>
                </a:solidFill>
                <a:latin typeface="+mn-lt"/>
                <a:ea typeface="+mn-ea"/>
                <a:cs typeface="+mn-cs"/>
              </a:rPr>
              <a:t>reorganisation</a:t>
            </a:r>
            <a:r>
              <a:rPr lang="en-US" sz="1200" kern="1200" dirty="0" smtClean="0">
                <a:solidFill>
                  <a:schemeClr val="tx1"/>
                </a:solidFill>
                <a:latin typeface="+mn-lt"/>
                <a:ea typeface="+mn-ea"/>
                <a:cs typeface="+mn-cs"/>
              </a:rPr>
              <a:t> with many British units being replaced by Indian ones. The regiment went on to serve in Palestine, taking part in the battles of Megiddo and Nablus before helping capture Damascus (1918).</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As many tourists do today, the soldiers and officers were keen to have a photograph in a place many would only ever have heard about, and been unlikely to visit before the war afforded them the opportunity. Some unfortunately chose to leave a more permanent mark of their visit, including carving graffiti into the site. It is not currently possible to climb the Great Pyramid in Giza, Egypt, so that it may be preserved. </a:t>
            </a: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35</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Royal Irish Regiment, Giza, c1916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NAM. 1950-10-28-1</a:t>
            </a:r>
            <a:r>
              <a:rPr lang="en-US" dirty="0" smtClean="0"/>
              <a:t> </a:t>
            </a:r>
            <a:endParaRPr lang="en-US" sz="1200" b="0" i="0" u="none" strike="noStrike"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Soldiers serving in Egypt were always keen to visit and photograph its historic landmarks. In this image, the officers and men of the Royal Irish Regiment pose for a photograph next to the mysterious Sphinx at Giza. The Great Pyramid of Cheops can be seen in the distance.</a:t>
            </a: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36</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The presentation of medals to troops of ANZAC Mounted Division by General Sir Edmund Allenby, 1918</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NAM. 1990-11-13-1-274</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Australian and New Zealand (ANZAC) Mounted Division was formed in Egypt in March 1916 from units that had returned from the Dardanelles where they had fought in a dismounted role. During the subsequent Sinai and Palestine campaign the division, commanded by Major General Sir Harry </a:t>
            </a:r>
            <a:r>
              <a:rPr lang="en-US" sz="1200" kern="1200" dirty="0" err="1" smtClean="0">
                <a:solidFill>
                  <a:schemeClr val="tx1"/>
                </a:solidFill>
                <a:latin typeface="+mn-lt"/>
                <a:ea typeface="+mn-ea"/>
                <a:cs typeface="+mn-cs"/>
              </a:rPr>
              <a:t>Chauvel</a:t>
            </a:r>
            <a:r>
              <a:rPr lang="en-US" sz="1200" kern="1200" dirty="0" smtClean="0">
                <a:solidFill>
                  <a:schemeClr val="tx1"/>
                </a:solidFill>
                <a:latin typeface="+mn-lt"/>
                <a:ea typeface="+mn-ea"/>
                <a:cs typeface="+mn-cs"/>
              </a:rPr>
              <a:t> and then Major General Edward </a:t>
            </a:r>
            <a:r>
              <a:rPr lang="en-US" sz="1200" kern="1200" dirty="0" err="1" smtClean="0">
                <a:solidFill>
                  <a:schemeClr val="tx1"/>
                </a:solidFill>
                <a:latin typeface="+mn-lt"/>
                <a:ea typeface="+mn-ea"/>
                <a:cs typeface="+mn-cs"/>
              </a:rPr>
              <a:t>Chaytor</a:t>
            </a:r>
            <a:r>
              <a:rPr lang="en-US" sz="1200" kern="1200" dirty="0" smtClean="0">
                <a:solidFill>
                  <a:schemeClr val="tx1"/>
                </a:solidFill>
                <a:latin typeface="+mn-lt"/>
                <a:ea typeface="+mn-ea"/>
                <a:cs typeface="+mn-cs"/>
              </a:rPr>
              <a:t>, played a leading role in the defeat of the Ottoman Turks in that theatre.</a:t>
            </a: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37</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Indian Army soldiers stand guard over a group of wounded Bedouin soldiers at </a:t>
            </a:r>
            <a:r>
              <a:rPr lang="en-US" sz="1200" kern="1200" dirty="0" err="1" smtClean="0">
                <a:solidFill>
                  <a:schemeClr val="tx1"/>
                </a:solidFill>
                <a:latin typeface="+mn-lt"/>
                <a:ea typeface="+mn-ea"/>
                <a:cs typeface="+mn-cs"/>
              </a:rPr>
              <a:t>Mersa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Matruh</a:t>
            </a:r>
            <a:r>
              <a:rPr lang="en-US" sz="1200" kern="1200" dirty="0" smtClean="0">
                <a:solidFill>
                  <a:schemeClr val="tx1"/>
                </a:solidFill>
                <a:latin typeface="+mn-lt"/>
                <a:ea typeface="+mn-ea"/>
                <a:cs typeface="+mn-cs"/>
              </a:rPr>
              <a:t> in western Egypt,</a:t>
            </a:r>
            <a:r>
              <a:rPr lang="en-US" sz="1200" kern="1200" baseline="0" dirty="0" smtClean="0">
                <a:solidFill>
                  <a:schemeClr val="tx1"/>
                </a:solidFill>
                <a:latin typeface="+mn-lt"/>
                <a:ea typeface="+mn-ea"/>
                <a:cs typeface="+mn-cs"/>
              </a:rPr>
              <a:t> 1915</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NAM. 2002-02-589-9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In 1915 the Ottoman Turks attempted to breach British </a:t>
            </a:r>
            <a:r>
              <a:rPr lang="en-US" sz="1200" kern="1200" dirty="0" err="1" smtClean="0">
                <a:solidFill>
                  <a:schemeClr val="tx1"/>
                </a:solidFill>
                <a:latin typeface="+mn-lt"/>
                <a:ea typeface="+mn-ea"/>
                <a:cs typeface="+mn-cs"/>
              </a:rPr>
              <a:t>defences</a:t>
            </a:r>
            <a:r>
              <a:rPr lang="en-US" sz="1200" kern="1200" dirty="0" smtClean="0">
                <a:solidFill>
                  <a:schemeClr val="tx1"/>
                </a:solidFill>
                <a:latin typeface="+mn-lt"/>
                <a:ea typeface="+mn-ea"/>
                <a:cs typeface="+mn-cs"/>
              </a:rPr>
              <a:t> on the Suez Canal and raise an Islamic revolt in Egypt. In support of these operations the </a:t>
            </a:r>
            <a:r>
              <a:rPr lang="en-US" sz="1200" kern="1200" dirty="0" err="1" smtClean="0">
                <a:solidFill>
                  <a:schemeClr val="tx1"/>
                </a:solidFill>
                <a:latin typeface="+mn-lt"/>
                <a:ea typeface="+mn-ea"/>
                <a:cs typeface="+mn-cs"/>
              </a:rPr>
              <a:t>Senussi</a:t>
            </a:r>
            <a:r>
              <a:rPr lang="en-US" sz="1200" kern="1200" dirty="0" smtClean="0">
                <a:solidFill>
                  <a:schemeClr val="tx1"/>
                </a:solidFill>
                <a:latin typeface="+mn-lt"/>
                <a:ea typeface="+mn-ea"/>
                <a:cs typeface="+mn-cs"/>
              </a:rPr>
              <a:t> Arabs attacked the British from the west, but were defeated by the Western Frontier Force under Major-General A Wallace.</a:t>
            </a: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5</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Australian troops on a troop ship, c1917</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NAM. 2002-05-1-99</a:t>
            </a:r>
            <a:r>
              <a:rPr lang="en-US" dirty="0" smtClean="0"/>
              <a:t> </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As well as soldiers the troop ships also carried equipment and animals such as the camels featured in this photograph.</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Despite wearing shorts to better cope with the heat, the soldiers are still wearing </a:t>
            </a:r>
            <a:r>
              <a:rPr lang="en-US" baseline="0" dirty="0" err="1" smtClean="0"/>
              <a:t>woollen</a:t>
            </a:r>
            <a:r>
              <a:rPr lang="en-US" baseline="0" dirty="0" smtClean="0"/>
              <a:t> puttees wound tightly round the lower half of the leg.</a:t>
            </a:r>
          </a:p>
        </p:txBody>
      </p:sp>
      <p:sp>
        <p:nvSpPr>
          <p:cNvPr id="4" name="Slide Number Placeholder 3"/>
          <p:cNvSpPr>
            <a:spLocks noGrp="1"/>
          </p:cNvSpPr>
          <p:nvPr>
            <p:ph type="sldNum" sz="quarter" idx="10"/>
          </p:nvPr>
        </p:nvSpPr>
        <p:spPr/>
        <p:txBody>
          <a:bodyPr/>
          <a:lstStyle/>
          <a:p>
            <a:fld id="{9F0F7986-80EB-0B4F-ABCA-B3D410CB5357}" type="slidenum">
              <a:rPr lang="en-US" smtClean="0"/>
              <a:t>6</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Indian cavalry, Palestine, c1917</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NAM. 1978-11-157-20-17</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This is one of a series of Lantern Slides featured in this presentation. The Magic lantern, as it is commonly known, is the forerunner of the modern slide projector. Its purpose was to present a more animated image than a still photograph, in order to try and bring the subject matter alive, and one that could be viewed by many at the same time.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officer in the foreground is holding a cavalry sword where as his men behind are armed with lances. Although the lance was somewhat dated by this period when compared to machine gun and rifle fire, it was still consider a fearful and effective weapon if the cavalry got close enough to the enemy. The cavalry were also armed with carbines (short rifle) which could be used if stationary.</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7</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13-pounder gun, Palestine, 1915</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NAM 1981-08-56-1</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In 1903 two types of Quick Firing gun - a 13-pounder and an 18-pounder - underwent extensive trials, the 13-pounder being adopted for service with the Royal Horse Artillery and the 18-pounder by the Royal Artillery. By 1906 the regular divisions of the army were equipped with the new guns, which could both be fired at a rate of 20 aimed rounds per minute. The fire was also very accurate. As the First World War (1914-1918) progressed the 13-pounder came to be considered too light for the effective delivery of high explosive shells and it was relegated to fronts in the Middle East and Salonika.</a:t>
            </a: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8</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Dinner in the desert, 1916</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NAM. 2002-05-1-111</a:t>
            </a:r>
            <a:r>
              <a:rPr lang="en-US" dirty="0" smtClean="0"/>
              <a:t> </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r>
              <a:rPr lang="en-US" sz="1200" kern="1200" dirty="0" smtClean="0">
                <a:solidFill>
                  <a:schemeClr val="tx1"/>
                </a:solidFill>
                <a:latin typeface="+mn-lt"/>
                <a:ea typeface="+mn-ea"/>
                <a:cs typeface="+mn-cs"/>
              </a:rPr>
              <a:t>Photograph of troops eating a meal in the desert, 1916-18 (c).</a:t>
            </a:r>
          </a:p>
          <a:p>
            <a:r>
              <a:rPr lang="en-US" sz="1200" kern="1200" dirty="0" smtClean="0">
                <a:solidFill>
                  <a:schemeClr val="tx1"/>
                </a:solidFill>
                <a:latin typeface="+mn-lt"/>
                <a:ea typeface="+mn-ea"/>
                <a:cs typeface="+mn-cs"/>
              </a:rPr>
              <a:t>Associated with Corporal Joseph </a:t>
            </a:r>
            <a:r>
              <a:rPr lang="en-US" sz="1200" kern="1200" dirty="0" err="1" smtClean="0">
                <a:solidFill>
                  <a:schemeClr val="tx1"/>
                </a:solidFill>
                <a:latin typeface="+mn-lt"/>
                <a:ea typeface="+mn-ea"/>
                <a:cs typeface="+mn-cs"/>
              </a:rPr>
              <a:t>Egerton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Shropshire</a:t>
            </a:r>
            <a:r>
              <a:rPr lang="en-US" sz="1200" kern="1200" dirty="0" smtClean="0">
                <a:solidFill>
                  <a:schemeClr val="tx1"/>
                </a:solidFill>
                <a:latin typeface="+mn-lt"/>
                <a:ea typeface="+mn-ea"/>
                <a:cs typeface="+mn-cs"/>
              </a:rPr>
              <a:t> Yeomanry, World War One, Egypt and Palestine (1914-1918), 1916-1918. Corporal </a:t>
            </a:r>
            <a:r>
              <a:rPr lang="en-US" sz="1200" kern="1200" dirty="0" err="1" smtClean="0">
                <a:solidFill>
                  <a:schemeClr val="tx1"/>
                </a:solidFill>
                <a:latin typeface="+mn-lt"/>
                <a:ea typeface="+mn-ea"/>
                <a:cs typeface="+mn-cs"/>
              </a:rPr>
              <a:t>Egerton</a:t>
            </a:r>
            <a:r>
              <a:rPr lang="en-US" sz="1200" kern="1200" dirty="0" smtClean="0">
                <a:solidFill>
                  <a:schemeClr val="tx1"/>
                </a:solidFill>
                <a:latin typeface="+mn-lt"/>
                <a:ea typeface="+mn-ea"/>
                <a:cs typeface="+mn-cs"/>
              </a:rPr>
              <a:t> took</a:t>
            </a:r>
            <a:r>
              <a:rPr lang="en-US" sz="1200" kern="1200" baseline="0" dirty="0" smtClean="0">
                <a:solidFill>
                  <a:schemeClr val="tx1"/>
                </a:solidFill>
                <a:latin typeface="+mn-lt"/>
                <a:ea typeface="+mn-ea"/>
                <a:cs typeface="+mn-cs"/>
              </a:rPr>
              <a:t> many photographs of his fellow soldiers during regular activities.</a:t>
            </a: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9</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British troops on the march in Palestine, 1917</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NAM. 2002-05-1-20</a:t>
            </a:r>
            <a:r>
              <a:rPr lang="en-US" sz="1200" b="0" i="0" u="none" strike="noStrike" kern="1200" baseline="0" dirty="0" smtClean="0">
                <a:solidFill>
                  <a:schemeClr val="tx1"/>
                </a:solidFill>
                <a:effectLst/>
                <a:latin typeface="+mn-lt"/>
                <a:ea typeface="+mn-ea"/>
                <a:cs typeface="+mn-cs"/>
              </a:rPr>
              <a:t> </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Drummers are in the foreground of the picture. Drums have historically been used as communications on the battlefield, as well as a vital part of the training and discipline of troops, and the pageantry associated with military parades. These parades also have strong connections with morale, by making soldiers appear warlike and efficient, which could be seen as a deterrent to their enemies.</a:t>
            </a:r>
          </a:p>
        </p:txBody>
      </p:sp>
      <p:sp>
        <p:nvSpPr>
          <p:cNvPr id="4" name="Slide Number Placeholder 3"/>
          <p:cNvSpPr>
            <a:spLocks noGrp="1"/>
          </p:cNvSpPr>
          <p:nvPr>
            <p:ph type="sldNum" sz="quarter" idx="10"/>
          </p:nvPr>
        </p:nvSpPr>
        <p:spPr/>
        <p:txBody>
          <a:bodyPr/>
          <a:lstStyle/>
          <a:p>
            <a:fld id="{9F0F7986-80EB-0B4F-ABCA-B3D410CB5357}" type="slidenum">
              <a:rPr lang="en-US" smtClean="0"/>
              <a:t>10</a:t>
            </a:fld>
            <a:endParaRPr lang="en-US"/>
          </a:p>
        </p:txBody>
      </p:sp>
    </p:spTree>
    <p:extLst>
      <p:ext uri="{BB962C8B-B14F-4D97-AF65-F5344CB8AC3E}">
        <p14:creationId xmlns:p14="http://schemas.microsoft.com/office/powerpoint/2010/main" val="3470059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 Id="rId3" Type="http://schemas.openxmlformats.org/officeDocument/2006/relationships/image" Target="../media/image3.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 Id="rId3"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 Id="rId3"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 Id="rId3"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 Id="rId3" Type="http://schemas.openxmlformats.org/officeDocument/2006/relationships/image" Target="../media/image3.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 Id="rId3" Type="http://schemas.openxmlformats.org/officeDocument/2006/relationships/image" Target="../media/image3.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 Id="rId3" Type="http://schemas.openxmlformats.org/officeDocument/2006/relationships/image" Target="../media/image3.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 Id="rId3" Type="http://schemas.openxmlformats.org/officeDocument/2006/relationships/image" Target="../media/image3.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603236"/>
            <a:ext cx="8061626" cy="1470025"/>
          </a:xfrm>
        </p:spPr>
        <p:txBody>
          <a:bodyPr/>
          <a:lstStyle>
            <a:lvl1pPr>
              <a:defRPr b="1"/>
            </a:lvl1pPr>
          </a:lstStyle>
          <a:p>
            <a:r>
              <a:rPr lang="en-GB" dirty="0" smtClean="0"/>
              <a:t>Click to edit Master title style</a:t>
            </a:r>
            <a:endParaRPr lang="en-US" dirty="0"/>
          </a:p>
        </p:txBody>
      </p:sp>
      <p:sp>
        <p:nvSpPr>
          <p:cNvPr id="3" name="Subtitle 2"/>
          <p:cNvSpPr>
            <a:spLocks noGrp="1"/>
          </p:cNvSpPr>
          <p:nvPr>
            <p:ph type="subTitle" idx="1"/>
          </p:nvPr>
        </p:nvSpPr>
        <p:spPr>
          <a:xfrm>
            <a:off x="457200" y="3445917"/>
            <a:ext cx="8061626" cy="1752600"/>
          </a:xfrm>
        </p:spPr>
        <p:txBody>
          <a:bodyPr/>
          <a:lstStyle>
            <a:lvl1pPr marL="0" indent="0" algn="ctr">
              <a:buNone/>
              <a:defRPr>
                <a:solidFill>
                  <a:schemeClr val="tx1">
                    <a:lumMod val="95000"/>
                    <a:lumOff val="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75FF909F-AE17-5744-B151-6FE46426A19D}" type="datetimeFigureOut">
              <a:rPr lang="en-US" smtClean="0"/>
              <a:pPr/>
              <a:t>2/6/17</a:t>
            </a:fld>
            <a:endParaRPr lang="en-US"/>
          </a:p>
        </p:txBody>
      </p:sp>
      <p:sp>
        <p:nvSpPr>
          <p:cNvPr id="5" name="Footer Placeholder 4"/>
          <p:cNvSpPr>
            <a:spLocks noGrp="1"/>
          </p:cNvSpPr>
          <p:nvPr>
            <p:ph type="ftr" sz="quarter" idx="11"/>
          </p:nvPr>
        </p:nvSpPr>
        <p:spPr/>
        <p:txBody>
          <a:bodyPr/>
          <a:lstStyle/>
          <a:p>
            <a:endParaRPr lang="en-US"/>
          </a:p>
        </p:txBody>
      </p:sp>
      <p:sp>
        <p:nvSpPr>
          <p:cNvPr id="10"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pic>
        <p:nvPicPr>
          <p:cNvPr id="6" name="Picture 5" descr="NAM_Logo_Black&amp;Red.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54331" y="5489775"/>
            <a:ext cx="1568370" cy="119218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42374" y="359766"/>
            <a:ext cx="7303943" cy="556364"/>
          </a:xfrm>
        </p:spPr>
        <p:txBody>
          <a:bodyPr>
            <a:noAutofit/>
          </a:bodyPr>
          <a:lstStyle>
            <a:lvl1pPr algn="l">
              <a:defRPr sz="4000" b="1"/>
            </a:lvl1pPr>
          </a:lstStyle>
          <a:p>
            <a:r>
              <a:rPr lang="en-GB" dirty="0" smtClean="0"/>
              <a:t>Click to edit Master title style</a:t>
            </a:r>
            <a:endParaRPr lang="en-US" dirty="0"/>
          </a:p>
        </p:txBody>
      </p:sp>
      <p:sp>
        <p:nvSpPr>
          <p:cNvPr id="3" name="Vertical Text Placeholder 2"/>
          <p:cNvSpPr>
            <a:spLocks noGrp="1"/>
          </p:cNvSpPr>
          <p:nvPr>
            <p:ph type="body" orient="vert" idx="1"/>
          </p:nvPr>
        </p:nvSpPr>
        <p:spPr>
          <a:xfrm>
            <a:off x="166562" y="1600200"/>
            <a:ext cx="7979756" cy="4525963"/>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75FF909F-AE17-5744-B151-6FE46426A19D}" type="datetimeFigureOut">
              <a:rPr lang="en-US" smtClean="0"/>
              <a:pPr/>
              <a:t>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pic>
        <p:nvPicPr>
          <p:cNvPr id="9" name="Picture 8" descr="arro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59766"/>
            <a:ext cx="385175" cy="556364"/>
          </a:xfrm>
          <a:prstGeom prst="rect">
            <a:avLst/>
          </a:prstGeom>
        </p:spPr>
      </p:pic>
      <p:pic>
        <p:nvPicPr>
          <p:cNvPr id="11" name="Picture 10" descr="NAM_Logo_Black&amp;Red.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279" y="274638"/>
            <a:ext cx="1965326"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145742" y="274638"/>
            <a:ext cx="5750400" cy="5851525"/>
          </a:xfrm>
        </p:spPr>
        <p:txBody>
          <a:bodyPr vert="eaVert"/>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p:txBody>
          <a:bodyPr/>
          <a:lstStyle/>
          <a:p>
            <a:fld id="{75FF909F-AE17-5744-B151-6FE46426A19D}" type="datetimeFigureOut">
              <a:rPr lang="en-US" smtClean="0"/>
              <a:pPr/>
              <a:t>2/6/17</a:t>
            </a:fld>
            <a:endParaRPr lang="en-US"/>
          </a:p>
        </p:txBody>
      </p:sp>
      <p:sp>
        <p:nvSpPr>
          <p:cNvPr id="5" name="Footer Placeholder 4"/>
          <p:cNvSpPr>
            <a:spLocks noGrp="1"/>
          </p:cNvSpPr>
          <p:nvPr>
            <p:ph type="ftr" sz="quarter" idx="11"/>
          </p:nvPr>
        </p:nvSpPr>
        <p:spPr/>
        <p:txBody>
          <a:bodyPr/>
          <a:lstStyle/>
          <a:p>
            <a:endParaRPr lang="en-US"/>
          </a:p>
        </p:txBody>
      </p:sp>
      <p:sp>
        <p:nvSpPr>
          <p:cNvPr id="9"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pic>
        <p:nvPicPr>
          <p:cNvPr id="11" name="Picture 10" descr="NAM_Logo_Black&amp;Red.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oncluding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1249264"/>
            <a:ext cx="8229600" cy="1143000"/>
          </a:xfrm>
        </p:spPr>
        <p:txBody>
          <a:bodyPr/>
          <a:lstStyle>
            <a:lvl1pPr>
              <a:defRPr b="1"/>
            </a:lvl1p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75FF909F-AE17-5744-B151-6FE46426A19D}" type="datetimeFigureOut">
              <a:rPr lang="en-US" smtClean="0"/>
              <a:pPr/>
              <a:t>2/6/17</a:t>
            </a:fld>
            <a:endParaRPr lang="en-US"/>
          </a:p>
        </p:txBody>
      </p:sp>
      <p:sp>
        <p:nvSpPr>
          <p:cNvPr id="4" name="Footer Placeholder 3"/>
          <p:cNvSpPr>
            <a:spLocks noGrp="1"/>
          </p:cNvSpPr>
          <p:nvPr>
            <p:ph type="ftr" sz="quarter" idx="11"/>
          </p:nvPr>
        </p:nvSpPr>
        <p:spPr/>
        <p:txBody>
          <a:bodyPr/>
          <a:lstStyle/>
          <a:p>
            <a:endParaRPr lang="en-US"/>
          </a:p>
        </p:txBody>
      </p:sp>
      <p:sp>
        <p:nvSpPr>
          <p:cNvPr id="8"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sp>
        <p:nvSpPr>
          <p:cNvPr id="10" name="Text Placeholder 9"/>
          <p:cNvSpPr>
            <a:spLocks noGrp="1"/>
          </p:cNvSpPr>
          <p:nvPr>
            <p:ph type="body" sz="quarter" idx="13"/>
          </p:nvPr>
        </p:nvSpPr>
        <p:spPr>
          <a:xfrm>
            <a:off x="457200" y="2612916"/>
            <a:ext cx="8229600" cy="2296422"/>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pic>
        <p:nvPicPr>
          <p:cNvPr id="9" name="Picture 8" descr="NAM_Logo_Black&amp;Red.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5FF909F-AE17-5744-B151-6FE46426A19D}" type="datetimeFigureOut">
              <a:rPr lang="en-US" smtClean="0"/>
              <a:pPr/>
              <a:t>2/6/17</a:t>
            </a:fld>
            <a:endParaRPr lang="en-US"/>
          </a:p>
        </p:txBody>
      </p:sp>
      <p:sp>
        <p:nvSpPr>
          <p:cNvPr id="4" name="Footer Placeholder 3"/>
          <p:cNvSpPr>
            <a:spLocks noGrp="1"/>
          </p:cNvSpPr>
          <p:nvPr>
            <p:ph type="ftr" sz="quarter" idx="11"/>
          </p:nvPr>
        </p:nvSpPr>
        <p:spPr/>
        <p:txBody>
          <a:bodyPr/>
          <a:lstStyle/>
          <a:p>
            <a:endParaRPr lang="en-US"/>
          </a:p>
        </p:txBody>
      </p:sp>
      <p:sp>
        <p:nvSpPr>
          <p:cNvPr id="8"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42374" y="359766"/>
            <a:ext cx="7350399" cy="556364"/>
          </a:xfrm>
        </p:spPr>
        <p:txBody>
          <a:bodyPr>
            <a:noAutofit/>
          </a:bodyPr>
          <a:lstStyle>
            <a:lvl1pPr algn="l">
              <a:defRPr sz="4000" b="1">
                <a:latin typeface="Arial"/>
                <a:cs typeface="Arial"/>
              </a:defRPr>
            </a:lvl1pPr>
          </a:lstStyle>
          <a:p>
            <a:r>
              <a:rPr lang="en-GB" dirty="0" smtClean="0"/>
              <a:t>Click to edit Master title style</a:t>
            </a:r>
            <a:endParaRPr lang="en-US" dirty="0"/>
          </a:p>
        </p:txBody>
      </p:sp>
      <p:sp>
        <p:nvSpPr>
          <p:cNvPr id="3" name="Content Placeholder 2"/>
          <p:cNvSpPr>
            <a:spLocks noGrp="1"/>
          </p:cNvSpPr>
          <p:nvPr>
            <p:ph idx="1"/>
          </p:nvPr>
        </p:nvSpPr>
        <p:spPr>
          <a:xfrm>
            <a:off x="457200" y="1600200"/>
            <a:ext cx="7735574" cy="4525963"/>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p:txBody>
          <a:bodyPr/>
          <a:lstStyle/>
          <a:p>
            <a:fld id="{75FF909F-AE17-5744-B151-6FE46426A19D}" type="datetimeFigureOut">
              <a:rPr lang="en-US" smtClean="0"/>
              <a:pPr/>
              <a:t>2/6/17</a:t>
            </a:fld>
            <a:endParaRPr lang="en-US"/>
          </a:p>
        </p:txBody>
      </p:sp>
      <p:sp>
        <p:nvSpPr>
          <p:cNvPr id="5" name="Footer Placeholder 4"/>
          <p:cNvSpPr>
            <a:spLocks noGrp="1"/>
          </p:cNvSpPr>
          <p:nvPr>
            <p:ph type="ftr" sz="quarter" idx="11"/>
          </p:nvPr>
        </p:nvSpPr>
        <p:spPr/>
        <p:txBody>
          <a:bodyPr/>
          <a:lstStyle/>
          <a:p>
            <a:endParaRPr lang="en-US"/>
          </a:p>
        </p:txBody>
      </p:sp>
      <p:pic>
        <p:nvPicPr>
          <p:cNvPr id="9" name="Picture 8" descr="arro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59766"/>
            <a:ext cx="385175" cy="556364"/>
          </a:xfrm>
          <a:prstGeom prst="rect">
            <a:avLst/>
          </a:prstGeom>
        </p:spPr>
      </p:pic>
      <p:sp>
        <p:nvSpPr>
          <p:cNvPr id="10"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pic>
        <p:nvPicPr>
          <p:cNvPr id="12" name="Picture 11" descr="NAM_Logo_Black&amp;Red.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1148" y="4406900"/>
            <a:ext cx="8061626" cy="1362075"/>
          </a:xfrm>
        </p:spPr>
        <p:txBody>
          <a:bodyPr anchor="t"/>
          <a:lstStyle>
            <a:lvl1pPr algn="l">
              <a:defRPr sz="4000" b="1" cap="all">
                <a:latin typeface="Arial"/>
                <a:cs typeface="Arial"/>
              </a:defRPr>
            </a:lvl1pPr>
          </a:lstStyle>
          <a:p>
            <a:r>
              <a:rPr lang="en-GB" dirty="0" smtClean="0"/>
              <a:t>Click to edit Master title style</a:t>
            </a:r>
            <a:endParaRPr lang="en-US" dirty="0"/>
          </a:p>
        </p:txBody>
      </p:sp>
      <p:sp>
        <p:nvSpPr>
          <p:cNvPr id="3" name="Text Placeholder 2"/>
          <p:cNvSpPr>
            <a:spLocks noGrp="1"/>
          </p:cNvSpPr>
          <p:nvPr>
            <p:ph type="body" idx="1"/>
          </p:nvPr>
        </p:nvSpPr>
        <p:spPr>
          <a:xfrm>
            <a:off x="131150" y="2906713"/>
            <a:ext cx="8061624" cy="1500187"/>
          </a:xfrm>
        </p:spPr>
        <p:txBody>
          <a:bodyPr anchor="b"/>
          <a:lstStyle>
            <a:lvl1pPr marL="0" indent="0">
              <a:buNone/>
              <a:defRPr sz="2000">
                <a:solidFill>
                  <a:schemeClr val="tx1">
                    <a:tint val="75000"/>
                  </a:schemeClr>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smtClean="0"/>
              <a:t>Click to edit Master text styles</a:t>
            </a:r>
          </a:p>
        </p:txBody>
      </p:sp>
      <p:sp>
        <p:nvSpPr>
          <p:cNvPr id="4" name="Date Placeholder 3"/>
          <p:cNvSpPr>
            <a:spLocks noGrp="1"/>
          </p:cNvSpPr>
          <p:nvPr>
            <p:ph type="dt" sz="half" idx="10"/>
          </p:nvPr>
        </p:nvSpPr>
        <p:spPr/>
        <p:txBody>
          <a:bodyPr/>
          <a:lstStyle/>
          <a:p>
            <a:fld id="{75FF909F-AE17-5744-B151-6FE46426A19D}" type="datetimeFigureOut">
              <a:rPr lang="en-US" smtClean="0"/>
              <a:pPr/>
              <a:t>2/6/17</a:t>
            </a:fld>
            <a:endParaRPr lang="en-US"/>
          </a:p>
        </p:txBody>
      </p:sp>
      <p:sp>
        <p:nvSpPr>
          <p:cNvPr id="5" name="Footer Placeholder 4"/>
          <p:cNvSpPr>
            <a:spLocks noGrp="1"/>
          </p:cNvSpPr>
          <p:nvPr>
            <p:ph type="ftr" sz="quarter" idx="11"/>
          </p:nvPr>
        </p:nvSpPr>
        <p:spPr/>
        <p:txBody>
          <a:bodyPr/>
          <a:lstStyle/>
          <a:p>
            <a:endParaRPr lang="en-US"/>
          </a:p>
        </p:txBody>
      </p:sp>
      <p:pic>
        <p:nvPicPr>
          <p:cNvPr id="9" name="Picture 8" descr="arro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59766"/>
            <a:ext cx="385175" cy="556364"/>
          </a:xfrm>
          <a:prstGeom prst="rect">
            <a:avLst/>
          </a:prstGeom>
        </p:spPr>
      </p:pic>
      <p:sp>
        <p:nvSpPr>
          <p:cNvPr id="10"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pic>
        <p:nvPicPr>
          <p:cNvPr id="12" name="Picture 11" descr="NAM_Logo_Black&amp;Red.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42374" y="359766"/>
            <a:ext cx="7293534" cy="556364"/>
          </a:xfrm>
        </p:spPr>
        <p:txBody>
          <a:bodyPr>
            <a:noAutofit/>
          </a:bodyPr>
          <a:lstStyle>
            <a:lvl1pPr algn="l">
              <a:defRPr sz="4000" b="1">
                <a:latin typeface="Arial"/>
                <a:cs typeface="Arial"/>
              </a:defRPr>
            </a:lvl1pPr>
          </a:lstStyle>
          <a:p>
            <a:r>
              <a:rPr lang="en-GB" dirty="0" smtClean="0"/>
              <a:t>Click to edit Master title style</a:t>
            </a:r>
            <a:endParaRPr lang="en-US" dirty="0"/>
          </a:p>
        </p:txBody>
      </p:sp>
      <p:sp>
        <p:nvSpPr>
          <p:cNvPr id="3" name="Content Placeholder 2"/>
          <p:cNvSpPr>
            <a:spLocks noGrp="1"/>
          </p:cNvSpPr>
          <p:nvPr>
            <p:ph sz="half" idx="1"/>
          </p:nvPr>
        </p:nvSpPr>
        <p:spPr>
          <a:xfrm>
            <a:off x="176972" y="1600200"/>
            <a:ext cx="3767936" cy="4525963"/>
          </a:xfrm>
        </p:spPr>
        <p:txBody>
          <a:bodyPr/>
          <a:lstStyle>
            <a:lvl1pPr>
              <a:defRPr sz="2800">
                <a:latin typeface="Arial"/>
                <a:cs typeface="Arial"/>
              </a:defRPr>
            </a:lvl1pPr>
            <a:lvl2pPr>
              <a:defRPr sz="2400">
                <a:latin typeface="Arial"/>
                <a:cs typeface="Arial"/>
              </a:defRPr>
            </a:lvl2pPr>
            <a:lvl3pPr>
              <a:defRPr sz="2000">
                <a:latin typeface="Arial"/>
                <a:cs typeface="Arial"/>
              </a:defRPr>
            </a:lvl3pPr>
            <a:lvl4pPr>
              <a:defRPr sz="1800">
                <a:latin typeface="Arial"/>
                <a:cs typeface="Arial"/>
              </a:defRPr>
            </a:lvl4pPr>
            <a:lvl5pPr>
              <a:defRPr sz="1800">
                <a:latin typeface="Arial"/>
                <a:cs typeface="Arial"/>
              </a:defRPr>
            </a:lvl5pPr>
            <a:lvl6pPr>
              <a:defRPr sz="1800"/>
            </a:lvl6pPr>
            <a:lvl7pPr>
              <a:defRPr sz="1800"/>
            </a:lvl7pPr>
            <a:lvl8pPr>
              <a:defRPr sz="1800"/>
            </a:lvl8pPr>
            <a:lvl9pPr>
              <a:defRPr sz="18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Content Placeholder 3"/>
          <p:cNvSpPr>
            <a:spLocks noGrp="1"/>
          </p:cNvSpPr>
          <p:nvPr>
            <p:ph sz="half" idx="2"/>
          </p:nvPr>
        </p:nvSpPr>
        <p:spPr>
          <a:xfrm>
            <a:off x="4367972" y="1600200"/>
            <a:ext cx="3767936" cy="4525963"/>
          </a:xfrm>
        </p:spPr>
        <p:txBody>
          <a:bodyPr/>
          <a:lstStyle>
            <a:lvl1pPr>
              <a:defRPr sz="2800">
                <a:latin typeface="Arial"/>
                <a:cs typeface="Arial"/>
              </a:defRPr>
            </a:lvl1pPr>
            <a:lvl2pPr>
              <a:defRPr sz="2400">
                <a:latin typeface="Arial"/>
                <a:cs typeface="Arial"/>
              </a:defRPr>
            </a:lvl2pPr>
            <a:lvl3pPr>
              <a:defRPr sz="2000">
                <a:latin typeface="Arial"/>
                <a:cs typeface="Arial"/>
              </a:defRPr>
            </a:lvl3pPr>
            <a:lvl4pPr>
              <a:defRPr sz="1800">
                <a:latin typeface="Arial"/>
                <a:cs typeface="Arial"/>
              </a:defRPr>
            </a:lvl4pPr>
            <a:lvl5pPr>
              <a:defRPr sz="1800">
                <a:latin typeface="Arial"/>
                <a:cs typeface="Arial"/>
              </a:defRPr>
            </a:lvl5pPr>
            <a:lvl6pPr>
              <a:defRPr sz="1800"/>
            </a:lvl6pPr>
            <a:lvl7pPr>
              <a:defRPr sz="1800"/>
            </a:lvl7pPr>
            <a:lvl8pPr>
              <a:defRPr sz="1800"/>
            </a:lvl8pPr>
            <a:lvl9pPr>
              <a:defRPr sz="18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Date Placeholder 4"/>
          <p:cNvSpPr>
            <a:spLocks noGrp="1"/>
          </p:cNvSpPr>
          <p:nvPr>
            <p:ph type="dt" sz="half" idx="10"/>
          </p:nvPr>
        </p:nvSpPr>
        <p:spPr/>
        <p:txBody>
          <a:bodyPr/>
          <a:lstStyle/>
          <a:p>
            <a:fld id="{75FF909F-AE17-5744-B151-6FE46426A19D}" type="datetimeFigureOut">
              <a:rPr lang="en-US" smtClean="0"/>
              <a:pPr/>
              <a:t>2/6/17</a:t>
            </a:fld>
            <a:endParaRPr lang="en-US"/>
          </a:p>
        </p:txBody>
      </p:sp>
      <p:sp>
        <p:nvSpPr>
          <p:cNvPr id="6" name="Footer Placeholder 5"/>
          <p:cNvSpPr>
            <a:spLocks noGrp="1"/>
          </p:cNvSpPr>
          <p:nvPr>
            <p:ph type="ftr" sz="quarter" idx="11"/>
          </p:nvPr>
        </p:nvSpPr>
        <p:spPr/>
        <p:txBody>
          <a:bodyPr/>
          <a:lstStyle/>
          <a:p>
            <a:endParaRPr lang="en-US"/>
          </a:p>
        </p:txBody>
      </p:sp>
      <p:pic>
        <p:nvPicPr>
          <p:cNvPr id="10" name="Picture 9" descr="arro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59766"/>
            <a:ext cx="385175" cy="556364"/>
          </a:xfrm>
          <a:prstGeom prst="rect">
            <a:avLst/>
          </a:prstGeom>
        </p:spPr>
      </p:pic>
      <p:sp>
        <p:nvSpPr>
          <p:cNvPr id="11"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pic>
        <p:nvPicPr>
          <p:cNvPr id="13" name="Picture 12" descr="NAM_Logo_Black&amp;Red.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2375" y="359766"/>
            <a:ext cx="7303893" cy="556364"/>
          </a:xfrm>
        </p:spPr>
        <p:txBody>
          <a:bodyPr>
            <a:noAutofit/>
          </a:bodyPr>
          <a:lstStyle>
            <a:lvl1pPr algn="l">
              <a:defRPr sz="4000" b="1"/>
            </a:lvl1pPr>
          </a:lstStyle>
          <a:p>
            <a:r>
              <a:rPr lang="en-GB" dirty="0" smtClean="0"/>
              <a:t>Click to edit Master title style</a:t>
            </a:r>
            <a:endParaRPr lang="en-US" dirty="0"/>
          </a:p>
        </p:txBody>
      </p:sp>
      <p:sp>
        <p:nvSpPr>
          <p:cNvPr id="3" name="Text Placeholder 2"/>
          <p:cNvSpPr>
            <a:spLocks noGrp="1"/>
          </p:cNvSpPr>
          <p:nvPr>
            <p:ph type="body" idx="1"/>
          </p:nvPr>
        </p:nvSpPr>
        <p:spPr>
          <a:xfrm>
            <a:off x="166562" y="1535113"/>
            <a:ext cx="379034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4" name="Content Placeholder 3"/>
          <p:cNvSpPr>
            <a:spLocks noGrp="1"/>
          </p:cNvSpPr>
          <p:nvPr>
            <p:ph sz="half" idx="2"/>
          </p:nvPr>
        </p:nvSpPr>
        <p:spPr>
          <a:xfrm>
            <a:off x="166562" y="2174875"/>
            <a:ext cx="379034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ext Placeholder 4"/>
          <p:cNvSpPr>
            <a:spLocks noGrp="1"/>
          </p:cNvSpPr>
          <p:nvPr>
            <p:ph type="body" sz="quarter" idx="3"/>
          </p:nvPr>
        </p:nvSpPr>
        <p:spPr>
          <a:xfrm>
            <a:off x="4354437" y="1535113"/>
            <a:ext cx="379183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354437" y="2174875"/>
            <a:ext cx="379183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7" name="Date Placeholder 6"/>
          <p:cNvSpPr>
            <a:spLocks noGrp="1"/>
          </p:cNvSpPr>
          <p:nvPr>
            <p:ph type="dt" sz="half" idx="10"/>
          </p:nvPr>
        </p:nvSpPr>
        <p:spPr/>
        <p:txBody>
          <a:bodyPr/>
          <a:lstStyle/>
          <a:p>
            <a:fld id="{75FF909F-AE17-5744-B151-6FE46426A19D}" type="datetimeFigureOut">
              <a:rPr lang="en-US" smtClean="0"/>
              <a:pPr/>
              <a:t>2/6/17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6553200" y="6356350"/>
            <a:ext cx="1593068" cy="365125"/>
          </a:xfrm>
        </p:spPr>
        <p:txBody>
          <a:bodyPr/>
          <a:lstStyle/>
          <a:p>
            <a:fld id="{46E2D67D-3712-1F46-97E7-21D332A0337A}" type="slidenum">
              <a:rPr lang="en-US" smtClean="0"/>
              <a:pPr/>
              <a:t>‹#›</a:t>
            </a:fld>
            <a:endParaRPr lang="en-US"/>
          </a:p>
        </p:txBody>
      </p:sp>
      <p:pic>
        <p:nvPicPr>
          <p:cNvPr id="12" name="Picture 11" descr="arro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59766"/>
            <a:ext cx="385175" cy="556364"/>
          </a:xfrm>
          <a:prstGeom prst="rect">
            <a:avLst/>
          </a:prstGeom>
        </p:spPr>
      </p:pic>
      <p:pic>
        <p:nvPicPr>
          <p:cNvPr id="14" name="Picture 13" descr="NAM_Logo_Black&amp;Red.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42375" y="359766"/>
            <a:ext cx="7298348" cy="556364"/>
          </a:xfrm>
        </p:spPr>
        <p:txBody>
          <a:bodyPr>
            <a:noAutofit/>
          </a:bodyPr>
          <a:lstStyle>
            <a:lvl1pPr algn="l">
              <a:defRPr sz="4000" b="1"/>
            </a:lvl1pPr>
          </a:lstStyle>
          <a:p>
            <a:r>
              <a:rPr lang="en-GB" dirty="0" smtClean="0"/>
              <a:t>Click to edit Master title style</a:t>
            </a:r>
            <a:endParaRPr lang="en-US" dirty="0"/>
          </a:p>
        </p:txBody>
      </p:sp>
      <p:sp>
        <p:nvSpPr>
          <p:cNvPr id="3" name="Date Placeholder 2"/>
          <p:cNvSpPr>
            <a:spLocks noGrp="1"/>
          </p:cNvSpPr>
          <p:nvPr>
            <p:ph type="dt" sz="half" idx="10"/>
          </p:nvPr>
        </p:nvSpPr>
        <p:spPr/>
        <p:txBody>
          <a:bodyPr/>
          <a:lstStyle/>
          <a:p>
            <a:fld id="{75FF909F-AE17-5744-B151-6FE46426A19D}" type="datetimeFigureOut">
              <a:rPr lang="en-US" smtClean="0"/>
              <a:pPr/>
              <a:t>2/6/17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6553200" y="6356350"/>
            <a:ext cx="1587523" cy="365125"/>
          </a:xfrm>
        </p:spPr>
        <p:txBody>
          <a:bodyPr/>
          <a:lstStyle/>
          <a:p>
            <a:fld id="{46E2D67D-3712-1F46-97E7-21D332A0337A}" type="slidenum">
              <a:rPr lang="en-US" smtClean="0"/>
              <a:pPr/>
              <a:t>‹#›</a:t>
            </a:fld>
            <a:endParaRPr lang="en-US"/>
          </a:p>
        </p:txBody>
      </p:sp>
      <p:pic>
        <p:nvPicPr>
          <p:cNvPr id="8" name="Picture 7" descr="arro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59766"/>
            <a:ext cx="385175" cy="556364"/>
          </a:xfrm>
          <a:prstGeom prst="rect">
            <a:avLst/>
          </a:prstGeom>
        </p:spPr>
      </p:pic>
      <p:pic>
        <p:nvPicPr>
          <p:cNvPr id="10" name="Picture 9" descr="NAM_Logo_Black&amp;Red.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Branded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FF909F-AE17-5744-B151-6FE46426A19D}" type="datetimeFigureOut">
              <a:rPr lang="en-US" smtClean="0"/>
              <a:pPr/>
              <a:t>2/6/17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6553200" y="6356350"/>
            <a:ext cx="1592440" cy="365125"/>
          </a:xfrm>
        </p:spPr>
        <p:txBody>
          <a:bodyPr/>
          <a:lstStyle/>
          <a:p>
            <a:fld id="{46E2D67D-3712-1F46-97E7-21D332A0337A}" type="slidenum">
              <a:rPr lang="en-US" smtClean="0"/>
              <a:pPr/>
              <a:t>‹#›</a:t>
            </a:fld>
            <a:endParaRPr lang="en-US"/>
          </a:p>
        </p:txBody>
      </p:sp>
      <p:pic>
        <p:nvPicPr>
          <p:cNvPr id="7" name="Picture 6" descr="arro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59766"/>
            <a:ext cx="385175" cy="556364"/>
          </a:xfrm>
          <a:prstGeom prst="rect">
            <a:avLst/>
          </a:prstGeom>
        </p:spPr>
      </p:pic>
      <p:pic>
        <p:nvPicPr>
          <p:cNvPr id="9" name="Picture 8" descr="NAM_Logo_Black&amp;Red.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8203" y="273050"/>
            <a:ext cx="2750348"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416237" y="273050"/>
            <a:ext cx="467341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Text Placeholder 3"/>
          <p:cNvSpPr>
            <a:spLocks noGrp="1"/>
          </p:cNvSpPr>
          <p:nvPr>
            <p:ph type="body" sz="half" idx="2"/>
          </p:nvPr>
        </p:nvSpPr>
        <p:spPr>
          <a:xfrm>
            <a:off x="208203" y="1435100"/>
            <a:ext cx="275034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75FF909F-AE17-5744-B151-6FE46426A19D}" type="datetimeFigureOut">
              <a:rPr lang="en-US" smtClean="0"/>
              <a:pPr/>
              <a:t>2/6/17</a:t>
            </a:fld>
            <a:endParaRPr lang="en-US"/>
          </a:p>
        </p:txBody>
      </p:sp>
      <p:sp>
        <p:nvSpPr>
          <p:cNvPr id="6" name="Footer Placeholder 5"/>
          <p:cNvSpPr>
            <a:spLocks noGrp="1"/>
          </p:cNvSpPr>
          <p:nvPr>
            <p:ph type="ftr" sz="quarter" idx="11"/>
          </p:nvPr>
        </p:nvSpPr>
        <p:spPr/>
        <p:txBody>
          <a:bodyPr/>
          <a:lstStyle/>
          <a:p>
            <a:endParaRPr lang="en-US"/>
          </a:p>
        </p:txBody>
      </p:sp>
      <p:sp>
        <p:nvSpPr>
          <p:cNvPr id="12"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pic>
        <p:nvPicPr>
          <p:cNvPr id="11" name="Picture 10" descr="NAM_Logo_Black&amp;Red.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1413" y="4800600"/>
            <a:ext cx="6318620" cy="566738"/>
          </a:xfrm>
        </p:spPr>
        <p:txBody>
          <a:bodyPr anchor="b">
            <a:noAutofit/>
          </a:bodyPr>
          <a:lstStyle>
            <a:lvl1pPr algn="l">
              <a:defRPr sz="3200" b="1"/>
            </a:lvl1pPr>
          </a:lstStyle>
          <a:p>
            <a:r>
              <a:rPr lang="en-GB" dirty="0" smtClean="0"/>
              <a:t>Click to edit Master title style</a:t>
            </a:r>
            <a:endParaRPr lang="en-US" dirty="0"/>
          </a:p>
        </p:txBody>
      </p:sp>
      <p:sp>
        <p:nvSpPr>
          <p:cNvPr id="3" name="Picture Placeholder 2"/>
          <p:cNvSpPr>
            <a:spLocks noGrp="1"/>
          </p:cNvSpPr>
          <p:nvPr>
            <p:ph type="pic" idx="1"/>
          </p:nvPr>
        </p:nvSpPr>
        <p:spPr>
          <a:xfrm>
            <a:off x="1001413" y="612775"/>
            <a:ext cx="631862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001413" y="5367338"/>
            <a:ext cx="6318620" cy="80486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smtClean="0"/>
              <a:t>Click to edit Master text styles</a:t>
            </a:r>
          </a:p>
        </p:txBody>
      </p:sp>
      <p:sp>
        <p:nvSpPr>
          <p:cNvPr id="5" name="Date Placeholder 4"/>
          <p:cNvSpPr>
            <a:spLocks noGrp="1"/>
          </p:cNvSpPr>
          <p:nvPr>
            <p:ph type="dt" sz="half" idx="10"/>
          </p:nvPr>
        </p:nvSpPr>
        <p:spPr/>
        <p:txBody>
          <a:bodyPr/>
          <a:lstStyle/>
          <a:p>
            <a:fld id="{75FF909F-AE17-5744-B151-6FE46426A19D}" type="datetimeFigureOut">
              <a:rPr lang="en-US" smtClean="0"/>
              <a:pPr/>
              <a:t>2/6/17</a:t>
            </a:fld>
            <a:endParaRPr lang="en-US"/>
          </a:p>
        </p:txBody>
      </p:sp>
      <p:sp>
        <p:nvSpPr>
          <p:cNvPr id="6" name="Footer Placeholder 5"/>
          <p:cNvSpPr>
            <a:spLocks noGrp="1"/>
          </p:cNvSpPr>
          <p:nvPr>
            <p:ph type="ftr" sz="quarter" idx="11"/>
          </p:nvPr>
        </p:nvSpPr>
        <p:spPr/>
        <p:txBody>
          <a:bodyPr/>
          <a:lstStyle/>
          <a:p>
            <a:endParaRPr lang="en-US"/>
          </a:p>
        </p:txBody>
      </p:sp>
      <p:pic>
        <p:nvPicPr>
          <p:cNvPr id="10" name="Picture 9" descr="arro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59766"/>
            <a:ext cx="385175" cy="556364"/>
          </a:xfrm>
          <a:prstGeom prst="rect">
            <a:avLst/>
          </a:prstGeom>
        </p:spPr>
      </p:pic>
      <p:sp>
        <p:nvSpPr>
          <p:cNvPr id="11"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pic>
        <p:nvPicPr>
          <p:cNvPr id="13" name="Picture 12" descr="NAM_Logo_Black&amp;Red.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FF909F-AE17-5744-B151-6FE46426A19D}" type="datetimeFigureOut">
              <a:rPr lang="en-US" smtClean="0"/>
              <a:pPr/>
              <a:t>2/6/17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E2D67D-3712-1F46-97E7-21D332A0337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0" r:id="rId13"/>
  </p:sldLayoutIdLst>
  <p:txStyles>
    <p:titleStyle>
      <a:lvl1pPr algn="ctr" defTabSz="457200" rtl="0" eaLnBrk="1" latinLnBrk="0" hangingPunct="1">
        <a:spcBef>
          <a:spcPct val="0"/>
        </a:spcBef>
        <a:buNone/>
        <a:defRPr sz="44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 Id="rId3"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NAM_Logo_Black&amp;Red.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69916" y="5156829"/>
            <a:ext cx="1980960" cy="1505809"/>
          </a:xfrm>
          <a:prstGeom prst="rect">
            <a:avLst/>
          </a:prstGeom>
        </p:spPr>
      </p:pic>
      <p:pic>
        <p:nvPicPr>
          <p:cNvPr id="6" name="Picture 5" descr="FWW_Centenary__Led_By_IWM_Red-rgb-150.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65489" y="5156829"/>
            <a:ext cx="1403511" cy="1522288"/>
          </a:xfrm>
          <a:prstGeom prst="rect">
            <a:avLst/>
          </a:prstGeom>
        </p:spPr>
      </p:pic>
      <p:pic>
        <p:nvPicPr>
          <p:cNvPr id="7" name="Picture 6" descr="NAM - E&amp;C - title screen.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4501" y="222250"/>
            <a:ext cx="8284282" cy="4659908"/>
          </a:xfrm>
          <a:prstGeom prst="rect">
            <a:avLst/>
          </a:prstGeom>
        </p:spPr>
      </p:pic>
      <p:sp>
        <p:nvSpPr>
          <p:cNvPr id="4" name="TextBox 3"/>
          <p:cNvSpPr txBox="1"/>
          <p:nvPr/>
        </p:nvSpPr>
        <p:spPr>
          <a:xfrm>
            <a:off x="1" y="3595597"/>
            <a:ext cx="9143999" cy="923330"/>
          </a:xfrm>
          <a:prstGeom prst="rect">
            <a:avLst/>
          </a:prstGeom>
          <a:noFill/>
        </p:spPr>
        <p:txBody>
          <a:bodyPr wrap="square" rtlCol="0">
            <a:spAutoFit/>
          </a:bodyPr>
          <a:lstStyle/>
          <a:p>
            <a:pPr algn="ctr"/>
            <a:r>
              <a:rPr lang="en-US" sz="5400" b="1" dirty="0" smtClean="0">
                <a:latin typeface="Arial"/>
                <a:cs typeface="Arial"/>
              </a:rPr>
              <a:t>Palestine 1918</a:t>
            </a: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0961" y="5357097"/>
            <a:ext cx="1595806" cy="1088793"/>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7858125" cy="536971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34942"/>
            <a:ext cx="956729" cy="652761"/>
          </a:xfrm>
          <a:prstGeom prst="rect">
            <a:avLst/>
          </a:prstGeom>
        </p:spPr>
      </p:pic>
    </p:spTree>
    <p:extLst>
      <p:ext uri="{BB962C8B-B14F-4D97-AF65-F5344CB8AC3E}">
        <p14:creationId xmlns:p14="http://schemas.microsoft.com/office/powerpoint/2010/main" val="23078330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7471"/>
            <a:ext cx="7405129" cy="536575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34942"/>
            <a:ext cx="956729" cy="652761"/>
          </a:xfrm>
          <a:prstGeom prst="rect">
            <a:avLst/>
          </a:prstGeom>
        </p:spPr>
      </p:pic>
    </p:spTree>
    <p:extLst>
      <p:ext uri="{BB962C8B-B14F-4D97-AF65-F5344CB8AC3E}">
        <p14:creationId xmlns:p14="http://schemas.microsoft.com/office/powerpoint/2010/main" val="36173679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7683500" cy="534643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34942"/>
            <a:ext cx="956729" cy="652761"/>
          </a:xfrm>
          <a:prstGeom prst="rect">
            <a:avLst/>
          </a:prstGeom>
        </p:spPr>
      </p:pic>
    </p:spTree>
    <p:extLst>
      <p:ext uri="{BB962C8B-B14F-4D97-AF65-F5344CB8AC3E}">
        <p14:creationId xmlns:p14="http://schemas.microsoft.com/office/powerpoint/2010/main" val="23924193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7342186" cy="555625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34942"/>
            <a:ext cx="956729" cy="652761"/>
          </a:xfrm>
          <a:prstGeom prst="rect">
            <a:avLst/>
          </a:prstGeom>
        </p:spPr>
      </p:pic>
    </p:spTree>
    <p:extLst>
      <p:ext uri="{BB962C8B-B14F-4D97-AF65-F5344CB8AC3E}">
        <p14:creationId xmlns:p14="http://schemas.microsoft.com/office/powerpoint/2010/main" val="28915804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7937500" cy="541569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34942"/>
            <a:ext cx="956729" cy="652761"/>
          </a:xfrm>
          <a:prstGeom prst="rect">
            <a:avLst/>
          </a:prstGeom>
        </p:spPr>
      </p:pic>
    </p:spTree>
    <p:extLst>
      <p:ext uri="{BB962C8B-B14F-4D97-AF65-F5344CB8AC3E}">
        <p14:creationId xmlns:p14="http://schemas.microsoft.com/office/powerpoint/2010/main" val="42587899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7466724" cy="541337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34942"/>
            <a:ext cx="956729" cy="652761"/>
          </a:xfrm>
          <a:prstGeom prst="rect">
            <a:avLst/>
          </a:prstGeom>
        </p:spPr>
      </p:pic>
    </p:spTree>
    <p:extLst>
      <p:ext uri="{BB962C8B-B14F-4D97-AF65-F5344CB8AC3E}">
        <p14:creationId xmlns:p14="http://schemas.microsoft.com/office/powerpoint/2010/main" val="39166575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7349065" cy="5334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34942"/>
            <a:ext cx="956729" cy="652761"/>
          </a:xfrm>
          <a:prstGeom prst="rect">
            <a:avLst/>
          </a:prstGeom>
        </p:spPr>
      </p:pic>
    </p:spTree>
    <p:extLst>
      <p:ext uri="{BB962C8B-B14F-4D97-AF65-F5344CB8AC3E}">
        <p14:creationId xmlns:p14="http://schemas.microsoft.com/office/powerpoint/2010/main" val="14075471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5080000" cy="687185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34942"/>
            <a:ext cx="956729" cy="652761"/>
          </a:xfrm>
          <a:prstGeom prst="rect">
            <a:avLst/>
          </a:prstGeom>
        </p:spPr>
      </p:pic>
    </p:spTree>
    <p:extLst>
      <p:ext uri="{BB962C8B-B14F-4D97-AF65-F5344CB8AC3E}">
        <p14:creationId xmlns:p14="http://schemas.microsoft.com/office/powerpoint/2010/main" val="17595575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7430906" cy="541337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34942"/>
            <a:ext cx="956729" cy="652761"/>
          </a:xfrm>
          <a:prstGeom prst="rect">
            <a:avLst/>
          </a:prstGeom>
        </p:spPr>
      </p:pic>
    </p:spTree>
    <p:extLst>
      <p:ext uri="{BB962C8B-B14F-4D97-AF65-F5344CB8AC3E}">
        <p14:creationId xmlns:p14="http://schemas.microsoft.com/office/powerpoint/2010/main" val="2860884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8093" y="0"/>
            <a:ext cx="4557713"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34942"/>
            <a:ext cx="956729" cy="652761"/>
          </a:xfrm>
          <a:prstGeom prst="rect">
            <a:avLst/>
          </a:prstGeom>
        </p:spPr>
      </p:pic>
    </p:spTree>
    <p:extLst>
      <p:ext uri="{BB962C8B-B14F-4D97-AF65-F5344CB8AC3E}">
        <p14:creationId xmlns:p14="http://schemas.microsoft.com/office/powerpoint/2010/main" val="28658838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552824" y="918882"/>
            <a:ext cx="6835588" cy="2954655"/>
          </a:xfrm>
          <a:prstGeom prst="rect">
            <a:avLst/>
          </a:prstGeom>
          <a:noFill/>
        </p:spPr>
        <p:txBody>
          <a:bodyPr wrap="square" rtlCol="0">
            <a:spAutoFit/>
          </a:bodyPr>
          <a:lstStyle/>
          <a:p>
            <a:pPr>
              <a:defRPr/>
            </a:pPr>
            <a:r>
              <a:rPr lang="en-US" sz="1400" dirty="0"/>
              <a:t>This PowerPoint presentation contains a selection of images from the NAM’s photographic  collection. The images are designed to be used in conjunction with the associated video and teachers’ notes.  </a:t>
            </a:r>
          </a:p>
          <a:p>
            <a:pPr>
              <a:defRPr/>
            </a:pPr>
            <a:endParaRPr lang="en-US" sz="1400" dirty="0"/>
          </a:p>
          <a:p>
            <a:pPr>
              <a:defRPr/>
            </a:pPr>
            <a:r>
              <a:rPr lang="en-US" sz="1400" dirty="0" smtClean="0"/>
              <a:t>Unless otherwise stated in the notes, the images can be freely used for non-commercial purposes within the classroom. You can use the entire presentation or choose individual images for use in other non-commercial contexts. When using individual images in other contexts, please always retain the attribution statements provided in this document (e.g. NAM. </a:t>
            </a:r>
            <a:r>
              <a:rPr lang="en-US" sz="1400" dirty="0"/>
              <a:t>2005-08-66-</a:t>
            </a:r>
            <a:r>
              <a:rPr lang="en-US" sz="1400" dirty="0" smtClean="0"/>
              <a:t>1).</a:t>
            </a:r>
          </a:p>
          <a:p>
            <a:pPr>
              <a:defRPr/>
            </a:pPr>
            <a:endParaRPr lang="en-US" sz="1400" dirty="0"/>
          </a:p>
          <a:p>
            <a:pPr lvl="0">
              <a:defRPr/>
            </a:pPr>
            <a:r>
              <a:rPr lang="en-GB" sz="1400" dirty="0">
                <a:ea typeface="Arial"/>
                <a:cs typeface="Arial"/>
                <a:sym typeface="Arial"/>
              </a:rPr>
              <a:t>By downloading this </a:t>
            </a:r>
            <a:r>
              <a:rPr lang="en-GB" sz="1400" dirty="0" smtClean="0">
                <a:ea typeface="Arial"/>
                <a:cs typeface="Arial"/>
                <a:sym typeface="Arial"/>
              </a:rPr>
              <a:t>document and </a:t>
            </a:r>
            <a:r>
              <a:rPr lang="en-GB" sz="1400" dirty="0">
                <a:ea typeface="Arial"/>
                <a:cs typeface="Arial"/>
                <a:sym typeface="Arial"/>
              </a:rPr>
              <a:t>using these images you agree to these terms of use, including your use of the attribution statement specified for each object by </a:t>
            </a:r>
            <a:r>
              <a:rPr lang="en-GB" sz="1400" dirty="0" smtClean="0">
                <a:ea typeface="Arial"/>
                <a:cs typeface="Arial"/>
                <a:sym typeface="Arial"/>
              </a:rPr>
              <a:t>NAM.</a:t>
            </a:r>
            <a:endParaRPr lang="en-GB" sz="1400" dirty="0">
              <a:ea typeface="Arial"/>
              <a:cs typeface="Arial"/>
              <a:sym typeface="Arial"/>
            </a:endParaRPr>
          </a:p>
          <a:p>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8413" y="5650784"/>
            <a:ext cx="1595806" cy="1088793"/>
          </a:xfrm>
          <a:prstGeom prst="rect">
            <a:avLst/>
          </a:prstGeom>
        </p:spPr>
      </p:pic>
    </p:spTree>
    <p:extLst>
      <p:ext uri="{BB962C8B-B14F-4D97-AF65-F5344CB8AC3E}">
        <p14:creationId xmlns:p14="http://schemas.microsoft.com/office/powerpoint/2010/main" val="17668208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7631321" cy="534987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34942"/>
            <a:ext cx="956729" cy="652761"/>
          </a:xfrm>
          <a:prstGeom prst="rect">
            <a:avLst/>
          </a:prstGeom>
        </p:spPr>
      </p:pic>
    </p:spTree>
    <p:extLst>
      <p:ext uri="{BB962C8B-B14F-4D97-AF65-F5344CB8AC3E}">
        <p14:creationId xmlns:p14="http://schemas.microsoft.com/office/powerpoint/2010/main" val="39190452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87590"/>
            <a:ext cx="7580490" cy="521158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34942"/>
            <a:ext cx="956729" cy="652761"/>
          </a:xfrm>
          <a:prstGeom prst="rect">
            <a:avLst/>
          </a:prstGeom>
        </p:spPr>
      </p:pic>
    </p:spTree>
    <p:extLst>
      <p:ext uri="{BB962C8B-B14F-4D97-AF65-F5344CB8AC3E}">
        <p14:creationId xmlns:p14="http://schemas.microsoft.com/office/powerpoint/2010/main" val="42863459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5000625" cy="688975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34942"/>
            <a:ext cx="956729" cy="652761"/>
          </a:xfrm>
          <a:prstGeom prst="rect">
            <a:avLst/>
          </a:prstGeom>
        </p:spPr>
      </p:pic>
    </p:spTree>
    <p:extLst>
      <p:ext uri="{BB962C8B-B14F-4D97-AF65-F5344CB8AC3E}">
        <p14:creationId xmlns:p14="http://schemas.microsoft.com/office/powerpoint/2010/main" val="30947393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7379758" cy="542925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34942"/>
            <a:ext cx="956729" cy="652761"/>
          </a:xfrm>
          <a:prstGeom prst="rect">
            <a:avLst/>
          </a:prstGeom>
        </p:spPr>
      </p:pic>
    </p:spTree>
    <p:extLst>
      <p:ext uri="{BB962C8B-B14F-4D97-AF65-F5344CB8AC3E}">
        <p14:creationId xmlns:p14="http://schemas.microsoft.com/office/powerpoint/2010/main" val="40682421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7653667" cy="541337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34942"/>
            <a:ext cx="956729" cy="652761"/>
          </a:xfrm>
          <a:prstGeom prst="rect">
            <a:avLst/>
          </a:prstGeom>
        </p:spPr>
      </p:pic>
    </p:spTree>
    <p:extLst>
      <p:ext uri="{BB962C8B-B14F-4D97-AF65-F5344CB8AC3E}">
        <p14:creationId xmlns:p14="http://schemas.microsoft.com/office/powerpoint/2010/main" val="28126902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7302500" cy="540184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34942"/>
            <a:ext cx="956729" cy="652761"/>
          </a:xfrm>
          <a:prstGeom prst="rect">
            <a:avLst/>
          </a:prstGeom>
        </p:spPr>
      </p:pic>
    </p:spTree>
    <p:extLst>
      <p:ext uri="{BB962C8B-B14F-4D97-AF65-F5344CB8AC3E}">
        <p14:creationId xmlns:p14="http://schemas.microsoft.com/office/powerpoint/2010/main" val="22020071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7706646" cy="519112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34942"/>
            <a:ext cx="956729" cy="652761"/>
          </a:xfrm>
          <a:prstGeom prst="rect">
            <a:avLst/>
          </a:prstGeom>
        </p:spPr>
      </p:pic>
    </p:spTree>
    <p:extLst>
      <p:ext uri="{BB962C8B-B14F-4D97-AF65-F5344CB8AC3E}">
        <p14:creationId xmlns:p14="http://schemas.microsoft.com/office/powerpoint/2010/main" val="27173818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7339564" cy="535941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34942"/>
            <a:ext cx="956729" cy="652761"/>
          </a:xfrm>
          <a:prstGeom prst="rect">
            <a:avLst/>
          </a:prstGeom>
        </p:spPr>
      </p:pic>
    </p:spTree>
    <p:extLst>
      <p:ext uri="{BB962C8B-B14F-4D97-AF65-F5344CB8AC3E}">
        <p14:creationId xmlns:p14="http://schemas.microsoft.com/office/powerpoint/2010/main" val="38764815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8131170" cy="542925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34942"/>
            <a:ext cx="956729" cy="652761"/>
          </a:xfrm>
          <a:prstGeom prst="rect">
            <a:avLst/>
          </a:prstGeom>
        </p:spPr>
      </p:pic>
    </p:spTree>
    <p:extLst>
      <p:ext uri="{BB962C8B-B14F-4D97-AF65-F5344CB8AC3E}">
        <p14:creationId xmlns:p14="http://schemas.microsoft.com/office/powerpoint/2010/main" val="39703938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7381875" cy="548258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34942"/>
            <a:ext cx="956729" cy="652761"/>
          </a:xfrm>
          <a:prstGeom prst="rect">
            <a:avLst/>
          </a:prstGeom>
        </p:spPr>
      </p:pic>
    </p:spTree>
    <p:extLst>
      <p:ext uri="{BB962C8B-B14F-4D97-AF65-F5344CB8AC3E}">
        <p14:creationId xmlns:p14="http://schemas.microsoft.com/office/powerpoint/2010/main" val="2444620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NAM - E&amp;C MAPS - PALESTINE.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3972" y="1018206"/>
            <a:ext cx="8614850" cy="484585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7700" y="6134942"/>
            <a:ext cx="956729" cy="652761"/>
          </a:xfrm>
          <a:prstGeom prst="rect">
            <a:avLst/>
          </a:prstGeom>
        </p:spPr>
      </p:pic>
    </p:spTree>
    <p:extLst>
      <p:ext uri="{BB962C8B-B14F-4D97-AF65-F5344CB8AC3E}">
        <p14:creationId xmlns:p14="http://schemas.microsoft.com/office/powerpoint/2010/main" val="37746251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7687633" cy="541337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34942"/>
            <a:ext cx="956729" cy="652761"/>
          </a:xfrm>
          <a:prstGeom prst="rect">
            <a:avLst/>
          </a:prstGeom>
        </p:spPr>
      </p:pic>
    </p:spTree>
    <p:extLst>
      <p:ext uri="{BB962C8B-B14F-4D97-AF65-F5344CB8AC3E}">
        <p14:creationId xmlns:p14="http://schemas.microsoft.com/office/powerpoint/2010/main" val="38626597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7358180" cy="541337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34942"/>
            <a:ext cx="956729" cy="652761"/>
          </a:xfrm>
          <a:prstGeom prst="rect">
            <a:avLst/>
          </a:prstGeom>
        </p:spPr>
      </p:pic>
    </p:spTree>
    <p:extLst>
      <p:ext uri="{BB962C8B-B14F-4D97-AF65-F5344CB8AC3E}">
        <p14:creationId xmlns:p14="http://schemas.microsoft.com/office/powerpoint/2010/main" val="3643434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6200"/>
            <a:ext cx="7413625" cy="543665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34942"/>
            <a:ext cx="956729" cy="652761"/>
          </a:xfrm>
          <a:prstGeom prst="rect">
            <a:avLst/>
          </a:prstGeom>
        </p:spPr>
      </p:pic>
    </p:spTree>
    <p:extLst>
      <p:ext uri="{BB962C8B-B14F-4D97-AF65-F5344CB8AC3E}">
        <p14:creationId xmlns:p14="http://schemas.microsoft.com/office/powerpoint/2010/main" val="4072217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5064125" cy="689543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34942"/>
            <a:ext cx="956729" cy="652761"/>
          </a:xfrm>
          <a:prstGeom prst="rect">
            <a:avLst/>
          </a:prstGeom>
        </p:spPr>
      </p:pic>
    </p:spTree>
    <p:extLst>
      <p:ext uri="{BB962C8B-B14F-4D97-AF65-F5344CB8AC3E}">
        <p14:creationId xmlns:p14="http://schemas.microsoft.com/office/powerpoint/2010/main" val="19997861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143" y="0"/>
            <a:ext cx="4557713"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34942"/>
            <a:ext cx="956729" cy="652761"/>
          </a:xfrm>
          <a:prstGeom prst="rect">
            <a:avLst/>
          </a:prstGeom>
        </p:spPr>
      </p:pic>
    </p:spTree>
    <p:extLst>
      <p:ext uri="{BB962C8B-B14F-4D97-AF65-F5344CB8AC3E}">
        <p14:creationId xmlns:p14="http://schemas.microsoft.com/office/powerpoint/2010/main" val="10414067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7302501" cy="547687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34942"/>
            <a:ext cx="956729" cy="652761"/>
          </a:xfrm>
          <a:prstGeom prst="rect">
            <a:avLst/>
          </a:prstGeom>
        </p:spPr>
      </p:pic>
    </p:spTree>
    <p:extLst>
      <p:ext uri="{BB962C8B-B14F-4D97-AF65-F5344CB8AC3E}">
        <p14:creationId xmlns:p14="http://schemas.microsoft.com/office/powerpoint/2010/main" val="27756963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8064499" cy="546033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34942"/>
            <a:ext cx="956729" cy="652761"/>
          </a:xfrm>
          <a:prstGeom prst="rect">
            <a:avLst/>
          </a:prstGeom>
        </p:spPr>
      </p:pic>
    </p:spTree>
    <p:extLst>
      <p:ext uri="{BB962C8B-B14F-4D97-AF65-F5344CB8AC3E}">
        <p14:creationId xmlns:p14="http://schemas.microsoft.com/office/powerpoint/2010/main" val="40315679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4483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34942"/>
            <a:ext cx="956729" cy="652761"/>
          </a:xfrm>
          <a:prstGeom prst="rect">
            <a:avLst/>
          </a:prstGeom>
        </p:spPr>
      </p:pic>
    </p:spTree>
    <p:extLst>
      <p:ext uri="{BB962C8B-B14F-4D97-AF65-F5344CB8AC3E}">
        <p14:creationId xmlns:p14="http://schemas.microsoft.com/office/powerpoint/2010/main" val="36910983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7877116" cy="534987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34942"/>
            <a:ext cx="956729" cy="652761"/>
          </a:xfrm>
          <a:prstGeom prst="rect">
            <a:avLst/>
          </a:prstGeom>
        </p:spPr>
      </p:pic>
    </p:spTree>
    <p:extLst>
      <p:ext uri="{BB962C8B-B14F-4D97-AF65-F5344CB8AC3E}">
        <p14:creationId xmlns:p14="http://schemas.microsoft.com/office/powerpoint/2010/main" val="3027715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8842375" cy="537911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63518"/>
            <a:ext cx="956729" cy="652761"/>
          </a:xfrm>
          <a:prstGeom prst="rect">
            <a:avLst/>
          </a:prstGeom>
        </p:spPr>
      </p:pic>
    </p:spTree>
    <p:extLst>
      <p:ext uri="{BB962C8B-B14F-4D97-AF65-F5344CB8AC3E}">
        <p14:creationId xmlns:p14="http://schemas.microsoft.com/office/powerpoint/2010/main" val="1615483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7969250" cy="533773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34942"/>
            <a:ext cx="956729" cy="652761"/>
          </a:xfrm>
          <a:prstGeom prst="rect">
            <a:avLst/>
          </a:prstGeom>
        </p:spPr>
      </p:pic>
    </p:spTree>
    <p:extLst>
      <p:ext uri="{BB962C8B-B14F-4D97-AF65-F5344CB8AC3E}">
        <p14:creationId xmlns:p14="http://schemas.microsoft.com/office/powerpoint/2010/main" val="41347060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1758"/>
            <a:ext cx="6850856"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34942"/>
            <a:ext cx="956729" cy="652761"/>
          </a:xfrm>
          <a:prstGeom prst="rect">
            <a:avLst/>
          </a:prstGeom>
        </p:spPr>
      </p:pic>
    </p:spTree>
    <p:extLst>
      <p:ext uri="{BB962C8B-B14F-4D97-AF65-F5344CB8AC3E}">
        <p14:creationId xmlns:p14="http://schemas.microsoft.com/office/powerpoint/2010/main" val="5212453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8450146" cy="541337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34942"/>
            <a:ext cx="956729" cy="652761"/>
          </a:xfrm>
          <a:prstGeom prst="rect">
            <a:avLst/>
          </a:prstGeom>
        </p:spPr>
      </p:pic>
    </p:spTree>
    <p:extLst>
      <p:ext uri="{BB962C8B-B14F-4D97-AF65-F5344CB8AC3E}">
        <p14:creationId xmlns:p14="http://schemas.microsoft.com/office/powerpoint/2010/main" val="17072617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7889875" cy="541607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34942"/>
            <a:ext cx="956729" cy="652761"/>
          </a:xfrm>
          <a:prstGeom prst="rect">
            <a:avLst/>
          </a:prstGeom>
        </p:spPr>
      </p:pic>
    </p:spTree>
    <p:extLst>
      <p:ext uri="{BB962C8B-B14F-4D97-AF65-F5344CB8AC3E}">
        <p14:creationId xmlns:p14="http://schemas.microsoft.com/office/powerpoint/2010/main" val="6779559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5901</TotalTime>
  <Words>2957</Words>
  <Application>Microsoft Macintosh PowerPoint</Application>
  <PresentationFormat>On-screen Show (4:3)</PresentationFormat>
  <Paragraphs>203</Paragraphs>
  <Slides>37</Slides>
  <Notes>36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37</vt:i4>
      </vt:variant>
    </vt:vector>
  </HeadingPairs>
  <TitlesOfParts>
    <vt:vector size="40"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National Army Museum</Company>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NAM Administrator</dc:creator>
  <cp:lastModifiedBy>Elizabeth Shaw</cp:lastModifiedBy>
  <cp:revision>357</cp:revision>
  <dcterms:created xsi:type="dcterms:W3CDTF">2010-10-29T11:03:29Z</dcterms:created>
  <dcterms:modified xsi:type="dcterms:W3CDTF">2017-02-06T17:42:39Z</dcterms:modified>
</cp:coreProperties>
</file>