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82" r:id="rId3"/>
    <p:sldId id="257" r:id="rId4"/>
    <p:sldId id="259" r:id="rId5"/>
    <p:sldId id="262" r:id="rId6"/>
    <p:sldId id="263" r:id="rId7"/>
    <p:sldId id="264" r:id="rId8"/>
    <p:sldId id="274" r:id="rId9"/>
    <p:sldId id="265" r:id="rId10"/>
    <p:sldId id="267" r:id="rId11"/>
    <p:sldId id="266" r:id="rId12"/>
    <p:sldId id="268" r:id="rId13"/>
    <p:sldId id="270" r:id="rId14"/>
    <p:sldId id="269" r:id="rId15"/>
    <p:sldId id="271" r:id="rId16"/>
    <p:sldId id="272" r:id="rId17"/>
    <p:sldId id="279" r:id="rId18"/>
    <p:sldId id="273" r:id="rId19"/>
    <p:sldId id="275" r:id="rId20"/>
    <p:sldId id="28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763A"/>
    <a:srgbClr val="292D60"/>
    <a:srgbClr val="B39265"/>
    <a:srgbClr val="B6451D"/>
    <a:srgbClr val="C68D3B"/>
    <a:srgbClr val="292B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p:scale>
          <a:sx n="100" d="100"/>
          <a:sy n="100" d="100"/>
        </p:scale>
        <p:origin x="2504" y="6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634A5-FC15-A54C-8CE1-A96D42453CE5}" type="datetimeFigureOut">
              <a:rPr lang="en-US" smtClean="0"/>
              <a:t>2/22/17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744723-638C-3049-8EA7-AFFDB4DE81F8}" type="slidenum">
              <a:rPr lang="en-US" smtClean="0"/>
              <a:t>‹#›</a:t>
            </a:fld>
            <a:endParaRPr lang="en-US"/>
          </a:p>
        </p:txBody>
      </p:sp>
    </p:spTree>
    <p:extLst>
      <p:ext uri="{BB962C8B-B14F-4D97-AF65-F5344CB8AC3E}">
        <p14:creationId xmlns:p14="http://schemas.microsoft.com/office/powerpoint/2010/main" val="42867560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2005-01-67-20</a:t>
            </a:r>
          </a:p>
          <a:p>
            <a:r>
              <a:rPr lang="en-US" sz="1200" kern="1200" dirty="0" smtClean="0">
                <a:solidFill>
                  <a:schemeClr val="tx1"/>
                </a:solidFill>
                <a:latin typeface="+mn-lt"/>
                <a:ea typeface="+mn-ea"/>
                <a:cs typeface="+mn-cs"/>
              </a:rPr>
              <a:t>Digital photograph: A soldier serving with the 1st Battalion The Royal Irish Regiment stands guard over several hundred Iraqi POW’s held at a transit base before they are moved onto a safer area away from the conflict. </a:t>
            </a:r>
          </a:p>
          <a:p>
            <a:r>
              <a:rPr lang="en-US" sz="1200" kern="1200" dirty="0" smtClean="0">
                <a:solidFill>
                  <a:schemeClr val="tx1"/>
                </a:solidFill>
                <a:latin typeface="+mn-lt"/>
                <a:ea typeface="+mn-ea"/>
                <a:cs typeface="+mn-cs"/>
              </a:rPr>
              <a:t>Crown copyright.</a:t>
            </a:r>
          </a:p>
          <a:p>
            <a:r>
              <a:rPr lang="en-US" sz="1200" kern="1200" dirty="0" smtClean="0">
                <a:solidFill>
                  <a:schemeClr val="tx1"/>
                </a:solidFill>
                <a:latin typeface="+mn-lt"/>
                <a:ea typeface="+mn-ea"/>
                <a:cs typeface="+mn-cs"/>
              </a:rPr>
              <a:t>Photographed by WO2 Giles </a:t>
            </a:r>
            <a:r>
              <a:rPr lang="en-US" sz="1200" kern="1200" dirty="0" err="1" smtClean="0">
                <a:solidFill>
                  <a:schemeClr val="tx1"/>
                </a:solidFill>
                <a:latin typeface="+mn-lt"/>
                <a:ea typeface="+mn-ea"/>
                <a:cs typeface="+mn-cs"/>
              </a:rPr>
              <a:t>Penfound</a:t>
            </a:r>
            <a:r>
              <a:rPr lang="en-US" sz="1200" kern="1200" dirty="0" smtClean="0">
                <a:solidFill>
                  <a:schemeClr val="tx1"/>
                </a:solidFill>
                <a:latin typeface="+mn-lt"/>
                <a:ea typeface="+mn-ea"/>
                <a:cs typeface="+mn-cs"/>
              </a:rPr>
              <a:t>, Army Media Operations, southern Iraq, Operation TELIC, 24 March 2003.</a:t>
            </a:r>
          </a:p>
          <a:p>
            <a:r>
              <a:rPr lang="en-US" sz="1200" kern="1200" dirty="0" smtClean="0">
                <a:solidFill>
                  <a:schemeClr val="tx1"/>
                </a:solidFill>
                <a:latin typeface="+mn-lt"/>
                <a:ea typeface="+mn-ea"/>
                <a:cs typeface="+mn-cs"/>
              </a:rPr>
              <a:t>From a CD entitled 'Iraq Conflict. Operation Telic', compiled by WO2 </a:t>
            </a:r>
            <a:r>
              <a:rPr lang="en-US" sz="1200" kern="1200" dirty="0" err="1" smtClean="0">
                <a:solidFill>
                  <a:schemeClr val="tx1"/>
                </a:solidFill>
                <a:latin typeface="+mn-lt"/>
                <a:ea typeface="+mn-ea"/>
                <a:cs typeface="+mn-cs"/>
              </a:rPr>
              <a:t>Penfound</a:t>
            </a:r>
            <a:r>
              <a:rPr lang="en-US" sz="1200" kern="1200" dirty="0" smtClean="0">
                <a:solidFill>
                  <a:schemeClr val="tx1"/>
                </a:solidFill>
                <a:latin typeface="+mn-lt"/>
                <a:ea typeface="+mn-ea"/>
                <a:cs typeface="+mn-cs"/>
              </a:rPr>
              <a:t>, for an exhibition at the NAM provisionally entitled 'Conflict' (Project: Operation TELIC).</a:t>
            </a:r>
          </a:p>
          <a:p>
            <a:r>
              <a:rPr lang="en-US" sz="1200" kern="1200" dirty="0" smtClean="0">
                <a:solidFill>
                  <a:schemeClr val="tx1"/>
                </a:solidFill>
                <a:latin typeface="+mn-lt"/>
                <a:ea typeface="+mn-ea"/>
                <a:cs typeface="+mn-cs"/>
              </a:rPr>
              <a:t>Associated with 1st Battalion, The Royal Irish Regiment, Iraq (2003-).</a:t>
            </a:r>
          </a:p>
        </p:txBody>
      </p:sp>
      <p:sp>
        <p:nvSpPr>
          <p:cNvPr id="4" name="Slide Number Placeholder 3"/>
          <p:cNvSpPr>
            <a:spLocks noGrp="1"/>
          </p:cNvSpPr>
          <p:nvPr>
            <p:ph type="sldNum" sz="quarter" idx="10"/>
          </p:nvPr>
        </p:nvSpPr>
        <p:spPr/>
        <p:txBody>
          <a:bodyPr/>
          <a:lstStyle/>
          <a:p>
            <a:fld id="{0B744723-638C-3049-8EA7-AFFDB4DE81F8}" type="slidenum">
              <a:rPr lang="en-US" smtClean="0"/>
              <a:t>1</a:t>
            </a:fld>
            <a:endParaRPr lang="en-US"/>
          </a:p>
        </p:txBody>
      </p:sp>
    </p:spTree>
    <p:extLst>
      <p:ext uri="{BB962C8B-B14F-4D97-AF65-F5344CB8AC3E}">
        <p14:creationId xmlns:p14="http://schemas.microsoft.com/office/powerpoint/2010/main" val="2322341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2003-06-57-1</a:t>
            </a:r>
          </a:p>
          <a:p>
            <a:r>
              <a:rPr lang="en-US" sz="1200" kern="1200" dirty="0" smtClean="0">
                <a:solidFill>
                  <a:schemeClr val="tx1"/>
                </a:solidFill>
                <a:latin typeface="+mn-lt"/>
                <a:ea typeface="+mn-ea"/>
                <a:cs typeface="+mn-cs"/>
              </a:rPr>
              <a:t>Playing card featuring</a:t>
            </a:r>
            <a:r>
              <a:rPr lang="en-US" sz="1200" kern="1200" baseline="0" dirty="0" smtClean="0">
                <a:solidFill>
                  <a:schemeClr val="tx1"/>
                </a:solidFill>
                <a:latin typeface="+mn-lt"/>
                <a:ea typeface="+mn-ea"/>
                <a:cs typeface="+mn-cs"/>
              </a:rPr>
              <a:t> Saddam Hussein, from </a:t>
            </a:r>
            <a:r>
              <a:rPr lang="en-US" sz="1200" kern="1200" dirty="0" smtClean="0">
                <a:solidFill>
                  <a:schemeClr val="tx1"/>
                </a:solidFill>
                <a:latin typeface="+mn-lt"/>
                <a:ea typeface="+mn-ea"/>
                <a:cs typeface="+mn-cs"/>
              </a:rPr>
              <a:t>Set of Most-Wanted Iraqi ‘Personality Identification' playing cards, 2003</a:t>
            </a:r>
          </a:p>
          <a:p>
            <a:r>
              <a:rPr lang="en-US" sz="1200" kern="1200" dirty="0" smtClean="0">
                <a:solidFill>
                  <a:schemeClr val="tx1"/>
                </a:solidFill>
                <a:latin typeface="+mn-lt"/>
                <a:ea typeface="+mn-ea"/>
                <a:cs typeface="+mn-cs"/>
              </a:rPr>
              <a:t>52 regular cards and two jokers, one inscribed with 'Arab Titles' and examples and the other inscribed with 'Iraqi Military Ranks', and a cover card; the set wrapped in cellophane, in original box</a:t>
            </a:r>
          </a:p>
          <a:p>
            <a:r>
              <a:rPr lang="en-US" sz="1200" kern="1200" dirty="0" err="1" smtClean="0">
                <a:solidFill>
                  <a:schemeClr val="tx1"/>
                </a:solidFill>
                <a:latin typeface="+mn-lt"/>
                <a:ea typeface="+mn-ea"/>
                <a:cs typeface="+mn-cs"/>
              </a:rPr>
              <a:t>Colour</a:t>
            </a:r>
            <a:r>
              <a:rPr lang="en-US" sz="1200" kern="1200" dirty="0" smtClean="0">
                <a:solidFill>
                  <a:schemeClr val="tx1"/>
                </a:solidFill>
                <a:latin typeface="+mn-lt"/>
                <a:ea typeface="+mn-ea"/>
                <a:cs typeface="+mn-cs"/>
              </a:rPr>
              <a:t> photolithographic cards, published by the Liberty Playing Card Company, Texas, USA and issued to the British Army, 2003.</a:t>
            </a:r>
          </a:p>
          <a:p>
            <a:r>
              <a:rPr lang="en-US" sz="1200" kern="1200" dirty="0" smtClean="0">
                <a:solidFill>
                  <a:schemeClr val="tx1"/>
                </a:solidFill>
                <a:latin typeface="+mn-lt"/>
                <a:ea typeface="+mn-ea"/>
                <a:cs typeface="+mn-cs"/>
              </a:rPr>
              <a:t>Associated with Iraq (2003-).</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playing cards show the name and a photograph (or silhouette) of each of the 52 'Most Wanted' members of Saddam Hussein's regime; these include Saddam himself (the Ace of Spades), his sons </a:t>
            </a:r>
            <a:r>
              <a:rPr lang="en-US" sz="1200" kern="1200" dirty="0" err="1" smtClean="0">
                <a:solidFill>
                  <a:schemeClr val="tx1"/>
                </a:solidFill>
                <a:latin typeface="+mn-lt"/>
                <a:ea typeface="+mn-ea"/>
                <a:cs typeface="+mn-cs"/>
              </a:rPr>
              <a:t>Uday</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Qusay</a:t>
            </a:r>
            <a:r>
              <a:rPr lang="en-US" sz="1200" kern="1200" dirty="0" smtClean="0">
                <a:solidFill>
                  <a:schemeClr val="tx1"/>
                </a:solidFill>
                <a:latin typeface="+mn-lt"/>
                <a:ea typeface="+mn-ea"/>
                <a:cs typeface="+mn-cs"/>
              </a:rPr>
              <a:t> (the Aces of Hearts and Clubs), General Ali </a:t>
            </a:r>
            <a:r>
              <a:rPr lang="en-US" sz="1200" kern="1200" dirty="0" err="1" smtClean="0">
                <a:solidFill>
                  <a:schemeClr val="tx1"/>
                </a:solidFill>
                <a:latin typeface="+mn-lt"/>
                <a:ea typeface="+mn-ea"/>
                <a:cs typeface="+mn-cs"/>
              </a:rPr>
              <a:t>Hasan</a:t>
            </a:r>
            <a:r>
              <a:rPr lang="en-US" sz="1200" kern="1200" dirty="0" smtClean="0">
                <a:solidFill>
                  <a:schemeClr val="tx1"/>
                </a:solidFill>
                <a:latin typeface="+mn-lt"/>
                <a:ea typeface="+mn-ea"/>
                <a:cs typeface="+mn-cs"/>
              </a:rPr>
              <a:t> Al-</a:t>
            </a:r>
            <a:r>
              <a:rPr lang="en-US" sz="1200" kern="1200" dirty="0" err="1" smtClean="0">
                <a:solidFill>
                  <a:schemeClr val="tx1"/>
                </a:solidFill>
                <a:latin typeface="+mn-lt"/>
                <a:ea typeface="+mn-ea"/>
                <a:cs typeface="+mn-cs"/>
              </a:rPr>
              <a:t>Majid</a:t>
            </a:r>
            <a:r>
              <a:rPr lang="en-US" sz="1200" kern="1200" dirty="0" smtClean="0">
                <a:solidFill>
                  <a:schemeClr val="tx1"/>
                </a:solidFill>
                <a:latin typeface="+mn-lt"/>
                <a:ea typeface="+mn-ea"/>
                <a:cs typeface="+mn-cs"/>
              </a:rPr>
              <a:t>, known as 'Chemical Ali' (the King of Spades) and Deputy Prime Minister Tariq Aziz (the 8 of Spades). </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10</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2005-01-67-25</a:t>
            </a:r>
          </a:p>
          <a:p>
            <a:r>
              <a:rPr lang="en-US" sz="1200" kern="1200" dirty="0" smtClean="0">
                <a:solidFill>
                  <a:schemeClr val="tx1"/>
                </a:solidFill>
                <a:latin typeface="+mn-lt"/>
                <a:ea typeface="+mn-ea"/>
                <a:cs typeface="+mn-cs"/>
              </a:rPr>
              <a:t>Digital photograph: An Iraqi civilian walks in front of a Warrior Infantry Fighting Vehicle of 3 platoon No 1 Company The First Battalion The Irish Guards.</a:t>
            </a:r>
          </a:p>
          <a:p>
            <a:r>
              <a:rPr lang="en-US" sz="1200" kern="1200" dirty="0" smtClean="0">
                <a:solidFill>
                  <a:schemeClr val="tx1"/>
                </a:solidFill>
                <a:latin typeface="+mn-lt"/>
                <a:ea typeface="+mn-ea"/>
                <a:cs typeface="+mn-cs"/>
              </a:rPr>
              <a:t>Photographed by WO2 Giles </a:t>
            </a:r>
            <a:r>
              <a:rPr lang="en-US" sz="1200" kern="1200" dirty="0" err="1" smtClean="0">
                <a:solidFill>
                  <a:schemeClr val="tx1"/>
                </a:solidFill>
                <a:latin typeface="+mn-lt"/>
                <a:ea typeface="+mn-ea"/>
                <a:cs typeface="+mn-cs"/>
              </a:rPr>
              <a:t>Penfound</a:t>
            </a:r>
            <a:r>
              <a:rPr lang="en-US" sz="1200" kern="1200" dirty="0" smtClean="0">
                <a:solidFill>
                  <a:schemeClr val="tx1"/>
                </a:solidFill>
                <a:latin typeface="+mn-lt"/>
                <a:ea typeface="+mn-ea"/>
                <a:cs typeface="+mn-cs"/>
              </a:rPr>
              <a:t>, Army Media Operations, Basra City, southern Iraq, Operation TELIC, 29 March 2003.</a:t>
            </a:r>
          </a:p>
          <a:p>
            <a:r>
              <a:rPr lang="en-US" sz="1200" kern="1200" dirty="0" smtClean="0">
                <a:solidFill>
                  <a:schemeClr val="tx1"/>
                </a:solidFill>
                <a:latin typeface="+mn-lt"/>
                <a:ea typeface="+mn-ea"/>
                <a:cs typeface="+mn-cs"/>
              </a:rPr>
              <a:t>Crown copyright.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soldiers manning the checkpoint on the bridge into/out of Basra were there to show a presence and to prevent Iraqi soldiers and militia leaving the city to possibly fight coalition forces.</a:t>
            </a:r>
            <a:endParaRPr lang="en-GB" dirty="0"/>
          </a:p>
        </p:txBody>
      </p:sp>
      <p:sp>
        <p:nvSpPr>
          <p:cNvPr id="4" name="Slide Number Placeholder 3"/>
          <p:cNvSpPr>
            <a:spLocks noGrp="1"/>
          </p:cNvSpPr>
          <p:nvPr>
            <p:ph type="sldNum" sz="quarter" idx="10"/>
          </p:nvPr>
        </p:nvSpPr>
        <p:spPr/>
        <p:txBody>
          <a:bodyPr/>
          <a:lstStyle/>
          <a:p>
            <a:fld id="{0B744723-638C-3049-8EA7-AFFDB4DE81F8}" type="slidenum">
              <a:rPr lang="en-US" smtClean="0"/>
              <a:t>11</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1997-10-141-1</a:t>
            </a:r>
          </a:p>
          <a:p>
            <a:r>
              <a:rPr lang="en-US" sz="1200" kern="1200" dirty="0" smtClean="0">
                <a:solidFill>
                  <a:schemeClr val="tx1"/>
                </a:solidFill>
                <a:latin typeface="+mn-lt"/>
                <a:ea typeface="+mn-ea"/>
                <a:cs typeface="+mn-cs"/>
              </a:rPr>
              <a:t>Mine-clearing by hand near </a:t>
            </a:r>
            <a:r>
              <a:rPr lang="en-US" sz="1200" kern="1200" dirty="0" err="1" smtClean="0">
                <a:solidFill>
                  <a:schemeClr val="tx1"/>
                </a:solidFill>
                <a:latin typeface="+mn-lt"/>
                <a:ea typeface="+mn-ea"/>
                <a:cs typeface="+mn-cs"/>
              </a:rPr>
              <a:t>Vitez</a:t>
            </a:r>
            <a:r>
              <a:rPr lang="en-US" sz="1200" kern="1200" dirty="0" smtClean="0">
                <a:solidFill>
                  <a:schemeClr val="tx1"/>
                </a:solidFill>
                <a:latin typeface="+mn-lt"/>
                <a:ea typeface="+mn-ea"/>
                <a:cs typeface="+mn-cs"/>
              </a:rPr>
              <a:t>, Bosnia, 1994.</a:t>
            </a:r>
          </a:p>
          <a:p>
            <a:r>
              <a:rPr lang="en-US" sz="1200" kern="1200" dirty="0" smtClean="0">
                <a:solidFill>
                  <a:schemeClr val="tx1"/>
                </a:solidFill>
                <a:latin typeface="+mn-lt"/>
                <a:ea typeface="+mn-ea"/>
                <a:cs typeface="+mn-cs"/>
              </a:rPr>
              <a:t>Oil on board signed lower left by Jonathan Wade (b 1960), inscribed verso 'started summer 1994/ finished 1997’.</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1994 the artist, Jonathan Wade, a former officer of The Royal Highland Fusiliers, visited Bosnia to paint military subjects, sometimes basing his work on photographs. The unit depicted here is 49 Squadron, Royal Engineers, from 33 Engineer Regiment (Explosive Ordnance Disposal), engaged in the highly dangerous work of mine clearance. The unit had suffered one fatal casualty prior to Wade's visit.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this painting, three sappers crawl along a road, two with hand-held mine prodders to feel for mines and one resting behind with a </a:t>
            </a:r>
            <a:r>
              <a:rPr lang="en-US" sz="1200" kern="1200" dirty="0" err="1" smtClean="0">
                <a:solidFill>
                  <a:schemeClr val="tx1"/>
                </a:solidFill>
                <a:latin typeface="+mn-lt"/>
                <a:ea typeface="+mn-ea"/>
                <a:cs typeface="+mn-cs"/>
              </a:rPr>
              <a:t>jerrycan</a:t>
            </a:r>
            <a:r>
              <a:rPr lang="en-US" sz="1200" kern="1200" dirty="0" smtClean="0">
                <a:solidFill>
                  <a:schemeClr val="tx1"/>
                </a:solidFill>
                <a:latin typeface="+mn-lt"/>
                <a:ea typeface="+mn-ea"/>
                <a:cs typeface="+mn-cs"/>
              </a:rPr>
              <a:t> of water and a kitbag. The two men with prodders are working as a pair, with one slightly ahead of the other. This standing operating procedure ensures that if either man sets off a mine, then only one of them is on a level with it. The men should be wearing protective visors over their faces when engaged in mine clearance, but Wade noted that these are sometimes discarded as they tend to impede vision.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sappers each carry a roll of white mine tape laid out behind them to indicate how far they have cleared. In the background, more white tape attached to six foot pickets hammered into the ground indicates that mine clearance has not been completed beyond that point.</a:t>
            </a:r>
            <a:endParaRPr lang="en-GB" dirty="0"/>
          </a:p>
        </p:txBody>
      </p:sp>
      <p:sp>
        <p:nvSpPr>
          <p:cNvPr id="4" name="Slide Number Placeholder 3"/>
          <p:cNvSpPr>
            <a:spLocks noGrp="1"/>
          </p:cNvSpPr>
          <p:nvPr>
            <p:ph type="sldNum" sz="quarter" idx="10"/>
          </p:nvPr>
        </p:nvSpPr>
        <p:spPr/>
        <p:txBody>
          <a:bodyPr/>
          <a:lstStyle/>
          <a:p>
            <a:fld id="{88DC623E-3004-44BC-91D1-19BD4AFF1BBE}" type="slidenum">
              <a:rPr lang="en-GB" smtClean="0"/>
              <a:pPr/>
              <a:t>12</a:t>
            </a:fld>
            <a:endParaRPr lang="en-GB" dirty="0"/>
          </a:p>
        </p:txBody>
      </p:sp>
    </p:spTree>
    <p:extLst>
      <p:ext uri="{BB962C8B-B14F-4D97-AF65-F5344CB8AC3E}">
        <p14:creationId xmlns:p14="http://schemas.microsoft.com/office/powerpoint/2010/main" val="3084102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1997-09-66-1</a:t>
            </a:r>
          </a:p>
          <a:p>
            <a:r>
              <a:rPr lang="en-US" sz="1200" kern="1200" dirty="0" smtClean="0">
                <a:solidFill>
                  <a:schemeClr val="tx1"/>
                </a:solidFill>
                <a:latin typeface="+mn-lt"/>
                <a:ea typeface="+mn-ea"/>
                <a:cs typeface="+mn-cs"/>
              </a:rPr>
              <a:t>TMR-2A anti-personnel mine used by the former Yugoslav Army, 1995 (c); made by SDPR, Beograd, Yugoslavia; copy of USSR POM - 2 and C2ECH PP - </a:t>
            </a:r>
            <a:r>
              <a:rPr lang="en-US" sz="1200" kern="1200" dirty="0" err="1" smtClean="0">
                <a:solidFill>
                  <a:schemeClr val="tx1"/>
                </a:solidFill>
                <a:latin typeface="+mn-lt"/>
                <a:ea typeface="+mn-ea"/>
                <a:cs typeface="+mn-cs"/>
              </a:rPr>
              <a:t>Mi</a:t>
            </a:r>
            <a:r>
              <a:rPr lang="en-US" sz="1200" kern="1200" dirty="0" smtClean="0">
                <a:solidFill>
                  <a:schemeClr val="tx1"/>
                </a:solidFill>
                <a:latin typeface="+mn-lt"/>
                <a:ea typeface="+mn-ea"/>
                <a:cs typeface="+mn-cs"/>
              </a:rPr>
              <a:t> - 5b stake mine.</a:t>
            </a:r>
          </a:p>
        </p:txBody>
      </p:sp>
      <p:sp>
        <p:nvSpPr>
          <p:cNvPr id="4" name="Slide Number Placeholder 3"/>
          <p:cNvSpPr>
            <a:spLocks noGrp="1"/>
          </p:cNvSpPr>
          <p:nvPr>
            <p:ph type="sldNum" sz="quarter" idx="10"/>
          </p:nvPr>
        </p:nvSpPr>
        <p:spPr/>
        <p:txBody>
          <a:bodyPr/>
          <a:lstStyle/>
          <a:p>
            <a:fld id="{0B744723-638C-3049-8EA7-AFFDB4DE81F8}" type="slidenum">
              <a:rPr lang="en-US" smtClean="0"/>
              <a:t>13</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1999-05-48-2</a:t>
            </a:r>
          </a:p>
          <a:p>
            <a:r>
              <a:rPr lang="en-US" sz="1200" kern="1200" dirty="0" smtClean="0">
                <a:solidFill>
                  <a:schemeClr val="tx1"/>
                </a:solidFill>
                <a:latin typeface="+mn-lt"/>
                <a:ea typeface="+mn-ea"/>
                <a:cs typeface="+mn-cs"/>
              </a:rPr>
              <a:t>NATO Medal 1994, Former Yugoslavia.</a:t>
            </a:r>
          </a:p>
        </p:txBody>
      </p:sp>
      <p:sp>
        <p:nvSpPr>
          <p:cNvPr id="4" name="Slide Number Placeholder 3"/>
          <p:cNvSpPr>
            <a:spLocks noGrp="1"/>
          </p:cNvSpPr>
          <p:nvPr>
            <p:ph type="sldNum" sz="quarter" idx="10"/>
          </p:nvPr>
        </p:nvSpPr>
        <p:spPr/>
        <p:txBody>
          <a:bodyPr/>
          <a:lstStyle/>
          <a:p>
            <a:fld id="{0B744723-638C-3049-8EA7-AFFDB4DE81F8}" type="slidenum">
              <a:rPr lang="en-US" smtClean="0"/>
              <a:t>14</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2005-01-67-1</a:t>
            </a:r>
          </a:p>
          <a:p>
            <a:r>
              <a:rPr lang="en-US" sz="1200" kern="1200" dirty="0" smtClean="0">
                <a:solidFill>
                  <a:schemeClr val="tx1"/>
                </a:solidFill>
                <a:latin typeface="+mn-lt"/>
                <a:ea typeface="+mn-ea"/>
                <a:cs typeface="+mn-cs"/>
              </a:rPr>
              <a:t>Digital photograph: Soldiers from the RECCE and PATROLS Platoon, Fire Support Company of The 1st Battalion The Royal Welch Fusiliers (1 RWF) mount </a:t>
            </a:r>
            <a:r>
              <a:rPr lang="en-US" sz="1200" kern="1200" dirty="0" err="1" smtClean="0">
                <a:solidFill>
                  <a:schemeClr val="tx1"/>
                </a:solidFill>
                <a:latin typeface="+mn-lt"/>
                <a:ea typeface="+mn-ea"/>
                <a:cs typeface="+mn-cs"/>
              </a:rPr>
              <a:t>heliborne</a:t>
            </a:r>
            <a:r>
              <a:rPr lang="en-US" sz="1200" kern="1200" dirty="0" smtClean="0">
                <a:solidFill>
                  <a:schemeClr val="tx1"/>
                </a:solidFill>
                <a:latin typeface="+mn-lt"/>
                <a:ea typeface="+mn-ea"/>
                <a:cs typeface="+mn-cs"/>
              </a:rPr>
              <a:t> Eagle VCP's (Vehicle Check Points). </a:t>
            </a:r>
          </a:p>
          <a:p>
            <a:r>
              <a:rPr lang="en-US" sz="1200" kern="1200" dirty="0" smtClean="0">
                <a:solidFill>
                  <a:schemeClr val="tx1"/>
                </a:solidFill>
                <a:latin typeface="+mn-lt"/>
                <a:ea typeface="+mn-ea"/>
                <a:cs typeface="+mn-cs"/>
              </a:rPr>
              <a:t>Two teams of soldiers were deployed to various locations by RAF (Royal Air Force) Chinook helicopters where they performed spot checks on passing traffic in an attempt to deter the possible smuggling of weapons and or contraband around areas of importance.</a:t>
            </a:r>
          </a:p>
          <a:p>
            <a:r>
              <a:rPr lang="en-US" sz="1200" kern="1200" dirty="0" smtClean="0">
                <a:solidFill>
                  <a:schemeClr val="tx1"/>
                </a:solidFill>
                <a:latin typeface="+mn-lt"/>
                <a:ea typeface="+mn-ea"/>
                <a:cs typeface="+mn-cs"/>
              </a:rPr>
              <a:t>Photographed by WO2 Giles </a:t>
            </a:r>
            <a:r>
              <a:rPr lang="en-US" sz="1200" kern="1200" dirty="0" err="1" smtClean="0">
                <a:solidFill>
                  <a:schemeClr val="tx1"/>
                </a:solidFill>
                <a:latin typeface="+mn-lt"/>
                <a:ea typeface="+mn-ea"/>
                <a:cs typeface="+mn-cs"/>
              </a:rPr>
              <a:t>Penfound</a:t>
            </a:r>
            <a:r>
              <a:rPr lang="en-US" sz="1200" kern="1200" dirty="0" smtClean="0">
                <a:solidFill>
                  <a:schemeClr val="tx1"/>
                </a:solidFill>
                <a:latin typeface="+mn-lt"/>
                <a:ea typeface="+mn-ea"/>
                <a:cs typeface="+mn-cs"/>
              </a:rPr>
              <a:t>, Army Media Operations, Basra, southern Iraq, Operation TELIC 4, 2 July 2004.</a:t>
            </a:r>
          </a:p>
          <a:p>
            <a:r>
              <a:rPr lang="en-US" sz="1200" kern="1200" dirty="0" smtClean="0">
                <a:solidFill>
                  <a:schemeClr val="tx1"/>
                </a:solidFill>
                <a:latin typeface="+mn-lt"/>
                <a:ea typeface="+mn-ea"/>
                <a:cs typeface="+mn-cs"/>
              </a:rPr>
              <a:t>Crown copyright.</a:t>
            </a:r>
          </a:p>
        </p:txBody>
      </p:sp>
      <p:sp>
        <p:nvSpPr>
          <p:cNvPr id="4" name="Slide Number Placeholder 3"/>
          <p:cNvSpPr>
            <a:spLocks noGrp="1"/>
          </p:cNvSpPr>
          <p:nvPr>
            <p:ph type="sldNum" sz="quarter" idx="10"/>
          </p:nvPr>
        </p:nvSpPr>
        <p:spPr/>
        <p:txBody>
          <a:bodyPr/>
          <a:lstStyle/>
          <a:p>
            <a:fld id="{88DC623E-3004-44BC-91D1-19BD4AFF1BBE}" type="slidenum">
              <a:rPr lang="en-GB" smtClean="0"/>
              <a:pPr/>
              <a:t>15</a:t>
            </a:fld>
            <a:endParaRPr lang="en-GB" dirty="0"/>
          </a:p>
        </p:txBody>
      </p:sp>
    </p:spTree>
    <p:extLst>
      <p:ext uri="{BB962C8B-B14F-4D97-AF65-F5344CB8AC3E}">
        <p14:creationId xmlns:p14="http://schemas.microsoft.com/office/powerpoint/2010/main" val="3084102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 2004-01-53-1</a:t>
            </a:r>
          </a:p>
          <a:p>
            <a:r>
              <a:rPr lang="en-US" sz="1200" kern="1200" dirty="0" smtClean="0">
                <a:solidFill>
                  <a:schemeClr val="tx1"/>
                </a:solidFill>
                <a:latin typeface="+mn-lt"/>
                <a:ea typeface="+mn-ea"/>
                <a:cs typeface="+mn-cs"/>
              </a:rPr>
              <a:t>Helmet, Fedayeen Forces, Iraq,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Manufactured in Iraq.</a:t>
            </a:r>
          </a:p>
          <a:p>
            <a:r>
              <a:rPr lang="en-US" sz="1200" kern="1200" dirty="0" smtClean="0">
                <a:solidFill>
                  <a:schemeClr val="tx1"/>
                </a:solidFill>
                <a:latin typeface="+mn-lt"/>
                <a:ea typeface="+mn-ea"/>
                <a:cs typeface="+mn-cs"/>
              </a:rPr>
              <a:t>Black ballistic resistant plastic, elongated at the back to cover the neck.</a:t>
            </a:r>
          </a:p>
          <a:p>
            <a:r>
              <a:rPr lang="en-US" sz="1200" kern="1200" dirty="0" smtClean="0">
                <a:solidFill>
                  <a:schemeClr val="tx1"/>
                </a:solidFill>
                <a:latin typeface="+mn-lt"/>
                <a:ea typeface="+mn-ea"/>
                <a:cs typeface="+mn-cs"/>
              </a:rPr>
              <a:t>Canvas straps attached but no padding.</a:t>
            </a:r>
          </a:p>
          <a:p>
            <a:r>
              <a:rPr lang="en-US" sz="1200" kern="1200" dirty="0" smtClean="0">
                <a:solidFill>
                  <a:schemeClr val="tx1"/>
                </a:solidFill>
                <a:latin typeface="+mn-lt"/>
                <a:ea typeface="+mn-ea"/>
                <a:cs typeface="+mn-cs"/>
              </a:rPr>
              <a:t>Positioned on helmet on the left hand side, a small logo showing a map of Iraq.</a:t>
            </a:r>
          </a:p>
          <a:p>
            <a:r>
              <a:rPr lang="en-US" sz="1200" kern="1200" dirty="0" smtClean="0">
                <a:solidFill>
                  <a:schemeClr val="tx1"/>
                </a:solidFill>
                <a:latin typeface="+mn-lt"/>
                <a:ea typeface="+mn-ea"/>
                <a:cs typeface="+mn-cs"/>
              </a:rPr>
              <a:t>Made for the Fedayeen forces who fought in support of Saddam Hussein during Iraq (2003-).</a:t>
            </a:r>
          </a:p>
        </p:txBody>
      </p:sp>
      <p:sp>
        <p:nvSpPr>
          <p:cNvPr id="4" name="Slide Number Placeholder 3"/>
          <p:cNvSpPr>
            <a:spLocks noGrp="1"/>
          </p:cNvSpPr>
          <p:nvPr>
            <p:ph type="sldNum" sz="quarter" idx="10"/>
          </p:nvPr>
        </p:nvSpPr>
        <p:spPr/>
        <p:txBody>
          <a:bodyPr/>
          <a:lstStyle/>
          <a:p>
            <a:fld id="{0B744723-638C-3049-8EA7-AFFDB4DE81F8}" type="slidenum">
              <a:rPr lang="en-US" smtClean="0"/>
              <a:t>16</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2012-10-22-320</a:t>
            </a:r>
          </a:p>
          <a:p>
            <a:r>
              <a:rPr lang="en-US" sz="1200" kern="1200" dirty="0" smtClean="0">
                <a:solidFill>
                  <a:schemeClr val="tx1"/>
                </a:solidFill>
                <a:latin typeface="+mn-lt"/>
                <a:ea typeface="+mn-ea"/>
                <a:cs typeface="+mn-cs"/>
              </a:rPr>
              <a:t>Untitled photograph taken by Graham Thomas, early June 2003.</a:t>
            </a:r>
          </a:p>
          <a:p>
            <a:r>
              <a:rPr lang="en-US" sz="1200" kern="1200" dirty="0" smtClean="0">
                <a:solidFill>
                  <a:schemeClr val="tx1"/>
                </a:solidFill>
                <a:latin typeface="+mn-lt"/>
                <a:ea typeface="+mn-ea"/>
                <a:cs typeface="+mn-cs"/>
              </a:rPr>
              <a:t>Shows Prime Minister Tony Blair speaking with assembled troops of the Desert Rats in Basra Palace during the Prime Minister’s first visit to Iraq.</a:t>
            </a:r>
          </a:p>
          <a:p>
            <a:r>
              <a:rPr lang="en-US" sz="1200" kern="1200" dirty="0" smtClean="0">
                <a:solidFill>
                  <a:schemeClr val="tx1"/>
                </a:solidFill>
                <a:latin typeface="+mn-lt"/>
                <a:ea typeface="+mn-ea"/>
                <a:cs typeface="+mn-cs"/>
              </a:rPr>
              <a:t>From a collection of British soldiers’ photographs taken during Operation TELIC, Iraq, 2003.</a:t>
            </a:r>
          </a:p>
          <a:p>
            <a:r>
              <a:rPr lang="en-US" sz="1200" kern="1200" dirty="0" smtClean="0">
                <a:solidFill>
                  <a:schemeClr val="tx1"/>
                </a:solidFill>
                <a:latin typeface="+mn-lt"/>
                <a:ea typeface="+mn-ea"/>
                <a:cs typeface="+mn-cs"/>
              </a:rPr>
              <a:t>Crown copyright.</a:t>
            </a:r>
          </a:p>
          <a:p>
            <a:r>
              <a:rPr lang="en-US" sz="1200" kern="1200" dirty="0" smtClean="0">
                <a:solidFill>
                  <a:schemeClr val="tx1"/>
                </a:solidFill>
                <a:latin typeface="+mn-lt"/>
                <a:ea typeface="+mn-ea"/>
                <a:cs typeface="+mn-cs"/>
              </a:rPr>
              <a:t>Submitted for an Army photographic competition.</a:t>
            </a:r>
          </a:p>
          <a:p>
            <a:r>
              <a:rPr lang="en-US" sz="1200" kern="1200" dirty="0" smtClean="0">
                <a:solidFill>
                  <a:schemeClr val="tx1"/>
                </a:solidFill>
                <a:latin typeface="+mn-lt"/>
                <a:ea typeface="+mn-ea"/>
                <a:cs typeface="+mn-cs"/>
              </a:rPr>
              <a:t>Associated with Operation TELIC and the Liberation of Basra, Iraq (2003- ) 2003.</a:t>
            </a:r>
            <a:endParaRPr lang="en-GB" dirty="0"/>
          </a:p>
        </p:txBody>
      </p:sp>
      <p:sp>
        <p:nvSpPr>
          <p:cNvPr id="4" name="Slide Number Placeholder 3"/>
          <p:cNvSpPr>
            <a:spLocks noGrp="1"/>
          </p:cNvSpPr>
          <p:nvPr>
            <p:ph type="sldNum" sz="quarter" idx="10"/>
          </p:nvPr>
        </p:nvSpPr>
        <p:spPr/>
        <p:txBody>
          <a:bodyPr/>
          <a:lstStyle/>
          <a:p>
            <a:fld id="{88DC623E-3004-44BC-91D1-19BD4AFF1BBE}" type="slidenum">
              <a:rPr lang="en-GB" smtClean="0"/>
              <a:pPr/>
              <a:t>17</a:t>
            </a:fld>
            <a:endParaRPr lang="en-GB" dirty="0"/>
          </a:p>
        </p:txBody>
      </p:sp>
    </p:spTree>
    <p:extLst>
      <p:ext uri="{BB962C8B-B14F-4D97-AF65-F5344CB8AC3E}">
        <p14:creationId xmlns:p14="http://schemas.microsoft.com/office/powerpoint/2010/main" val="3084102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2012-10-22-320</a:t>
            </a:r>
          </a:p>
          <a:p>
            <a:r>
              <a:rPr lang="en-US" sz="1200" kern="1200" dirty="0" smtClean="0">
                <a:solidFill>
                  <a:schemeClr val="tx1"/>
                </a:solidFill>
                <a:latin typeface="+mn-lt"/>
                <a:ea typeface="+mn-ea"/>
                <a:cs typeface="+mn-cs"/>
              </a:rPr>
              <a:t>One of a set of 201 images from a DVD of multimedia relating to explosive ordnance work in the United Kingdom and Iraq.</a:t>
            </a:r>
          </a:p>
          <a:p>
            <a:r>
              <a:rPr lang="en-US" sz="1200" kern="1200" dirty="0" smtClean="0">
                <a:solidFill>
                  <a:schemeClr val="tx1"/>
                </a:solidFill>
                <a:latin typeface="+mn-lt"/>
                <a:ea typeface="+mn-ea"/>
                <a:cs typeface="+mn-cs"/>
              </a:rPr>
              <a:t>Crown copyright.</a:t>
            </a:r>
            <a:endParaRPr lang="en-GB" dirty="0"/>
          </a:p>
        </p:txBody>
      </p:sp>
      <p:sp>
        <p:nvSpPr>
          <p:cNvPr id="4" name="Slide Number Placeholder 3"/>
          <p:cNvSpPr>
            <a:spLocks noGrp="1"/>
          </p:cNvSpPr>
          <p:nvPr>
            <p:ph type="sldNum" sz="quarter" idx="10"/>
          </p:nvPr>
        </p:nvSpPr>
        <p:spPr/>
        <p:txBody>
          <a:bodyPr/>
          <a:lstStyle/>
          <a:p>
            <a:fld id="{88DC623E-3004-44BC-91D1-19BD4AFF1BBE}" type="slidenum">
              <a:rPr lang="en-GB" smtClean="0"/>
              <a:pPr/>
              <a:t>18</a:t>
            </a:fld>
            <a:endParaRPr lang="en-GB" dirty="0"/>
          </a:p>
        </p:txBody>
      </p:sp>
    </p:spTree>
    <p:extLst>
      <p:ext uri="{BB962C8B-B14F-4D97-AF65-F5344CB8AC3E}">
        <p14:creationId xmlns:p14="http://schemas.microsoft.com/office/powerpoint/2010/main" val="3084102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1999-06-13-1</a:t>
            </a:r>
          </a:p>
          <a:p>
            <a:r>
              <a:rPr lang="en-US" sz="1200" kern="1200" dirty="0" smtClean="0">
                <a:solidFill>
                  <a:schemeClr val="tx1"/>
                </a:solidFill>
                <a:latin typeface="+mn-lt"/>
                <a:ea typeface="+mn-ea"/>
                <a:cs typeface="+mn-cs"/>
              </a:rPr>
              <a:t>Balkan Dusk, Bosnia, 1994, after a photograph taken by a member of the 2nd Battalion the Royal Anglian Regiment. </a:t>
            </a:r>
          </a:p>
          <a:p>
            <a:r>
              <a:rPr lang="en-US" sz="1200" kern="1200" dirty="0" smtClean="0">
                <a:solidFill>
                  <a:schemeClr val="tx1"/>
                </a:solidFill>
                <a:latin typeface="+mn-lt"/>
                <a:ea typeface="+mn-ea"/>
                <a:cs typeface="+mn-cs"/>
              </a:rPr>
              <a:t>Oil on board signed and dated lower right by Jonathan Wade (b 1960), Royal Highland Fusiliers, 1994 (c).</a:t>
            </a:r>
          </a:p>
          <a:p>
            <a:r>
              <a:rPr lang="en-US" sz="1200" kern="1200" dirty="0" smtClean="0">
                <a:solidFill>
                  <a:schemeClr val="tx1"/>
                </a:solidFill>
                <a:latin typeface="+mn-lt"/>
                <a:ea typeface="+mn-ea"/>
                <a:cs typeface="+mn-cs"/>
              </a:rPr>
              <a:t>This painting is based on a photograph of a Warrior, or Combat Vehicle, Personnel, Tracked, of the 2nd Battalion Royal Anglian Regiment, taken on Mount </a:t>
            </a:r>
            <a:r>
              <a:rPr lang="en-US" sz="1200" kern="1200" dirty="0" err="1" smtClean="0">
                <a:solidFill>
                  <a:schemeClr val="tx1"/>
                </a:solidFill>
                <a:latin typeface="+mn-lt"/>
                <a:ea typeface="+mn-ea"/>
                <a:cs typeface="+mn-cs"/>
              </a:rPr>
              <a:t>Igman</a:t>
            </a:r>
            <a:r>
              <a:rPr lang="en-US" sz="1200" kern="1200" dirty="0" smtClean="0">
                <a:solidFill>
                  <a:schemeClr val="tx1"/>
                </a:solidFill>
                <a:latin typeface="+mn-lt"/>
                <a:ea typeface="+mn-ea"/>
                <a:cs typeface="+mn-cs"/>
              </a:rPr>
              <a:t>, near Sarajevo in 1994.</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unidentified non-commissioned officer of C Company stands in the turret to survey the terrain, accompanied by his gunner, Private Wayne Allen. Nicknamed ‘The Poachers’ from their predecessor the Royal Lincolnshire Regiment, the 2nd Battalion, Royal Anglian Regiment began their six-month </a:t>
            </a:r>
            <a:r>
              <a:rPr lang="en-US" sz="1200" kern="1200" dirty="0" err="1" smtClean="0">
                <a:solidFill>
                  <a:schemeClr val="tx1"/>
                </a:solidFill>
                <a:latin typeface="+mn-lt"/>
                <a:ea typeface="+mn-ea"/>
                <a:cs typeface="+mn-cs"/>
              </a:rPr>
              <a:t>roulement</a:t>
            </a:r>
            <a:r>
              <a:rPr lang="en-US" sz="1200" kern="1200" dirty="0" smtClean="0">
                <a:solidFill>
                  <a:schemeClr val="tx1"/>
                </a:solidFill>
                <a:latin typeface="+mn-lt"/>
                <a:ea typeface="+mn-ea"/>
                <a:cs typeface="+mn-cs"/>
              </a:rPr>
              <a:t> in Bosnia, Operation GRAPPLE 4, on 8 May 1994. As part of UNPROFOR, the United Nations Peace-keeping Force in Former Yugoslavia, the vehicle flies the United Nations flag from a radio antenna. The angled pole appearing to intersect it is a wire-cutter, to prevent the decapitation of crewmen by wire strung across the road by members of the warring factions. Projecting from the front is Warrior’s main armament, the 30 mm </a:t>
            </a:r>
            <a:r>
              <a:rPr lang="en-US" sz="1200" kern="1200" dirty="0" err="1" smtClean="0">
                <a:solidFill>
                  <a:schemeClr val="tx1"/>
                </a:solidFill>
                <a:latin typeface="+mn-lt"/>
                <a:ea typeface="+mn-ea"/>
                <a:cs typeface="+mn-cs"/>
              </a:rPr>
              <a:t>Rarden</a:t>
            </a:r>
            <a:r>
              <a:rPr lang="en-US" sz="1200" kern="1200" dirty="0" smtClean="0">
                <a:solidFill>
                  <a:schemeClr val="tx1"/>
                </a:solidFill>
                <a:latin typeface="+mn-lt"/>
                <a:ea typeface="+mn-ea"/>
                <a:cs typeface="+mn-cs"/>
              </a:rPr>
              <a:t> cannon.</a:t>
            </a:r>
          </a:p>
          <a:p>
            <a:r>
              <a:rPr lang="en-US" sz="1200" kern="1200" dirty="0" smtClean="0">
                <a:solidFill>
                  <a:schemeClr val="tx1"/>
                </a:solidFill>
                <a:latin typeface="+mn-lt"/>
                <a:ea typeface="+mn-ea"/>
                <a:cs typeface="+mn-cs"/>
              </a:rPr>
              <a:t>During Operation GRAPPLE, British troops’ duties included convoy escort to ensure the safe passage of humanitarian aid to the needy. While accompanying convoys into Sarajevo, they were regularly fired upon by Bosnian Serbs from Mount </a:t>
            </a:r>
            <a:r>
              <a:rPr lang="en-US" sz="1200" kern="1200" dirty="0" err="1" smtClean="0">
                <a:solidFill>
                  <a:schemeClr val="tx1"/>
                </a:solidFill>
                <a:latin typeface="+mn-lt"/>
                <a:ea typeface="+mn-ea"/>
                <a:cs typeface="+mn-cs"/>
              </a:rPr>
              <a:t>Igman</a:t>
            </a:r>
            <a:r>
              <a:rPr lang="en-US" sz="1200" kern="1200" dirty="0" smtClean="0">
                <a:solidFill>
                  <a:schemeClr val="tx1"/>
                </a:solidFill>
                <a:latin typeface="+mn-lt"/>
                <a:ea typeface="+mn-ea"/>
                <a:cs typeface="+mn-cs"/>
              </a:rPr>
              <a:t> and other heights overlooking the city. They also manned checkpoints along convoy routes and at points of potential confrontation. Many troops found a terrible contrast between the beauty of the countryside and the atrocities committed by the conflicting sides in this civil war.</a:t>
            </a:r>
            <a:endParaRPr lang="en-GB" dirty="0"/>
          </a:p>
        </p:txBody>
      </p:sp>
      <p:sp>
        <p:nvSpPr>
          <p:cNvPr id="4" name="Slide Number Placeholder 3"/>
          <p:cNvSpPr>
            <a:spLocks noGrp="1"/>
          </p:cNvSpPr>
          <p:nvPr>
            <p:ph type="sldNum" sz="quarter" idx="10"/>
          </p:nvPr>
        </p:nvSpPr>
        <p:spPr/>
        <p:txBody>
          <a:bodyPr/>
          <a:lstStyle/>
          <a:p>
            <a:fld id="{88DC623E-3004-44BC-91D1-19BD4AFF1BBE}" type="slidenum">
              <a:rPr lang="en-GB" smtClean="0"/>
              <a:pPr/>
              <a:t>19</a:t>
            </a:fld>
            <a:endParaRPr lang="en-GB" dirty="0"/>
          </a:p>
        </p:txBody>
      </p:sp>
    </p:spTree>
    <p:extLst>
      <p:ext uri="{BB962C8B-B14F-4D97-AF65-F5344CB8AC3E}">
        <p14:creationId xmlns:p14="http://schemas.microsoft.com/office/powerpoint/2010/main" val="3084102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2005-01-67-20</a:t>
            </a:r>
          </a:p>
          <a:p>
            <a:r>
              <a:rPr lang="en-US" sz="1200" kern="1200" dirty="0" smtClean="0">
                <a:solidFill>
                  <a:schemeClr val="tx1"/>
                </a:solidFill>
                <a:latin typeface="+mn-lt"/>
                <a:ea typeface="+mn-ea"/>
                <a:cs typeface="+mn-cs"/>
              </a:rPr>
              <a:t>Digital photograph: A soldier serving with the 1st Battalion The Royal Irish Regiment stands guard over several hundred Iraqi POW’s held at a transit base before they are moved onto a safer area away from the conflict. </a:t>
            </a:r>
          </a:p>
          <a:p>
            <a:r>
              <a:rPr lang="en-US" sz="1200" kern="1200" dirty="0" smtClean="0">
                <a:solidFill>
                  <a:schemeClr val="tx1"/>
                </a:solidFill>
                <a:latin typeface="+mn-lt"/>
                <a:ea typeface="+mn-ea"/>
                <a:cs typeface="+mn-cs"/>
              </a:rPr>
              <a:t>Crown copyright.</a:t>
            </a:r>
          </a:p>
          <a:p>
            <a:r>
              <a:rPr lang="en-US" sz="1200" kern="1200" dirty="0" smtClean="0">
                <a:solidFill>
                  <a:schemeClr val="tx1"/>
                </a:solidFill>
                <a:latin typeface="+mn-lt"/>
                <a:ea typeface="+mn-ea"/>
                <a:cs typeface="+mn-cs"/>
              </a:rPr>
              <a:t>Photographed by WO2 Giles </a:t>
            </a:r>
            <a:r>
              <a:rPr lang="en-US" sz="1200" kern="1200" dirty="0" err="1" smtClean="0">
                <a:solidFill>
                  <a:schemeClr val="tx1"/>
                </a:solidFill>
                <a:latin typeface="+mn-lt"/>
                <a:ea typeface="+mn-ea"/>
                <a:cs typeface="+mn-cs"/>
              </a:rPr>
              <a:t>Penfound</a:t>
            </a:r>
            <a:r>
              <a:rPr lang="en-US" sz="1200" kern="1200" dirty="0" smtClean="0">
                <a:solidFill>
                  <a:schemeClr val="tx1"/>
                </a:solidFill>
                <a:latin typeface="+mn-lt"/>
                <a:ea typeface="+mn-ea"/>
                <a:cs typeface="+mn-cs"/>
              </a:rPr>
              <a:t>, Army Media Operations, southern Iraq, Operation TELIC, 24 March 2003.</a:t>
            </a:r>
          </a:p>
          <a:p>
            <a:r>
              <a:rPr lang="en-US" sz="1200" kern="1200" dirty="0" smtClean="0">
                <a:solidFill>
                  <a:schemeClr val="tx1"/>
                </a:solidFill>
                <a:latin typeface="+mn-lt"/>
                <a:ea typeface="+mn-ea"/>
                <a:cs typeface="+mn-cs"/>
              </a:rPr>
              <a:t>From a CD entitled 'Iraq Conflict. Operation Telic', compiled by WO2 </a:t>
            </a:r>
            <a:r>
              <a:rPr lang="en-US" sz="1200" kern="1200" dirty="0" err="1" smtClean="0">
                <a:solidFill>
                  <a:schemeClr val="tx1"/>
                </a:solidFill>
                <a:latin typeface="+mn-lt"/>
                <a:ea typeface="+mn-ea"/>
                <a:cs typeface="+mn-cs"/>
              </a:rPr>
              <a:t>Penfound</a:t>
            </a:r>
            <a:r>
              <a:rPr lang="en-US" sz="1200" kern="1200" dirty="0" smtClean="0">
                <a:solidFill>
                  <a:schemeClr val="tx1"/>
                </a:solidFill>
                <a:latin typeface="+mn-lt"/>
                <a:ea typeface="+mn-ea"/>
                <a:cs typeface="+mn-cs"/>
              </a:rPr>
              <a:t>, for an exhibition at the NAM provisionally entitled 'Conflict' (Project: Operation TELIC).</a:t>
            </a:r>
          </a:p>
          <a:p>
            <a:r>
              <a:rPr lang="en-US" sz="1200" kern="1200" dirty="0" smtClean="0">
                <a:solidFill>
                  <a:schemeClr val="tx1"/>
                </a:solidFill>
                <a:latin typeface="+mn-lt"/>
                <a:ea typeface="+mn-ea"/>
                <a:cs typeface="+mn-cs"/>
              </a:rPr>
              <a:t>Associated with 1st Battalion, The Royal Irish Regiment, Iraq (2003-</a:t>
            </a:r>
            <a:r>
              <a:rPr lang="en-US" sz="1200" kern="120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B744723-638C-3049-8EA7-AFFDB4DE81F8}" type="slidenum">
              <a:rPr lang="en-US" smtClean="0"/>
              <a:t>20</a:t>
            </a:fld>
            <a:endParaRPr lang="en-US"/>
          </a:p>
        </p:txBody>
      </p:sp>
    </p:spTree>
    <p:extLst>
      <p:ext uri="{BB962C8B-B14F-4D97-AF65-F5344CB8AC3E}">
        <p14:creationId xmlns:p14="http://schemas.microsoft.com/office/powerpoint/2010/main" val="2322341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 2002-02-921-2</a:t>
            </a:r>
          </a:p>
          <a:p>
            <a:r>
              <a:rPr lang="en-US" sz="1200" kern="1200" dirty="0" smtClean="0">
                <a:solidFill>
                  <a:schemeClr val="tx1"/>
                </a:solidFill>
                <a:latin typeface="+mn-lt"/>
                <a:ea typeface="+mn-ea"/>
                <a:cs typeface="+mn-cs"/>
              </a:rPr>
              <a:t>Reverse of the Allied Victory Medal 1914-19.</a:t>
            </a:r>
          </a:p>
          <a:p>
            <a:r>
              <a:rPr lang="en-US" sz="1200" kern="1200" dirty="0" smtClean="0">
                <a:solidFill>
                  <a:schemeClr val="tx1"/>
                </a:solidFill>
                <a:latin typeface="+mn-lt"/>
                <a:ea typeface="+mn-ea"/>
                <a:cs typeface="+mn-cs"/>
              </a:rPr>
              <a:t>From a collection of medals awarded to </a:t>
            </a:r>
            <a:r>
              <a:rPr lang="en-US" sz="1200" kern="1200" dirty="0" err="1" smtClean="0">
                <a:solidFill>
                  <a:schemeClr val="tx1"/>
                </a:solidFill>
                <a:latin typeface="+mn-lt"/>
                <a:ea typeface="+mn-ea"/>
                <a:cs typeface="+mn-cs"/>
              </a:rPr>
              <a:t>Cpl</a:t>
            </a:r>
            <a:r>
              <a:rPr lang="en-US" sz="1200" kern="1200" dirty="0" smtClean="0">
                <a:solidFill>
                  <a:schemeClr val="tx1"/>
                </a:solidFill>
                <a:latin typeface="+mn-lt"/>
                <a:ea typeface="+mn-ea"/>
                <a:cs typeface="+mn-cs"/>
              </a:rPr>
              <a:t> Henry Eggleston, The Buffs (East Kent Regiment) and the 16th </a:t>
            </a:r>
            <a:r>
              <a:rPr lang="en-US" sz="1200" kern="1200" dirty="0" err="1" smtClean="0">
                <a:solidFill>
                  <a:schemeClr val="tx1"/>
                </a:solidFill>
                <a:latin typeface="+mn-lt"/>
                <a:ea typeface="+mn-ea"/>
                <a:cs typeface="+mn-cs"/>
              </a:rPr>
              <a:t>Bn</a:t>
            </a:r>
            <a:r>
              <a:rPr lang="en-US" sz="1200" kern="1200" dirty="0" smtClean="0">
                <a:solidFill>
                  <a:schemeClr val="tx1"/>
                </a:solidFill>
                <a:latin typeface="+mn-lt"/>
                <a:ea typeface="+mn-ea"/>
                <a:cs typeface="+mn-cs"/>
              </a:rPr>
              <a:t>, Machine Gun Corps.</a:t>
            </a:r>
          </a:p>
          <a:p>
            <a:r>
              <a:rPr lang="en-US" sz="1200" kern="1200" dirty="0" smtClean="0">
                <a:solidFill>
                  <a:schemeClr val="tx1"/>
                </a:solidFill>
                <a:latin typeface="+mn-lt"/>
                <a:ea typeface="+mn-ea"/>
                <a:cs typeface="+mn-cs"/>
              </a:rPr>
              <a:t>Associated with World War One, Western Front (1914-1918).</a:t>
            </a:r>
          </a:p>
          <a:p>
            <a:r>
              <a:rPr lang="en-US" sz="1200" kern="1200" dirty="0" smtClean="0">
                <a:solidFill>
                  <a:schemeClr val="tx1"/>
                </a:solidFill>
                <a:latin typeface="+mn-lt"/>
                <a:ea typeface="+mn-ea"/>
                <a:cs typeface="+mn-cs"/>
              </a:rPr>
              <a:t>Henry ‘Harry’ Eggleston enlisted with The Buffs (Royal East Kent Regiment) in Oct 1914, he was transferred to the newly formed Machine Gun Corps in 1915, and was with the first shipment of this unit sent to France in Feb 1916, he served in France and Belgium until Apr 1917, at which time he was recalled to England to instruct recruits. He was sent to France again in June 1918.</a:t>
            </a:r>
          </a:p>
          <a:p>
            <a:r>
              <a:rPr lang="en-US" sz="1200" kern="1200" dirty="0" err="1" smtClean="0">
                <a:solidFill>
                  <a:schemeClr val="tx1"/>
                </a:solidFill>
                <a:latin typeface="+mn-lt"/>
                <a:ea typeface="+mn-ea"/>
                <a:cs typeface="+mn-cs"/>
              </a:rPr>
              <a:t>Cpl</a:t>
            </a:r>
            <a:r>
              <a:rPr lang="en-US" sz="1200" kern="1200" dirty="0" smtClean="0">
                <a:solidFill>
                  <a:schemeClr val="tx1"/>
                </a:solidFill>
                <a:latin typeface="+mn-lt"/>
                <a:ea typeface="+mn-ea"/>
                <a:cs typeface="+mn-cs"/>
              </a:rPr>
              <a:t> Eggleston was </a:t>
            </a:r>
            <a:r>
              <a:rPr lang="en-US" sz="1200" kern="1200" dirty="0" err="1" smtClean="0">
                <a:solidFill>
                  <a:schemeClr val="tx1"/>
                </a:solidFill>
                <a:latin typeface="+mn-lt"/>
                <a:ea typeface="+mn-ea"/>
                <a:cs typeface="+mn-cs"/>
              </a:rPr>
              <a:t>demobilised</a:t>
            </a:r>
            <a:r>
              <a:rPr lang="en-US" sz="1200" kern="1200" dirty="0" smtClean="0">
                <a:solidFill>
                  <a:schemeClr val="tx1"/>
                </a:solidFill>
                <a:latin typeface="+mn-lt"/>
                <a:ea typeface="+mn-ea"/>
                <a:cs typeface="+mn-cs"/>
              </a:rPr>
              <a:t> in Belgium, Jun 1919.</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3</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1989-02-5-1</a:t>
            </a:r>
          </a:p>
          <a:p>
            <a:r>
              <a:rPr lang="en-US" sz="1200" kern="1200" dirty="0" smtClean="0">
                <a:solidFill>
                  <a:schemeClr val="tx1"/>
                </a:solidFill>
                <a:latin typeface="+mn-lt"/>
                <a:ea typeface="+mn-ea"/>
                <a:cs typeface="+mn-cs"/>
              </a:rPr>
              <a:t>British Mk 2 steel helmet worn by John Henry </a:t>
            </a:r>
            <a:r>
              <a:rPr lang="en-US" sz="1200" kern="1200" dirty="0" err="1" smtClean="0">
                <a:solidFill>
                  <a:schemeClr val="tx1"/>
                </a:solidFill>
                <a:latin typeface="+mn-lt"/>
                <a:ea typeface="+mn-ea"/>
                <a:cs typeface="+mn-cs"/>
              </a:rPr>
              <a:t>Knowler</a:t>
            </a:r>
            <a:r>
              <a:rPr lang="en-US" sz="1200" kern="1200" dirty="0" smtClean="0">
                <a:solidFill>
                  <a:schemeClr val="tx1"/>
                </a:solidFill>
                <a:latin typeface="+mn-lt"/>
                <a:ea typeface="+mn-ea"/>
                <a:cs typeface="+mn-cs"/>
              </a:rPr>
              <a:t>, Army Commandos, 1944 (c).</a:t>
            </a:r>
          </a:p>
          <a:p>
            <a:r>
              <a:rPr lang="en-US" sz="1200" kern="1200" dirty="0" smtClean="0">
                <a:solidFill>
                  <a:schemeClr val="tx1"/>
                </a:solidFill>
                <a:latin typeface="+mn-lt"/>
                <a:ea typeface="+mn-ea"/>
                <a:cs typeface="+mn-cs"/>
              </a:rPr>
              <a:t>Dome of the helmet has two large holes in it, seemingly the entrance and exit points of the same projectile.</a:t>
            </a:r>
          </a:p>
          <a:p>
            <a:r>
              <a:rPr lang="en-US" sz="1200" kern="1200" dirty="0" smtClean="0">
                <a:solidFill>
                  <a:schemeClr val="tx1"/>
                </a:solidFill>
                <a:latin typeface="+mn-lt"/>
                <a:ea typeface="+mn-ea"/>
                <a:cs typeface="+mn-cs"/>
              </a:rPr>
              <a:t>The chinstrap remains and is marked with the owner’s name.</a:t>
            </a:r>
          </a:p>
          <a:p>
            <a:r>
              <a:rPr lang="en-US" sz="1200" kern="1200" dirty="0" smtClean="0">
                <a:solidFill>
                  <a:schemeClr val="tx1"/>
                </a:solidFill>
                <a:latin typeface="+mn-lt"/>
                <a:ea typeface="+mn-ea"/>
                <a:cs typeface="+mn-cs"/>
              </a:rPr>
              <a:t>Rim is stamped with the maker’s initials, ‘J.S.’;</a:t>
            </a:r>
          </a:p>
          <a:p>
            <a:r>
              <a:rPr lang="en-US" sz="1200" kern="1200" dirty="0" smtClean="0">
                <a:solidFill>
                  <a:schemeClr val="tx1"/>
                </a:solidFill>
                <a:latin typeface="+mn-lt"/>
                <a:ea typeface="+mn-ea"/>
                <a:cs typeface="+mn-cs"/>
              </a:rPr>
              <a:t>Associated with the Dieppe Raid,  World War Two, North West Europe (1941-1943), 1942</a:t>
            </a:r>
          </a:p>
        </p:txBody>
      </p:sp>
      <p:sp>
        <p:nvSpPr>
          <p:cNvPr id="4" name="Slide Number Placeholder 3"/>
          <p:cNvSpPr>
            <a:spLocks noGrp="1"/>
          </p:cNvSpPr>
          <p:nvPr>
            <p:ph type="sldNum" sz="quarter" idx="10"/>
          </p:nvPr>
        </p:nvSpPr>
        <p:spPr/>
        <p:txBody>
          <a:bodyPr/>
          <a:lstStyle/>
          <a:p>
            <a:fld id="{0B744723-638C-3049-8EA7-AFFDB4DE81F8}" type="slidenum">
              <a:rPr lang="en-US" smtClean="0"/>
              <a:t>4</a:t>
            </a:fld>
            <a:endParaRPr lang="en-US"/>
          </a:p>
        </p:txBody>
      </p:sp>
    </p:spTree>
    <p:extLst>
      <p:ext uri="{BB962C8B-B14F-4D97-AF65-F5344CB8AC3E}">
        <p14:creationId xmlns:p14="http://schemas.microsoft.com/office/powerpoint/2010/main" val="102338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2001-03-39-8</a:t>
            </a:r>
          </a:p>
          <a:p>
            <a:r>
              <a:rPr lang="en-US" sz="1200" kern="1200" dirty="0" smtClean="0">
                <a:solidFill>
                  <a:schemeClr val="tx1"/>
                </a:solidFill>
                <a:latin typeface="+mn-lt"/>
                <a:ea typeface="+mn-ea"/>
                <a:cs typeface="+mn-cs"/>
              </a:rPr>
              <a:t>Photograph of piled rifles and abandoned boats, 1940.</a:t>
            </a:r>
          </a:p>
          <a:p>
            <a:r>
              <a:rPr lang="en-US" sz="1200" kern="1200" dirty="0" smtClean="0">
                <a:solidFill>
                  <a:schemeClr val="tx1"/>
                </a:solidFill>
                <a:latin typeface="+mn-lt"/>
                <a:ea typeface="+mn-ea"/>
                <a:cs typeface="+mn-cs"/>
              </a:rPr>
              <a:t>From a set of 20 German propaganda photographs showing the aftermath of the Dunkirk evacuation.</a:t>
            </a:r>
          </a:p>
          <a:p>
            <a:r>
              <a:rPr lang="en-US" sz="1200" kern="1200" dirty="0" smtClean="0">
                <a:solidFill>
                  <a:schemeClr val="tx1"/>
                </a:solidFill>
                <a:latin typeface="+mn-lt"/>
                <a:ea typeface="+mn-ea"/>
                <a:cs typeface="+mn-cs"/>
              </a:rPr>
              <a:t>Associated with World War Two, North West Europe (1939-1943).</a:t>
            </a:r>
            <a:endParaRPr lang="en-US" b="0" dirty="0" smtClean="0"/>
          </a:p>
          <a:p>
            <a:endParaRPr lang="en-GB" dirty="0"/>
          </a:p>
        </p:txBody>
      </p:sp>
      <p:sp>
        <p:nvSpPr>
          <p:cNvPr id="4" name="Slide Number Placeholder 3"/>
          <p:cNvSpPr>
            <a:spLocks noGrp="1"/>
          </p:cNvSpPr>
          <p:nvPr>
            <p:ph type="sldNum" sz="quarter" idx="10"/>
          </p:nvPr>
        </p:nvSpPr>
        <p:spPr/>
        <p:txBody>
          <a:bodyPr/>
          <a:lstStyle/>
          <a:p>
            <a:fld id="{88DC623E-3004-44BC-91D1-19BD4AFF1BBE}" type="slidenum">
              <a:rPr lang="en-GB" smtClean="0"/>
              <a:pPr/>
              <a:t>5</a:t>
            </a:fld>
            <a:endParaRPr lang="en-GB" dirty="0"/>
          </a:p>
        </p:txBody>
      </p:sp>
    </p:spTree>
    <p:extLst>
      <p:ext uri="{BB962C8B-B14F-4D97-AF65-F5344CB8AC3E}">
        <p14:creationId xmlns:p14="http://schemas.microsoft.com/office/powerpoint/2010/main" val="3084102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1997-01-52-9</a:t>
            </a:r>
          </a:p>
          <a:p>
            <a:r>
              <a:rPr lang="en-US" sz="1200" kern="1200" dirty="0" smtClean="0">
                <a:solidFill>
                  <a:schemeClr val="tx1"/>
                </a:solidFill>
                <a:latin typeface="+mn-lt"/>
                <a:ea typeface="+mn-ea"/>
                <a:cs typeface="+mn-cs"/>
              </a:rPr>
              <a:t>A British soldier writing ‘No Way Out’ on a portrait of Adolf Hitler. Copyright NAM.</a:t>
            </a:r>
          </a:p>
          <a:p>
            <a:r>
              <a:rPr lang="en-US" sz="1200" kern="1200" dirty="0" smtClean="0">
                <a:solidFill>
                  <a:schemeClr val="tx1"/>
                </a:solidFill>
                <a:latin typeface="+mn-lt"/>
                <a:ea typeface="+mn-ea"/>
                <a:cs typeface="+mn-cs"/>
              </a:rPr>
              <a:t>From a collection of 23 official photographs. Associated with World War Two, North West Europe (1944-1945).</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6</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1984-07-16-35</a:t>
            </a:r>
          </a:p>
          <a:p>
            <a:r>
              <a:rPr lang="en-US" sz="1200" kern="1200" dirty="0" smtClean="0">
                <a:solidFill>
                  <a:schemeClr val="tx1"/>
                </a:solidFill>
                <a:latin typeface="+mn-lt"/>
                <a:ea typeface="+mn-ea"/>
                <a:cs typeface="+mn-cs"/>
              </a:rPr>
              <a:t>A</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burning building in Norway, 1940.</a:t>
            </a:r>
          </a:p>
          <a:p>
            <a:r>
              <a:rPr lang="en-US" sz="1200" kern="1200" dirty="0" smtClean="0">
                <a:solidFill>
                  <a:schemeClr val="tx1"/>
                </a:solidFill>
                <a:latin typeface="+mn-lt"/>
                <a:ea typeface="+mn-ea"/>
                <a:cs typeface="+mn-cs"/>
              </a:rPr>
              <a:t>One of a collection of one hundred and two photographs, photographed and collected by A D C Smith, Army Commandos.</a:t>
            </a:r>
          </a:p>
          <a:p>
            <a:r>
              <a:rPr lang="en-US" sz="1200" kern="1200" dirty="0" smtClean="0">
                <a:solidFill>
                  <a:schemeClr val="tx1"/>
                </a:solidFill>
                <a:latin typeface="+mn-lt"/>
                <a:ea typeface="+mn-ea"/>
                <a:cs typeface="+mn-cs"/>
              </a:rPr>
              <a:t>Associated with World War Two, Norway and North West Europe (1939-1945).</a:t>
            </a:r>
          </a:p>
          <a:p>
            <a:r>
              <a:rPr lang="en-US" sz="1200" kern="1200" dirty="0" smtClean="0">
                <a:solidFill>
                  <a:schemeClr val="tx1"/>
                </a:solidFill>
                <a:latin typeface="+mn-lt"/>
                <a:ea typeface="+mn-ea"/>
                <a:cs typeface="+mn-cs"/>
              </a:rPr>
              <a:t>Out of copyright.</a:t>
            </a:r>
          </a:p>
          <a:p>
            <a:r>
              <a:rPr lang="en-US" sz="1200" kern="1200" dirty="0" smtClean="0">
                <a:solidFill>
                  <a:schemeClr val="tx1"/>
                </a:solidFill>
                <a:latin typeface="+mn-lt"/>
                <a:ea typeface="+mn-ea"/>
                <a:cs typeface="+mn-cs"/>
              </a:rPr>
              <a:t>Out</a:t>
            </a:r>
            <a:r>
              <a:rPr lang="en-US" sz="1200" kern="1200" baseline="0" dirty="0" smtClean="0">
                <a:solidFill>
                  <a:schemeClr val="tx1"/>
                </a:solidFill>
                <a:latin typeface="+mn-lt"/>
                <a:ea typeface="+mn-ea"/>
                <a:cs typeface="+mn-cs"/>
              </a:rPr>
              <a:t> of copyright.</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7</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NAM. 1999-06-38-1</a:t>
            </a:r>
          </a:p>
          <a:p>
            <a:r>
              <a:rPr lang="en-US" sz="1200" kern="1200" dirty="0" smtClean="0">
                <a:solidFill>
                  <a:schemeClr val="tx1"/>
                </a:solidFill>
                <a:latin typeface="+mn-lt"/>
                <a:ea typeface="+mn-ea"/>
                <a:cs typeface="+mn-cs"/>
              </a:rPr>
              <a:t>Lapel Badge, 1995 (c).</a:t>
            </a:r>
          </a:p>
          <a:p>
            <a:r>
              <a:rPr lang="en-US" sz="1200" kern="1200" dirty="0" smtClean="0">
                <a:solidFill>
                  <a:schemeClr val="tx1"/>
                </a:solidFill>
                <a:latin typeface="+mn-lt"/>
                <a:ea typeface="+mn-ea"/>
                <a:cs typeface="+mn-cs"/>
              </a:rPr>
              <a:t>Plastic coated printed paper with metal fittings, made for the United Nations Protection Force.</a:t>
            </a:r>
          </a:p>
          <a:p>
            <a:r>
              <a:rPr lang="en-US" sz="1200" kern="1200" dirty="0" smtClean="0">
                <a:solidFill>
                  <a:schemeClr val="tx1"/>
                </a:solidFill>
                <a:latin typeface="+mn-lt"/>
                <a:ea typeface="+mn-ea"/>
                <a:cs typeface="+mn-cs"/>
              </a:rPr>
              <a:t>Collected from NATO UNPROFOR, Bosnia, April 1995.</a:t>
            </a:r>
          </a:p>
          <a:p>
            <a:r>
              <a:rPr lang="en-US" sz="1200" kern="1200" dirty="0" smtClean="0">
                <a:solidFill>
                  <a:schemeClr val="tx1"/>
                </a:solidFill>
                <a:latin typeface="+mn-lt"/>
                <a:ea typeface="+mn-ea"/>
                <a:cs typeface="+mn-cs"/>
              </a:rPr>
              <a:t>The badge is circular with white print on blue ground.</a:t>
            </a:r>
          </a:p>
          <a:p>
            <a:r>
              <a:rPr lang="en-US" sz="1200" kern="1200" dirty="0" smtClean="0">
                <a:solidFill>
                  <a:schemeClr val="tx1"/>
                </a:solidFill>
                <a:latin typeface="+mn-lt"/>
                <a:ea typeface="+mn-ea"/>
                <a:cs typeface="+mn-cs"/>
              </a:rPr>
              <a:t>Such badges were handed to local children in Bosnia by United Nations soldiers.</a:t>
            </a:r>
            <a:endParaRPr lang="en-US" dirty="0"/>
          </a:p>
        </p:txBody>
      </p:sp>
      <p:sp>
        <p:nvSpPr>
          <p:cNvPr id="4" name="Slide Number Placeholder 3"/>
          <p:cNvSpPr>
            <a:spLocks noGrp="1"/>
          </p:cNvSpPr>
          <p:nvPr>
            <p:ph type="sldNum" sz="quarter" idx="10"/>
          </p:nvPr>
        </p:nvSpPr>
        <p:spPr/>
        <p:txBody>
          <a:bodyPr/>
          <a:lstStyle/>
          <a:p>
            <a:fld id="{0B744723-638C-3049-8EA7-AFFDB4DE81F8}" type="slidenum">
              <a:rPr lang="en-US" smtClean="0"/>
              <a:t>8</a:t>
            </a:fld>
            <a:endParaRPr lang="en-US"/>
          </a:p>
        </p:txBody>
      </p:sp>
    </p:spTree>
    <p:extLst>
      <p:ext uri="{BB962C8B-B14F-4D97-AF65-F5344CB8AC3E}">
        <p14:creationId xmlns:p14="http://schemas.microsoft.com/office/powerpoint/2010/main" val="1075917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Digital photograph: A soldier serving with No 1 Company 1st Battalion The Irish Guards looks for possible Iraqi enemy positions as Royal Engineer technicians prepare to cap one of the burning oil wells within the city of Basra.</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Photographed by WO2 Giles </a:t>
            </a:r>
            <a:r>
              <a:rPr lang="en-US" sz="1200" kern="1200" dirty="0" err="1" smtClean="0">
                <a:solidFill>
                  <a:schemeClr val="tx1"/>
                </a:solidFill>
                <a:latin typeface="+mn-lt"/>
                <a:ea typeface="+mn-ea"/>
                <a:cs typeface="+mn-cs"/>
              </a:rPr>
              <a:t>Penfound</a:t>
            </a:r>
            <a:r>
              <a:rPr lang="en-US" sz="1200" kern="1200" dirty="0" smtClean="0">
                <a:solidFill>
                  <a:schemeClr val="tx1"/>
                </a:solidFill>
                <a:latin typeface="+mn-lt"/>
                <a:ea typeface="+mn-ea"/>
                <a:cs typeface="+mn-cs"/>
              </a:rPr>
              <a:t>, Army Media Operations, Bridge Four, Basra, southern Iraq, Operation TELIC, 3 April 2003.</a:t>
            </a:r>
          </a:p>
          <a:p>
            <a:r>
              <a:rPr lang="en-US" sz="1200" kern="1200" dirty="0" smtClean="0">
                <a:solidFill>
                  <a:schemeClr val="tx1"/>
                </a:solidFill>
                <a:latin typeface="+mn-lt"/>
                <a:ea typeface="+mn-ea"/>
                <a:cs typeface="+mn-cs"/>
              </a:rPr>
              <a:t>Crown copyright.</a:t>
            </a:r>
          </a:p>
          <a:p>
            <a:r>
              <a:rPr lang="en-US" sz="1200" kern="1200" dirty="0" smtClean="0">
                <a:solidFill>
                  <a:schemeClr val="tx1"/>
                </a:solidFill>
                <a:latin typeface="+mn-lt"/>
                <a:ea typeface="+mn-ea"/>
                <a:cs typeface="+mn-cs"/>
              </a:rPr>
              <a:t>Associated with 1 Company, 1st Battalion, The Irish Guards and Royal Engineers, Iraq (2003-).</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a dawn raid on a university/ factory complex within sight of their patrol base at Bridge Four on the outskirts of Basra the Irish Guards attacked and cleared the base after coming under fire from small arms, mortars and SAM Missile systems which were fired from Iraqi positions at a British Lynx Helicopter supporting the Irish Guards.</a:t>
            </a:r>
            <a:endParaRPr lang="en-GB" dirty="0"/>
          </a:p>
        </p:txBody>
      </p:sp>
      <p:sp>
        <p:nvSpPr>
          <p:cNvPr id="4" name="Slide Number Placeholder 3"/>
          <p:cNvSpPr>
            <a:spLocks noGrp="1"/>
          </p:cNvSpPr>
          <p:nvPr>
            <p:ph type="sldNum" sz="quarter" idx="10"/>
          </p:nvPr>
        </p:nvSpPr>
        <p:spPr/>
        <p:txBody>
          <a:bodyPr/>
          <a:lstStyle/>
          <a:p>
            <a:fld id="{88DC623E-3004-44BC-91D1-19BD4AFF1BBE}" type="slidenum">
              <a:rPr lang="en-GB" smtClean="0"/>
              <a:pPr/>
              <a:t>9</a:t>
            </a:fld>
            <a:endParaRPr lang="en-GB" dirty="0"/>
          </a:p>
        </p:txBody>
      </p:sp>
    </p:spTree>
    <p:extLst>
      <p:ext uri="{BB962C8B-B14F-4D97-AF65-F5344CB8AC3E}">
        <p14:creationId xmlns:p14="http://schemas.microsoft.com/office/powerpoint/2010/main" val="3084102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3795314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3847296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401541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1317982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234BACF-62DD-FB4C-9445-89BECE15F735}"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73958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234BACF-62DD-FB4C-9445-89BECE15F735}"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383444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234BACF-62DD-FB4C-9445-89BECE15F735}" type="datetimeFigureOut">
              <a:rPr lang="en-US" smtClean="0"/>
              <a:t>2/22/17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090687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234BACF-62DD-FB4C-9445-89BECE15F735}" type="datetimeFigureOut">
              <a:rPr lang="en-US" smtClean="0"/>
              <a:t>2/22/17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570095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4BACF-62DD-FB4C-9445-89BECE15F735}" type="datetimeFigureOut">
              <a:rPr lang="en-US" smtClean="0"/>
              <a:t>2/22/17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198388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234BACF-62DD-FB4C-9445-89BECE15F735}"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2493994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234BACF-62DD-FB4C-9445-89BECE15F735}"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69B0C-A818-8A40-907D-4B0A349C885A}" type="slidenum">
              <a:rPr lang="en-US" smtClean="0"/>
              <a:t>‹#›</a:t>
            </a:fld>
            <a:endParaRPr lang="en-US"/>
          </a:p>
        </p:txBody>
      </p:sp>
    </p:spTree>
    <p:extLst>
      <p:ext uri="{BB962C8B-B14F-4D97-AF65-F5344CB8AC3E}">
        <p14:creationId xmlns:p14="http://schemas.microsoft.com/office/powerpoint/2010/main" val="4231513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4BACF-62DD-FB4C-9445-89BECE15F735}" type="datetimeFigureOut">
              <a:rPr lang="en-US" smtClean="0"/>
              <a:t>2/22/17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69B0C-A818-8A40-907D-4B0A349C885A}" type="slidenum">
              <a:rPr lang="en-US" smtClean="0"/>
              <a:t>‹#›</a:t>
            </a:fld>
            <a:endParaRPr lang="en-US"/>
          </a:p>
        </p:txBody>
      </p:sp>
    </p:spTree>
    <p:extLst>
      <p:ext uri="{BB962C8B-B14F-4D97-AF65-F5344CB8AC3E}">
        <p14:creationId xmlns:p14="http://schemas.microsoft.com/office/powerpoint/2010/main" val="3133474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2.jpe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3.jpe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4.jpe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6.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8.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jpe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279"/>
          <a:stretch/>
        </p:blipFill>
        <p:spPr>
          <a:xfrm>
            <a:off x="0" y="-1"/>
            <a:ext cx="9144000" cy="6039943"/>
          </a:xfrm>
          <a:prstGeom prst="rect">
            <a:avLst/>
          </a:prstGeom>
        </p:spPr>
      </p:pic>
      <p:sp>
        <p:nvSpPr>
          <p:cNvPr id="4" name="Rectangle 3"/>
          <p:cNvSpPr/>
          <p:nvPr/>
        </p:nvSpPr>
        <p:spPr>
          <a:xfrm>
            <a:off x="0" y="2506134"/>
            <a:ext cx="4914900" cy="1267933"/>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When is it right to send the Army to fight?</a:t>
            </a:r>
            <a:endParaRPr lang="en-US" sz="2000" b="1" dirty="0">
              <a:solidFill>
                <a:schemeClr val="tx1"/>
              </a:solidFill>
              <a:latin typeface="Arial"/>
              <a:cs typeface="Arial"/>
            </a:endParaRPr>
          </a:p>
        </p:txBody>
      </p:sp>
      <p:pic>
        <p:nvPicPr>
          <p:cNvPr id="5" name="Picture 4" descr="ban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7" name="Picture 6" descr="TAKEAVIEWARMYSROL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04161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0078" y="44073"/>
            <a:ext cx="4381798" cy="915322"/>
          </a:xfrm>
        </p:spPr>
        <p:txBody>
          <a:bodyPr>
            <a:noAutofit/>
          </a:bodyPr>
          <a:lstStyle/>
          <a:p>
            <a:pPr algn="l"/>
            <a:r>
              <a:rPr lang="en-US" sz="3200" b="1" dirty="0" smtClean="0">
                <a:latin typeface="Arial"/>
                <a:cs typeface="Arial"/>
              </a:rPr>
              <a:t>Reasons</a:t>
            </a:r>
            <a:endParaRPr lang="en-US" sz="3200" b="1" dirty="0">
              <a:latin typeface="Arial"/>
              <a:cs typeface="Arial"/>
            </a:endParaRPr>
          </a:p>
        </p:txBody>
      </p:sp>
      <p:sp>
        <p:nvSpPr>
          <p:cNvPr id="3" name="Content Placeholder 2"/>
          <p:cNvSpPr>
            <a:spLocks noGrp="1"/>
          </p:cNvSpPr>
          <p:nvPr>
            <p:ph idx="1"/>
          </p:nvPr>
        </p:nvSpPr>
        <p:spPr>
          <a:xfrm>
            <a:off x="4060078" y="959395"/>
            <a:ext cx="4779122" cy="4525963"/>
          </a:xfrm>
        </p:spPr>
        <p:txBody>
          <a:bodyPr>
            <a:normAutofit/>
          </a:bodyPr>
          <a:lstStyle/>
          <a:p>
            <a:r>
              <a:rPr lang="en-GB" sz="2200" dirty="0">
                <a:latin typeface="Arial"/>
                <a:cs typeface="Arial"/>
              </a:rPr>
              <a:t>Saddam Hussein was the President of Iraq, serving from July 1979 to April 2003</a:t>
            </a:r>
          </a:p>
          <a:p>
            <a:r>
              <a:rPr lang="en-GB" sz="2200" dirty="0">
                <a:latin typeface="Arial"/>
                <a:cs typeface="Arial"/>
              </a:rPr>
              <a:t>He was widely condemned in the West for the brutality of his dictatorship</a:t>
            </a:r>
          </a:p>
          <a:p>
            <a:r>
              <a:rPr lang="en-GB" sz="2200" dirty="0">
                <a:latin typeface="Arial"/>
                <a:cs typeface="Arial"/>
              </a:rPr>
              <a:t>In March 2003, a coalition led by the United States and supported by the United Kingdom launched an attack on Iraq</a:t>
            </a:r>
          </a:p>
          <a:p>
            <a:pPr marL="0" indent="0" fontAlgn="base">
              <a:buNone/>
            </a:pPr>
            <a:endParaRPr lang="en-US" sz="2200"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6" name="Picture 5" descr="TAKEAVIEWARMYSR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9" name="Picture 6" descr="'Iraq Pack', a set of 'Most Wanted' Iraqis playing cards, 200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0" y="-1"/>
            <a:ext cx="3843867" cy="5996407"/>
          </a:xfrm>
          <a:prstGeom prst="rect">
            <a:avLst/>
          </a:prstGeom>
          <a:ln>
            <a:noFill/>
          </a:ln>
          <a:effectLst>
            <a:softEdge rad="1125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829834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202" y="27140"/>
            <a:ext cx="4381798" cy="915322"/>
          </a:xfrm>
        </p:spPr>
        <p:txBody>
          <a:bodyPr>
            <a:noAutofit/>
          </a:bodyPr>
          <a:lstStyle/>
          <a:p>
            <a:pPr algn="l"/>
            <a:r>
              <a:rPr lang="en-US" sz="3200" b="1" dirty="0" smtClean="0">
                <a:latin typeface="Arial"/>
                <a:cs typeface="Arial"/>
              </a:rPr>
              <a:t>Reasons</a:t>
            </a:r>
            <a:endParaRPr lang="en-US" sz="3200" b="1" dirty="0">
              <a:latin typeface="Arial"/>
              <a:cs typeface="Arial"/>
            </a:endParaRPr>
          </a:p>
        </p:txBody>
      </p:sp>
      <p:sp>
        <p:nvSpPr>
          <p:cNvPr id="3" name="Content Placeholder 2"/>
          <p:cNvSpPr>
            <a:spLocks noGrp="1"/>
          </p:cNvSpPr>
          <p:nvPr>
            <p:ph idx="1"/>
          </p:nvPr>
        </p:nvSpPr>
        <p:spPr>
          <a:xfrm>
            <a:off x="4762202" y="942462"/>
            <a:ext cx="4110510" cy="4525963"/>
          </a:xfrm>
        </p:spPr>
        <p:txBody>
          <a:bodyPr>
            <a:noAutofit/>
          </a:bodyPr>
          <a:lstStyle/>
          <a:p>
            <a:r>
              <a:rPr lang="en-GB" sz="2200" dirty="0">
                <a:latin typeface="Arial"/>
                <a:cs typeface="Arial"/>
              </a:rPr>
              <a:t>The governments of the US and UK claimed that Iraq’s alleged possession of weapons of mass destruction (WMD) posed a threat to their security and that of their coalition/regional allies</a:t>
            </a:r>
          </a:p>
          <a:p>
            <a:r>
              <a:rPr lang="en-GB" sz="2200" dirty="0" smtClean="0">
                <a:latin typeface="Arial"/>
                <a:cs typeface="Arial"/>
              </a:rPr>
              <a:t>Public opposition </a:t>
            </a:r>
            <a:r>
              <a:rPr lang="en-GB" sz="2200" dirty="0">
                <a:latin typeface="Arial"/>
                <a:cs typeface="Arial"/>
              </a:rPr>
              <a:t>to the war led to protests</a:t>
            </a:r>
          </a:p>
          <a:p>
            <a:pPr marL="0" indent="0" fontAlgn="base">
              <a:buNone/>
            </a:pPr>
            <a:endParaRPr lang="en-US" sz="2200"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6" name="Picture 5" descr="TAKEAVIEWARMYSR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8" name="Picture 7" descr="10161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
            <a:ext cx="4677614" cy="579051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893068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1" name="Picture 10" descr="TAKEAVIEWARMYSR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12" name="Picture 2" descr="Mine-clearing by hand near Vitez, Bosnia, 199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1"/>
            <a:ext cx="9144000" cy="6037095"/>
          </a:xfrm>
          <a:prstGeom prst="rect">
            <a:avLst/>
          </a:prstGeom>
          <a:noFill/>
        </p:spPr>
      </p:pic>
      <p:sp>
        <p:nvSpPr>
          <p:cNvPr id="9" name="Rectangle 8"/>
          <p:cNvSpPr/>
          <p:nvPr/>
        </p:nvSpPr>
        <p:spPr>
          <a:xfrm>
            <a:off x="0" y="4470400"/>
            <a:ext cx="6587068" cy="1185334"/>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pPr lvl="0"/>
            <a:r>
              <a:rPr lang="en-GB" sz="3200" b="1" dirty="0">
                <a:ln w="12700">
                  <a:noFill/>
                  <a:prstDash val="solid"/>
                </a:ln>
                <a:solidFill>
                  <a:srgbClr val="000000"/>
                </a:solidFill>
                <a:latin typeface="Arial"/>
                <a:cs typeface="Arial"/>
              </a:rPr>
              <a:t>Why was the Army sent to fight?</a:t>
            </a:r>
          </a:p>
          <a:p>
            <a:pPr lvl="0"/>
            <a:r>
              <a:rPr lang="en-GB" sz="2800" dirty="0">
                <a:ln w="12700">
                  <a:noFill/>
                  <a:prstDash val="solid"/>
                </a:ln>
                <a:solidFill>
                  <a:srgbClr val="000000"/>
                </a:solidFill>
                <a:latin typeface="Arial"/>
                <a:cs typeface="Arial"/>
              </a:rPr>
              <a:t>Case study: </a:t>
            </a:r>
            <a:r>
              <a:rPr lang="en-GB" sz="2800" dirty="0" smtClean="0">
                <a:ln w="12700">
                  <a:noFill/>
                  <a:prstDash val="solid"/>
                </a:ln>
                <a:solidFill>
                  <a:srgbClr val="000000"/>
                </a:solidFill>
                <a:latin typeface="Arial"/>
                <a:cs typeface="Arial"/>
              </a:rPr>
              <a:t>Bosnia</a:t>
            </a:r>
            <a:endParaRPr lang="en-GB" sz="2800" dirty="0">
              <a:ln w="12700">
                <a:noFill/>
                <a:prstDash val="solid"/>
              </a:ln>
              <a:solidFill>
                <a:srgbClr val="000000"/>
              </a:solidFill>
              <a:latin typeface="Arial"/>
              <a:cs typeface="Aria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4069578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22227" t="24050" r="5196" b="16878"/>
          <a:stretch/>
        </p:blipFill>
        <p:spPr>
          <a:xfrm>
            <a:off x="-1" y="0"/>
            <a:ext cx="5583522" cy="3403600"/>
          </a:xfrm>
          <a:prstGeom prst="rect">
            <a:avLst/>
          </a:prstGeom>
        </p:spPr>
      </p:pic>
      <p:sp>
        <p:nvSpPr>
          <p:cNvPr id="2" name="Title 1"/>
          <p:cNvSpPr>
            <a:spLocks noGrp="1"/>
          </p:cNvSpPr>
          <p:nvPr>
            <p:ph type="title"/>
          </p:nvPr>
        </p:nvSpPr>
        <p:spPr>
          <a:xfrm>
            <a:off x="5232102" y="0"/>
            <a:ext cx="4381798" cy="684060"/>
          </a:xfrm>
        </p:spPr>
        <p:txBody>
          <a:bodyPr>
            <a:noAutofit/>
          </a:bodyPr>
          <a:lstStyle/>
          <a:p>
            <a:pPr algn="l"/>
            <a:r>
              <a:rPr lang="en-US" sz="3200" b="1" dirty="0" smtClean="0">
                <a:latin typeface="Arial"/>
                <a:cs typeface="Arial"/>
              </a:rPr>
              <a:t>Reasons</a:t>
            </a:r>
            <a:endParaRPr lang="en-US" sz="3200" b="1" dirty="0">
              <a:latin typeface="Arial"/>
              <a:cs typeface="Arial"/>
            </a:endParaRPr>
          </a:p>
        </p:txBody>
      </p:sp>
      <p:sp>
        <p:nvSpPr>
          <p:cNvPr id="3" name="Content Placeholder 2"/>
          <p:cNvSpPr>
            <a:spLocks noGrp="1"/>
          </p:cNvSpPr>
          <p:nvPr>
            <p:ph idx="1"/>
          </p:nvPr>
        </p:nvSpPr>
        <p:spPr>
          <a:xfrm>
            <a:off x="5215466" y="828162"/>
            <a:ext cx="3843569" cy="4878371"/>
          </a:xfrm>
        </p:spPr>
        <p:txBody>
          <a:bodyPr>
            <a:noAutofit/>
          </a:bodyPr>
          <a:lstStyle/>
          <a:p>
            <a:r>
              <a:rPr lang="en-GB" sz="2200" dirty="0">
                <a:latin typeface="Arial"/>
                <a:cs typeface="Arial"/>
              </a:rPr>
              <a:t>Bosnia-Herzegovina used to be part of a country </a:t>
            </a:r>
            <a:r>
              <a:rPr lang="en-GB" sz="2200" dirty="0" smtClean="0">
                <a:latin typeface="Arial"/>
                <a:cs typeface="Arial"/>
              </a:rPr>
              <a:t>called </a:t>
            </a:r>
            <a:r>
              <a:rPr lang="en-GB" sz="2200" dirty="0">
                <a:latin typeface="Arial"/>
                <a:cs typeface="Arial"/>
              </a:rPr>
              <a:t>Yugoslavia which was made up of different regions</a:t>
            </a:r>
          </a:p>
          <a:p>
            <a:r>
              <a:rPr lang="en-GB" sz="2200" dirty="0">
                <a:latin typeface="Arial"/>
                <a:cs typeface="Arial"/>
              </a:rPr>
              <a:t>Yugoslavia underwent a bloody break-up in the early 1990s</a:t>
            </a:r>
          </a:p>
          <a:p>
            <a:r>
              <a:rPr lang="en-GB" sz="2200" dirty="0">
                <a:latin typeface="Arial"/>
                <a:cs typeface="Arial"/>
              </a:rPr>
              <a:t>Bosnia became a major battleground in a violent and bitter multi-sided civil war when it declared independence in 1992</a:t>
            </a:r>
          </a:p>
          <a:p>
            <a:pPr marL="0" indent="0" fontAlgn="base">
              <a:buNone/>
            </a:pPr>
            <a:endParaRPr lang="en-US" sz="2200" dirty="0">
              <a:latin typeface="Arial"/>
              <a:cs typeface="Arial"/>
            </a:endParaRPr>
          </a:p>
        </p:txBody>
      </p:sp>
      <p:pic>
        <p:nvPicPr>
          <p:cNvPr id="5" name="Picture 4" descr="ban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6" name="Picture 5" descr="TAKEAVIEWARMYSROL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842331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8668" y="0"/>
            <a:ext cx="4381798" cy="915322"/>
          </a:xfrm>
        </p:spPr>
        <p:txBody>
          <a:bodyPr>
            <a:noAutofit/>
          </a:bodyPr>
          <a:lstStyle/>
          <a:p>
            <a:pPr algn="l"/>
            <a:r>
              <a:rPr lang="en-US" sz="3200" b="1" dirty="0" smtClean="0">
                <a:latin typeface="Arial"/>
                <a:cs typeface="Arial"/>
              </a:rPr>
              <a:t>Reasons</a:t>
            </a:r>
            <a:endParaRPr lang="en-US" sz="3200" b="1" dirty="0">
              <a:latin typeface="Arial"/>
              <a:cs typeface="Arial"/>
            </a:endParaRPr>
          </a:p>
        </p:txBody>
      </p:sp>
      <p:sp>
        <p:nvSpPr>
          <p:cNvPr id="3" name="Content Placeholder 2"/>
          <p:cNvSpPr>
            <a:spLocks noGrp="1"/>
          </p:cNvSpPr>
          <p:nvPr>
            <p:ph idx="1"/>
          </p:nvPr>
        </p:nvSpPr>
        <p:spPr>
          <a:xfrm>
            <a:off x="2784936" y="915322"/>
            <a:ext cx="6214251" cy="4808145"/>
          </a:xfrm>
        </p:spPr>
        <p:txBody>
          <a:bodyPr>
            <a:noAutofit/>
          </a:bodyPr>
          <a:lstStyle/>
          <a:p>
            <a:r>
              <a:rPr lang="en-GB" sz="2200" dirty="0">
                <a:latin typeface="Arial"/>
                <a:cs typeface="Arial"/>
              </a:rPr>
              <a:t>The population of Bosnia was comprised of three ethnic groups: Serbian, Croatian and Muslim. The Bosnian Serb population saw their future as being joined with Serbia, now an independent </a:t>
            </a:r>
            <a:r>
              <a:rPr lang="en-GB" sz="2200" dirty="0" smtClean="0">
                <a:latin typeface="Arial"/>
                <a:cs typeface="Arial"/>
              </a:rPr>
              <a:t>neighbouring </a:t>
            </a:r>
            <a:r>
              <a:rPr lang="en-GB" sz="2200" dirty="0">
                <a:latin typeface="Arial"/>
                <a:cs typeface="Arial"/>
              </a:rPr>
              <a:t>state</a:t>
            </a:r>
          </a:p>
          <a:p>
            <a:r>
              <a:rPr lang="en-GB" sz="2200" dirty="0">
                <a:latin typeface="Arial"/>
                <a:cs typeface="Arial"/>
              </a:rPr>
              <a:t>The Bosnian Serbs isolated Bosnian Muslims and carried out an ‘ethnic cleansing’ campaign</a:t>
            </a:r>
          </a:p>
          <a:p>
            <a:r>
              <a:rPr lang="en-GB" sz="2200" dirty="0">
                <a:latin typeface="Arial"/>
                <a:cs typeface="Arial"/>
              </a:rPr>
              <a:t>During the war there were instances of brutality on each side </a:t>
            </a:r>
            <a:endParaRPr lang="en-GB" sz="2200" dirty="0" smtClean="0">
              <a:latin typeface="Arial"/>
              <a:cs typeface="Arial"/>
            </a:endParaRPr>
          </a:p>
          <a:p>
            <a:r>
              <a:rPr lang="en-GB" sz="2200" dirty="0" smtClean="0">
                <a:latin typeface="Arial"/>
                <a:cs typeface="Arial"/>
              </a:rPr>
              <a:t>The </a:t>
            </a:r>
            <a:r>
              <a:rPr lang="en-GB" sz="2200" dirty="0">
                <a:latin typeface="Arial"/>
                <a:cs typeface="Arial"/>
              </a:rPr>
              <a:t>British Army became involved </a:t>
            </a:r>
            <a:r>
              <a:rPr lang="en-GB" sz="2200" dirty="0" smtClean="0">
                <a:latin typeface="Arial"/>
                <a:cs typeface="Arial"/>
              </a:rPr>
              <a:t>through </a:t>
            </a:r>
            <a:r>
              <a:rPr lang="en-GB" sz="2200" dirty="0">
                <a:latin typeface="Arial"/>
                <a:cs typeface="Arial"/>
              </a:rPr>
              <a:t>their peacekeeping and conflict </a:t>
            </a:r>
            <a:r>
              <a:rPr lang="en-GB" sz="2200" dirty="0" smtClean="0">
                <a:latin typeface="Arial"/>
                <a:cs typeface="Arial"/>
              </a:rPr>
              <a:t>missions, </a:t>
            </a:r>
            <a:r>
              <a:rPr lang="en-GB" sz="2200" dirty="0">
                <a:latin typeface="Arial"/>
                <a:cs typeface="Arial"/>
              </a:rPr>
              <a:t>mandated by the United Nations and NATO</a:t>
            </a: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6" name="Picture 5" descr="TAKEAVIEWARMYSR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 y="-1"/>
            <a:ext cx="2675467" cy="596094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842331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01592.jpg"/>
          <p:cNvPicPr>
            <a:picLocks noChangeAspect="1"/>
          </p:cNvPicPr>
          <p:nvPr/>
        </p:nvPicPr>
        <p:blipFill>
          <a:blip r:embed="rId3"/>
          <a:stretch>
            <a:fillRect/>
          </a:stretch>
        </p:blipFill>
        <p:spPr>
          <a:xfrm>
            <a:off x="0" y="0"/>
            <a:ext cx="9144000" cy="6037095"/>
          </a:xfrm>
          <a:prstGeom prst="rect">
            <a:avLst/>
          </a:prstGeom>
        </p:spPr>
      </p:pic>
      <p:pic>
        <p:nvPicPr>
          <p:cNvPr id="8" name="Picture 7" descr="ban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1" name="Picture 10" descr="TAKEAVIEWARMYSROL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sp>
        <p:nvSpPr>
          <p:cNvPr id="9" name="Rectangle 8"/>
          <p:cNvSpPr/>
          <p:nvPr/>
        </p:nvSpPr>
        <p:spPr>
          <a:xfrm>
            <a:off x="0" y="4559300"/>
            <a:ext cx="6997700" cy="1096434"/>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pPr lvl="0"/>
            <a:r>
              <a:rPr lang="en-GB" sz="3200" b="1" dirty="0" smtClean="0">
                <a:ln w="12700">
                  <a:noFill/>
                  <a:prstDash val="solid"/>
                </a:ln>
                <a:solidFill>
                  <a:srgbClr val="000000"/>
                </a:solidFill>
                <a:latin typeface="Arial"/>
                <a:cs typeface="Arial"/>
              </a:rPr>
              <a:t>Are there any clear cases where the Army should be sent to fight?</a:t>
            </a:r>
            <a:endParaRPr lang="en-GB" sz="2800" dirty="0">
              <a:ln w="12700">
                <a:noFill/>
                <a:prstDash val="solid"/>
              </a:ln>
              <a:solidFill>
                <a:srgbClr val="000000"/>
              </a:solidFill>
              <a:latin typeface="Arial"/>
              <a:cs typeface="Aria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988322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8314" y="0"/>
            <a:ext cx="4610873" cy="749300"/>
          </a:xfrm>
        </p:spPr>
        <p:txBody>
          <a:bodyPr>
            <a:noAutofit/>
          </a:bodyPr>
          <a:lstStyle/>
          <a:p>
            <a:pPr algn="l"/>
            <a:r>
              <a:rPr lang="en-US" sz="3200" b="1" dirty="0" smtClean="0">
                <a:latin typeface="Arial"/>
                <a:cs typeface="Arial"/>
              </a:rPr>
              <a:t>Deciding to fight</a:t>
            </a:r>
            <a:endParaRPr lang="en-US" sz="3200" b="1" dirty="0">
              <a:latin typeface="Arial"/>
              <a:cs typeface="Arial"/>
            </a:endParaRPr>
          </a:p>
        </p:txBody>
      </p:sp>
      <p:sp>
        <p:nvSpPr>
          <p:cNvPr id="3" name="Content Placeholder 2"/>
          <p:cNvSpPr>
            <a:spLocks noGrp="1"/>
          </p:cNvSpPr>
          <p:nvPr>
            <p:ph idx="1"/>
          </p:nvPr>
        </p:nvSpPr>
        <p:spPr>
          <a:xfrm>
            <a:off x="4546599" y="749300"/>
            <a:ext cx="4452588" cy="4525963"/>
          </a:xfrm>
        </p:spPr>
        <p:txBody>
          <a:bodyPr>
            <a:noAutofit/>
          </a:bodyPr>
          <a:lstStyle/>
          <a:p>
            <a:pPr marL="0" indent="0">
              <a:buNone/>
            </a:pPr>
            <a:r>
              <a:rPr lang="en-GB" sz="2200" dirty="0">
                <a:latin typeface="Arial"/>
                <a:cs typeface="Arial"/>
              </a:rPr>
              <a:t>The Army doesn’t choose who or where it fights – that’s decided by our </a:t>
            </a:r>
            <a:r>
              <a:rPr lang="en-GB" sz="2200" dirty="0" smtClean="0">
                <a:latin typeface="Arial"/>
                <a:cs typeface="Arial"/>
              </a:rPr>
              <a:t>government.</a:t>
            </a:r>
            <a:endParaRPr lang="en-GB" sz="2200" dirty="0">
              <a:latin typeface="Arial"/>
              <a:cs typeface="Arial"/>
            </a:endParaRPr>
          </a:p>
          <a:p>
            <a:pPr marL="0" indent="0">
              <a:buNone/>
            </a:pPr>
            <a:endParaRPr lang="en-GB" sz="1400" dirty="0">
              <a:latin typeface="Arial"/>
              <a:cs typeface="Arial"/>
            </a:endParaRPr>
          </a:p>
          <a:p>
            <a:pPr marL="0" indent="0">
              <a:buNone/>
            </a:pPr>
            <a:r>
              <a:rPr lang="en-GB" sz="2200" dirty="0" smtClean="0">
                <a:latin typeface="Arial"/>
                <a:cs typeface="Arial"/>
              </a:rPr>
              <a:t>How </a:t>
            </a:r>
            <a:r>
              <a:rPr lang="en-GB" sz="2200" dirty="0">
                <a:latin typeface="Arial"/>
                <a:cs typeface="Arial"/>
              </a:rPr>
              <a:t>much say should the following have in a decision:</a:t>
            </a:r>
          </a:p>
          <a:p>
            <a:pPr lvl="1"/>
            <a:r>
              <a:rPr lang="en-GB" sz="2200" dirty="0">
                <a:latin typeface="Arial"/>
                <a:cs typeface="Arial"/>
              </a:rPr>
              <a:t>The Prime Minister? </a:t>
            </a:r>
          </a:p>
          <a:p>
            <a:pPr lvl="1"/>
            <a:r>
              <a:rPr lang="en-GB" sz="2200" dirty="0">
                <a:latin typeface="Arial"/>
                <a:cs typeface="Arial"/>
              </a:rPr>
              <a:t>The Cabinet?</a:t>
            </a:r>
          </a:p>
          <a:p>
            <a:pPr lvl="1"/>
            <a:r>
              <a:rPr lang="en-GB" sz="2200" dirty="0">
                <a:latin typeface="Arial"/>
                <a:cs typeface="Arial"/>
              </a:rPr>
              <a:t>The House of Commons?</a:t>
            </a:r>
          </a:p>
          <a:p>
            <a:pPr lvl="1"/>
            <a:r>
              <a:rPr lang="en-GB" sz="2200" dirty="0">
                <a:latin typeface="Arial"/>
                <a:cs typeface="Arial"/>
              </a:rPr>
              <a:t>The Houses of Parliament? </a:t>
            </a:r>
          </a:p>
          <a:p>
            <a:pPr lvl="1"/>
            <a:r>
              <a:rPr lang="en-GB" sz="2200" dirty="0">
                <a:latin typeface="Arial"/>
                <a:cs typeface="Arial"/>
              </a:rPr>
              <a:t>The Monarch? </a:t>
            </a:r>
          </a:p>
          <a:p>
            <a:pPr lvl="1"/>
            <a:r>
              <a:rPr lang="en-GB" sz="2200" dirty="0">
                <a:latin typeface="Arial"/>
                <a:cs typeface="Arial"/>
              </a:rPr>
              <a:t>The Army? </a:t>
            </a:r>
          </a:p>
          <a:p>
            <a:pPr lvl="1"/>
            <a:r>
              <a:rPr lang="en-GB" sz="2200" dirty="0">
                <a:latin typeface="Arial"/>
                <a:cs typeface="Arial"/>
              </a:rPr>
              <a:t>The UK’s citizens?</a:t>
            </a: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6" name="Picture 5" descr="TAKEAVIEWARMYSR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4388314" cy="428972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435118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Rectangle 8"/>
          <p:cNvSpPr/>
          <p:nvPr/>
        </p:nvSpPr>
        <p:spPr>
          <a:xfrm>
            <a:off x="-1" y="5274733"/>
            <a:ext cx="7970201" cy="1066800"/>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pPr lvl="0"/>
            <a:r>
              <a:rPr lang="en-GB" sz="2800" b="1" dirty="0" smtClean="0">
                <a:ln w="12700">
                  <a:noFill/>
                  <a:prstDash val="solid"/>
                </a:ln>
                <a:solidFill>
                  <a:srgbClr val="000000"/>
                </a:solidFill>
                <a:latin typeface="Arial"/>
                <a:cs typeface="Arial"/>
              </a:rPr>
              <a:t>What evidence should decision makers have before approving military action?</a:t>
            </a:r>
            <a:endParaRPr lang="en-GB" sz="2800" b="1" dirty="0">
              <a:ln w="12700">
                <a:noFill/>
                <a:prstDash val="solid"/>
              </a:ln>
              <a:solidFill>
                <a:srgbClr val="000000"/>
              </a:solidFill>
              <a:latin typeface="Arial"/>
              <a:cs typeface="Arial"/>
            </a:endParaRPr>
          </a:p>
        </p:txBody>
      </p:sp>
    </p:spTree>
    <p:extLst>
      <p:ext uri="{BB962C8B-B14F-4D97-AF65-F5344CB8AC3E}">
        <p14:creationId xmlns:p14="http://schemas.microsoft.com/office/powerpoint/2010/main" val="29524805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 name="Rectangle 8"/>
          <p:cNvSpPr/>
          <p:nvPr/>
        </p:nvSpPr>
        <p:spPr>
          <a:xfrm>
            <a:off x="-1" y="5274733"/>
            <a:ext cx="7970201" cy="1066800"/>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pPr lvl="0"/>
            <a:r>
              <a:rPr lang="en-GB" sz="2800" b="1" dirty="0" smtClean="0">
                <a:ln w="12700">
                  <a:noFill/>
                  <a:prstDash val="solid"/>
                </a:ln>
                <a:solidFill>
                  <a:srgbClr val="000000"/>
                </a:solidFill>
                <a:latin typeface="Arial"/>
                <a:cs typeface="Arial"/>
              </a:rPr>
              <a:t>Should </a:t>
            </a:r>
            <a:r>
              <a:rPr lang="en-GB" sz="2800" b="1" dirty="0">
                <a:ln w="12700">
                  <a:noFill/>
                  <a:prstDash val="solid"/>
                </a:ln>
                <a:solidFill>
                  <a:srgbClr val="000000"/>
                </a:solidFill>
                <a:latin typeface="Arial"/>
                <a:cs typeface="Arial"/>
              </a:rPr>
              <a:t>the public know </a:t>
            </a:r>
            <a:r>
              <a:rPr lang="en-GB" sz="2800" b="1" dirty="0" smtClean="0">
                <a:ln w="12700">
                  <a:noFill/>
                  <a:prstDash val="solid"/>
                </a:ln>
                <a:solidFill>
                  <a:srgbClr val="000000"/>
                </a:solidFill>
                <a:latin typeface="Arial"/>
                <a:cs typeface="Arial"/>
              </a:rPr>
              <a:t>about or approve </a:t>
            </a:r>
            <a:r>
              <a:rPr lang="en-GB" sz="2800" b="1" dirty="0">
                <a:ln w="12700">
                  <a:noFill/>
                  <a:prstDash val="solid"/>
                </a:ln>
                <a:solidFill>
                  <a:srgbClr val="000000"/>
                </a:solidFill>
                <a:latin typeface="Arial"/>
                <a:cs typeface="Arial"/>
              </a:rPr>
              <a:t>any military activity by the British Army</a:t>
            </a:r>
            <a:r>
              <a:rPr lang="en-GB" sz="2800" b="1" dirty="0" smtClean="0">
                <a:ln w="12700">
                  <a:noFill/>
                  <a:prstDash val="solid"/>
                </a:ln>
                <a:solidFill>
                  <a:srgbClr val="000000"/>
                </a:solidFill>
                <a:latin typeface="Arial"/>
                <a:cs typeface="Arial"/>
              </a:rPr>
              <a:t>?</a:t>
            </a:r>
            <a:endParaRPr lang="en-GB" sz="2800" b="1" dirty="0">
              <a:ln w="12700">
                <a:noFill/>
                <a:prstDash val="solid"/>
              </a:ln>
              <a:solidFill>
                <a:srgbClr val="000000"/>
              </a:solidFill>
              <a:latin typeface="Arial"/>
              <a:cs typeface="Arial"/>
            </a:endParaRPr>
          </a:p>
        </p:txBody>
      </p:sp>
    </p:spTree>
    <p:extLst>
      <p:ext uri="{BB962C8B-B14F-4D97-AF65-F5344CB8AC3E}">
        <p14:creationId xmlns:p14="http://schemas.microsoft.com/office/powerpoint/2010/main" val="9867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3239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279467" cy="6987770"/>
          </a:xfrm>
          <a:prstGeom prst="rect">
            <a:avLst/>
          </a:prstGeom>
        </p:spPr>
      </p:pic>
      <p:sp>
        <p:nvSpPr>
          <p:cNvPr id="9" name="Rectangle 8"/>
          <p:cNvSpPr/>
          <p:nvPr/>
        </p:nvSpPr>
        <p:spPr>
          <a:xfrm>
            <a:off x="0" y="5530851"/>
            <a:ext cx="6997700" cy="1096434"/>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pPr lvl="0"/>
            <a:r>
              <a:rPr lang="en-GB" sz="3200" b="1" dirty="0" smtClean="0">
                <a:ln w="12700">
                  <a:noFill/>
                  <a:prstDash val="solid"/>
                </a:ln>
                <a:solidFill>
                  <a:srgbClr val="000000"/>
                </a:solidFill>
                <a:latin typeface="Arial"/>
                <a:cs typeface="Arial"/>
              </a:rPr>
              <a:t>How do you decide whether fighting was the right decision?</a:t>
            </a:r>
            <a:endParaRPr lang="en-GB" sz="2800" dirty="0">
              <a:ln w="12700">
                <a:noFill/>
                <a:prstDash val="solid"/>
              </a:ln>
              <a:solidFill>
                <a:srgbClr val="000000"/>
              </a:solidFill>
              <a:latin typeface="Arial"/>
              <a:cs typeface="Arial"/>
            </a:endParaRPr>
          </a:p>
        </p:txBody>
      </p:sp>
    </p:spTree>
    <p:extLst>
      <p:ext uri="{BB962C8B-B14F-4D97-AF65-F5344CB8AC3E}">
        <p14:creationId xmlns:p14="http://schemas.microsoft.com/office/powerpoint/2010/main" val="3921233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824" y="918882"/>
            <a:ext cx="6835588" cy="2954655"/>
          </a:xfrm>
          <a:prstGeom prst="rect">
            <a:avLst/>
          </a:prstGeom>
          <a:noFill/>
        </p:spPr>
        <p:txBody>
          <a:bodyPr wrap="square" rtlCol="0">
            <a:spAutoFit/>
          </a:bodyPr>
          <a:lstStyle/>
          <a:p>
            <a:pPr>
              <a:defRPr/>
            </a:pPr>
            <a:r>
              <a:rPr lang="en-US" sz="1400" dirty="0"/>
              <a:t>This PowerPoint presentation contains a selection of images and archives which students can use to </a:t>
            </a:r>
            <a:r>
              <a:rPr lang="en-US" sz="1400" dirty="0" smtClean="0"/>
              <a:t>prompt discussion and encourage further research. The materials </a:t>
            </a:r>
            <a:r>
              <a:rPr lang="en-US" sz="1400" dirty="0"/>
              <a:t>come from the </a:t>
            </a:r>
            <a:r>
              <a:rPr lang="en-US" sz="1400" dirty="0" smtClean="0"/>
              <a:t>Collection </a:t>
            </a:r>
            <a:r>
              <a:rPr lang="en-US" sz="1400" dirty="0"/>
              <a:t>of the National Army </a:t>
            </a:r>
            <a:r>
              <a:rPr lang="en-US" sz="1400" dirty="0" smtClean="0"/>
              <a:t>Museum (NAM).  </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spTree>
    <p:extLst>
      <p:ext uri="{BB962C8B-B14F-4D97-AF65-F5344CB8AC3E}">
        <p14:creationId xmlns:p14="http://schemas.microsoft.com/office/powerpoint/2010/main" val="2042313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279"/>
          <a:stretch/>
        </p:blipFill>
        <p:spPr>
          <a:xfrm>
            <a:off x="0" y="-1"/>
            <a:ext cx="9144000" cy="6039943"/>
          </a:xfrm>
          <a:prstGeom prst="rect">
            <a:avLst/>
          </a:prstGeom>
        </p:spPr>
      </p:pic>
      <p:sp>
        <p:nvSpPr>
          <p:cNvPr id="4" name="Rectangle 3"/>
          <p:cNvSpPr/>
          <p:nvPr/>
        </p:nvSpPr>
        <p:spPr>
          <a:xfrm>
            <a:off x="0" y="2133600"/>
            <a:ext cx="4914900" cy="1828800"/>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2800" dirty="0" smtClean="0">
                <a:solidFill>
                  <a:schemeClr val="tx1"/>
                </a:solidFill>
                <a:latin typeface="Arial"/>
                <a:cs typeface="Arial"/>
              </a:rPr>
              <a:t>Take a view…</a:t>
            </a:r>
          </a:p>
          <a:p>
            <a:endParaRPr lang="en-US" sz="1400" b="1" dirty="0" smtClean="0">
              <a:solidFill>
                <a:schemeClr val="tx1"/>
              </a:solidFill>
              <a:latin typeface="Arial"/>
              <a:cs typeface="Arial"/>
            </a:endParaRPr>
          </a:p>
          <a:p>
            <a:r>
              <a:rPr lang="en-US" sz="3200" b="1" dirty="0" smtClean="0">
                <a:solidFill>
                  <a:schemeClr val="tx1"/>
                </a:solidFill>
                <a:latin typeface="Arial"/>
                <a:cs typeface="Arial"/>
              </a:rPr>
              <a:t>When is it right to send the Army to fight?</a:t>
            </a:r>
            <a:endParaRPr lang="en-US" sz="2000" b="1" dirty="0">
              <a:solidFill>
                <a:schemeClr val="tx1"/>
              </a:solidFill>
              <a:latin typeface="Arial"/>
              <a:cs typeface="Arial"/>
            </a:endParaRPr>
          </a:p>
        </p:txBody>
      </p:sp>
      <p:pic>
        <p:nvPicPr>
          <p:cNvPr id="5" name="Picture 4" descr="ban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7" name="Picture 6" descr="TAKEAVIEWARMYSROL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050918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969" y="22915"/>
            <a:ext cx="4381798" cy="915322"/>
          </a:xfrm>
        </p:spPr>
        <p:txBody>
          <a:bodyPr>
            <a:normAutofit/>
          </a:bodyPr>
          <a:lstStyle/>
          <a:p>
            <a:pPr algn="l"/>
            <a:r>
              <a:rPr lang="en-US" sz="3200" b="1" dirty="0" smtClean="0">
                <a:latin typeface="Arial"/>
                <a:cs typeface="Arial"/>
              </a:rPr>
              <a:t>Motivations</a:t>
            </a:r>
            <a:endParaRPr lang="en-US" sz="3200" b="1" dirty="0">
              <a:latin typeface="Arial"/>
              <a:cs typeface="Arial"/>
            </a:endParaRPr>
          </a:p>
        </p:txBody>
      </p:sp>
      <p:sp>
        <p:nvSpPr>
          <p:cNvPr id="3" name="Content Placeholder 2"/>
          <p:cNvSpPr>
            <a:spLocks noGrp="1"/>
          </p:cNvSpPr>
          <p:nvPr>
            <p:ph idx="1"/>
          </p:nvPr>
        </p:nvSpPr>
        <p:spPr>
          <a:xfrm>
            <a:off x="4407969" y="954292"/>
            <a:ext cx="4110510" cy="4824208"/>
          </a:xfrm>
        </p:spPr>
        <p:txBody>
          <a:bodyPr>
            <a:normAutofit/>
          </a:bodyPr>
          <a:lstStyle/>
          <a:p>
            <a:pPr marL="0" indent="0" fontAlgn="base">
              <a:buNone/>
            </a:pPr>
            <a:r>
              <a:rPr lang="en-GB" sz="2200" dirty="0">
                <a:ln w="12700">
                  <a:noFill/>
                  <a:prstDash val="solid"/>
                </a:ln>
                <a:latin typeface="Arial"/>
                <a:cs typeface="Arial"/>
              </a:rPr>
              <a:t>Different motives have been used at different times to send the Army to </a:t>
            </a:r>
            <a:r>
              <a:rPr lang="en-GB" sz="2200" dirty="0" smtClean="0">
                <a:ln w="12700">
                  <a:noFill/>
                  <a:prstDash val="solid"/>
                </a:ln>
                <a:latin typeface="Arial"/>
                <a:cs typeface="Arial"/>
              </a:rPr>
              <a:t>fight.</a:t>
            </a:r>
            <a:endParaRPr lang="en-GB" sz="2200" dirty="0" smtClean="0">
              <a:latin typeface="Arial"/>
              <a:cs typeface="Arial"/>
            </a:endParaRPr>
          </a:p>
          <a:p>
            <a:pPr fontAlgn="base"/>
            <a:r>
              <a:rPr lang="en-GB" sz="2200" dirty="0" smtClean="0">
                <a:latin typeface="Arial"/>
                <a:cs typeface="Arial"/>
              </a:rPr>
              <a:t>Is </a:t>
            </a:r>
            <a:r>
              <a:rPr lang="en-GB" sz="2200" dirty="0">
                <a:latin typeface="Arial"/>
                <a:cs typeface="Arial"/>
              </a:rPr>
              <a:t>it </a:t>
            </a:r>
            <a:r>
              <a:rPr lang="en-GB" sz="2200" dirty="0" smtClean="0">
                <a:latin typeface="Arial"/>
                <a:cs typeface="Arial"/>
              </a:rPr>
              <a:t>about Britain</a:t>
            </a:r>
            <a:r>
              <a:rPr lang="en-GB" sz="2200" dirty="0">
                <a:latin typeface="Arial"/>
                <a:cs typeface="Arial"/>
              </a:rPr>
              <a:t>, the national interest and economics?</a:t>
            </a:r>
            <a:endParaRPr lang="en-GB" sz="2200" b="1" dirty="0">
              <a:latin typeface="Arial"/>
              <a:cs typeface="Arial"/>
            </a:endParaRPr>
          </a:p>
          <a:p>
            <a:pPr fontAlgn="base"/>
            <a:r>
              <a:rPr lang="en-GB" sz="2200" dirty="0">
                <a:latin typeface="Arial"/>
                <a:cs typeface="Arial"/>
              </a:rPr>
              <a:t>Is it </a:t>
            </a:r>
            <a:r>
              <a:rPr lang="en-GB" sz="2200" dirty="0" smtClean="0">
                <a:latin typeface="Arial"/>
                <a:cs typeface="Arial"/>
              </a:rPr>
              <a:t>about people</a:t>
            </a:r>
            <a:r>
              <a:rPr lang="en-GB" sz="2200" dirty="0">
                <a:latin typeface="Arial"/>
                <a:cs typeface="Arial"/>
              </a:rPr>
              <a:t>? British nationals, or people from other countries?</a:t>
            </a:r>
          </a:p>
          <a:p>
            <a:pPr fontAlgn="base"/>
            <a:r>
              <a:rPr lang="en-GB" sz="2200" dirty="0">
                <a:latin typeface="Arial"/>
                <a:cs typeface="Arial"/>
              </a:rPr>
              <a:t>Is it </a:t>
            </a:r>
            <a:r>
              <a:rPr lang="en-GB" sz="2200" dirty="0" smtClean="0">
                <a:latin typeface="Arial"/>
                <a:cs typeface="Arial"/>
              </a:rPr>
              <a:t>for political reasons?</a:t>
            </a:r>
            <a:endParaRPr lang="en-GB" sz="2200" dirty="0">
              <a:latin typeface="Arial"/>
              <a:cs typeface="Arial"/>
            </a:endParaRPr>
          </a:p>
          <a:p>
            <a:pPr marL="0" indent="0" fontAlgn="base">
              <a:buNone/>
            </a:pPr>
            <a:endParaRPr lang="en-GB" sz="2200" dirty="0" smtClean="0">
              <a:latin typeface="Arial"/>
              <a:cs typeface="Arial"/>
            </a:endParaRPr>
          </a:p>
          <a:p>
            <a:pPr marL="0" indent="0" fontAlgn="base">
              <a:buNone/>
            </a:pPr>
            <a:r>
              <a:rPr lang="en-GB" sz="2200" dirty="0" smtClean="0">
                <a:latin typeface="Arial"/>
                <a:cs typeface="Arial"/>
              </a:rPr>
              <a:t>Are the motives </a:t>
            </a:r>
            <a:r>
              <a:rPr lang="en-GB" sz="2200" dirty="0">
                <a:latin typeface="Arial"/>
                <a:cs typeface="Arial"/>
              </a:rPr>
              <a:t>always </a:t>
            </a:r>
            <a:r>
              <a:rPr lang="en-GB" sz="2200" dirty="0" smtClean="0">
                <a:latin typeface="Arial"/>
                <a:cs typeface="Arial"/>
              </a:rPr>
              <a:t>straightforward or clear cut?</a:t>
            </a:r>
            <a:endParaRPr lang="en-US" sz="2200"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6" name="Picture 5" descr="TAKEAVIEWARMYSR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4178300" cy="57785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51890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7351" t="21642" r="5495" b="1980"/>
          <a:stretch/>
        </p:blipFill>
        <p:spPr>
          <a:xfrm>
            <a:off x="-88901" y="0"/>
            <a:ext cx="9232901" cy="6858000"/>
          </a:xfrm>
          <a:prstGeom prst="rect">
            <a:avLst/>
          </a:prstGeom>
        </p:spPr>
      </p:pic>
      <p:sp>
        <p:nvSpPr>
          <p:cNvPr id="5" name="Rectangle 4"/>
          <p:cNvSpPr/>
          <p:nvPr/>
        </p:nvSpPr>
        <p:spPr>
          <a:xfrm>
            <a:off x="-88901" y="5918200"/>
            <a:ext cx="7073901" cy="762000"/>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r>
              <a:rPr lang="en-US" sz="3200" b="1" dirty="0" smtClean="0">
                <a:solidFill>
                  <a:schemeClr val="tx1"/>
                </a:solidFill>
                <a:latin typeface="Arial"/>
                <a:cs typeface="Arial"/>
              </a:rPr>
              <a:t>What will be achieved by fighting?</a:t>
            </a:r>
            <a:endParaRPr lang="en-US" sz="2000" b="1" dirty="0">
              <a:solidFill>
                <a:schemeClr val="tx1"/>
              </a:solidFill>
              <a:latin typeface="Arial"/>
              <a:cs typeface="Arial"/>
            </a:endParaRPr>
          </a:p>
        </p:txBody>
      </p:sp>
    </p:spTree>
    <p:extLst>
      <p:ext uri="{BB962C8B-B14F-4D97-AF65-F5344CB8AC3E}">
        <p14:creationId xmlns:p14="http://schemas.microsoft.com/office/powerpoint/2010/main" val="3480022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1" name="Picture 10" descr="TAKEAVIEWARMYSR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9144000" cy="6037095"/>
          </a:xfrm>
          <a:prstGeom prst="rect">
            <a:avLst/>
          </a:prstGeom>
        </p:spPr>
      </p:pic>
      <p:sp>
        <p:nvSpPr>
          <p:cNvPr id="9" name="Rectangle 8"/>
          <p:cNvSpPr/>
          <p:nvPr/>
        </p:nvSpPr>
        <p:spPr>
          <a:xfrm>
            <a:off x="0" y="4470400"/>
            <a:ext cx="6587068" cy="1185334"/>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pPr lvl="0"/>
            <a:r>
              <a:rPr lang="en-GB" sz="3200" b="1" dirty="0">
                <a:ln w="12700">
                  <a:noFill/>
                  <a:prstDash val="solid"/>
                </a:ln>
                <a:solidFill>
                  <a:srgbClr val="000000"/>
                </a:solidFill>
                <a:latin typeface="Arial"/>
                <a:cs typeface="Arial"/>
              </a:rPr>
              <a:t>Why was the Army sent to fight?</a:t>
            </a:r>
          </a:p>
          <a:p>
            <a:pPr lvl="0"/>
            <a:r>
              <a:rPr lang="en-GB" sz="2800" dirty="0">
                <a:ln w="12700">
                  <a:noFill/>
                  <a:prstDash val="solid"/>
                </a:ln>
                <a:solidFill>
                  <a:srgbClr val="000000"/>
                </a:solidFill>
                <a:latin typeface="Arial"/>
                <a:cs typeface="Arial"/>
              </a:rPr>
              <a:t>Case study: The Second World War</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805421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678" y="44073"/>
            <a:ext cx="4381798" cy="915322"/>
          </a:xfrm>
        </p:spPr>
        <p:txBody>
          <a:bodyPr>
            <a:noAutofit/>
          </a:bodyPr>
          <a:lstStyle/>
          <a:p>
            <a:pPr algn="l"/>
            <a:r>
              <a:rPr lang="en-US" sz="3200" b="1" dirty="0" smtClean="0">
                <a:latin typeface="Arial"/>
                <a:cs typeface="Arial"/>
              </a:rPr>
              <a:t>Reasons</a:t>
            </a:r>
            <a:endParaRPr lang="en-US" sz="3200" b="1" dirty="0">
              <a:latin typeface="Arial"/>
              <a:cs typeface="Arial"/>
            </a:endParaRPr>
          </a:p>
        </p:txBody>
      </p:sp>
      <p:sp>
        <p:nvSpPr>
          <p:cNvPr id="3" name="Content Placeholder 2"/>
          <p:cNvSpPr>
            <a:spLocks noGrp="1"/>
          </p:cNvSpPr>
          <p:nvPr>
            <p:ph idx="1"/>
          </p:nvPr>
        </p:nvSpPr>
        <p:spPr>
          <a:xfrm>
            <a:off x="4888678" y="1005431"/>
            <a:ext cx="4110510" cy="4525963"/>
          </a:xfrm>
        </p:spPr>
        <p:txBody>
          <a:bodyPr>
            <a:normAutofit/>
          </a:bodyPr>
          <a:lstStyle/>
          <a:p>
            <a:pPr marL="0" indent="0">
              <a:buNone/>
            </a:pPr>
            <a:r>
              <a:rPr lang="en-GB" sz="2200" dirty="0">
                <a:latin typeface="Arial"/>
                <a:cs typeface="Arial"/>
              </a:rPr>
              <a:t>Hitler’s increasingly aggressive foreign policy led to German occupation of the whole of </a:t>
            </a:r>
            <a:r>
              <a:rPr lang="en-GB" sz="2200" dirty="0" smtClean="0">
                <a:latin typeface="Arial"/>
                <a:cs typeface="Arial"/>
              </a:rPr>
              <a:t>Czechoslovakia.</a:t>
            </a:r>
          </a:p>
          <a:p>
            <a:pPr marL="0" indent="0">
              <a:buNone/>
            </a:pPr>
            <a:endParaRPr lang="en-GB" sz="2200" dirty="0" smtClean="0">
              <a:latin typeface="Arial"/>
              <a:cs typeface="Arial"/>
            </a:endParaRPr>
          </a:p>
          <a:p>
            <a:pPr marL="0" indent="0">
              <a:buNone/>
            </a:pPr>
            <a:r>
              <a:rPr lang="en-GB" sz="2200" dirty="0" smtClean="0">
                <a:latin typeface="Arial"/>
                <a:cs typeface="Arial"/>
              </a:rPr>
              <a:t>This </a:t>
            </a:r>
            <a:r>
              <a:rPr lang="en-GB" sz="2200" dirty="0">
                <a:latin typeface="Arial"/>
                <a:cs typeface="Arial"/>
              </a:rPr>
              <a:t>breached the written guarantee Hitler had issued to Chamberlain in Munich in 1938, stating that he had no further territorial demands to make in </a:t>
            </a:r>
            <a:r>
              <a:rPr lang="en-GB" sz="2200" dirty="0" smtClean="0">
                <a:latin typeface="Arial"/>
                <a:cs typeface="Arial"/>
              </a:rPr>
              <a:t>Europe. </a:t>
            </a:r>
            <a:endParaRPr lang="en-GB" sz="2200" dirty="0">
              <a:latin typeface="Arial"/>
              <a:cs typeface="Arial"/>
            </a:endParaRPr>
          </a:p>
          <a:p>
            <a:pPr marL="0" indent="0" fontAlgn="base">
              <a:buNone/>
            </a:pPr>
            <a:endParaRPr lang="en-US" sz="2200"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6" name="Picture 5" descr="TAKEAVIEWARMYSR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8" name="Picture 2" descr="'Unconscious humour', 4 April 1945"/>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0" y="-1"/>
            <a:ext cx="4673600" cy="5825067"/>
          </a:xfrm>
          <a:prstGeom prst="rect">
            <a:avLst/>
          </a:prstGeom>
          <a:no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3182598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7733" y="44073"/>
            <a:ext cx="4242410" cy="915322"/>
          </a:xfrm>
        </p:spPr>
        <p:txBody>
          <a:bodyPr>
            <a:noAutofit/>
          </a:bodyPr>
          <a:lstStyle/>
          <a:p>
            <a:pPr algn="l"/>
            <a:r>
              <a:rPr lang="en-US" sz="3200" b="1" dirty="0" smtClean="0">
                <a:latin typeface="Arial"/>
                <a:cs typeface="Arial"/>
              </a:rPr>
              <a:t>Reasons</a:t>
            </a:r>
            <a:endParaRPr lang="en-US" sz="3200" b="1" dirty="0">
              <a:latin typeface="Arial"/>
              <a:cs typeface="Arial"/>
            </a:endParaRPr>
          </a:p>
        </p:txBody>
      </p:sp>
      <p:sp>
        <p:nvSpPr>
          <p:cNvPr id="3" name="Content Placeholder 2"/>
          <p:cNvSpPr>
            <a:spLocks noGrp="1"/>
          </p:cNvSpPr>
          <p:nvPr>
            <p:ph idx="1"/>
          </p:nvPr>
        </p:nvSpPr>
        <p:spPr>
          <a:xfrm>
            <a:off x="5147732" y="1005431"/>
            <a:ext cx="3851455" cy="4525963"/>
          </a:xfrm>
        </p:spPr>
        <p:txBody>
          <a:bodyPr>
            <a:normAutofit/>
          </a:bodyPr>
          <a:lstStyle/>
          <a:p>
            <a:pPr marL="0" indent="0">
              <a:buNone/>
            </a:pPr>
            <a:r>
              <a:rPr lang="en-GB" sz="2200" dirty="0">
                <a:latin typeface="Arial"/>
                <a:cs typeface="Arial"/>
              </a:rPr>
              <a:t>Britain and France subsequently agreed to support Poland if Germany </a:t>
            </a:r>
            <a:r>
              <a:rPr lang="en-GB" sz="2200" dirty="0" smtClean="0">
                <a:latin typeface="Arial"/>
                <a:cs typeface="Arial"/>
              </a:rPr>
              <a:t>invaded.</a:t>
            </a:r>
          </a:p>
          <a:p>
            <a:pPr marL="0" indent="0">
              <a:buNone/>
            </a:pPr>
            <a:endParaRPr lang="en-GB" sz="2200" dirty="0">
              <a:latin typeface="Arial"/>
              <a:cs typeface="Arial"/>
            </a:endParaRPr>
          </a:p>
          <a:p>
            <a:pPr marL="0" indent="0">
              <a:buNone/>
            </a:pPr>
            <a:r>
              <a:rPr lang="en-GB" sz="2200" dirty="0">
                <a:latin typeface="Arial"/>
                <a:cs typeface="Arial"/>
              </a:rPr>
              <a:t>On </a:t>
            </a:r>
            <a:r>
              <a:rPr lang="en-GB" sz="2200" dirty="0" smtClean="0">
                <a:latin typeface="Arial"/>
                <a:cs typeface="Arial"/>
              </a:rPr>
              <a:t>1</a:t>
            </a:r>
            <a:r>
              <a:rPr lang="en-GB" sz="2200" baseline="30000" dirty="0" smtClean="0">
                <a:latin typeface="Arial"/>
                <a:cs typeface="Arial"/>
              </a:rPr>
              <a:t>st</a:t>
            </a:r>
            <a:r>
              <a:rPr lang="en-GB" sz="2200" dirty="0" smtClean="0">
                <a:latin typeface="Arial"/>
                <a:cs typeface="Arial"/>
              </a:rPr>
              <a:t> September 1939</a:t>
            </a:r>
            <a:r>
              <a:rPr lang="en-GB" sz="2200" dirty="0">
                <a:latin typeface="Arial"/>
                <a:cs typeface="Arial"/>
              </a:rPr>
              <a:t>, Hitler attacked </a:t>
            </a:r>
            <a:r>
              <a:rPr lang="en-GB" sz="2200" dirty="0" smtClean="0">
                <a:latin typeface="Arial"/>
                <a:cs typeface="Arial"/>
              </a:rPr>
              <a:t>Poland. </a:t>
            </a:r>
            <a:endParaRPr lang="en-GB" sz="2200" dirty="0">
              <a:latin typeface="Arial"/>
              <a:cs typeface="Arial"/>
            </a:endParaRPr>
          </a:p>
          <a:p>
            <a:pPr marL="0" indent="0">
              <a:buNone/>
            </a:pPr>
            <a:endParaRPr lang="en-GB" sz="2200" dirty="0" smtClean="0">
              <a:latin typeface="Arial"/>
              <a:cs typeface="Arial"/>
            </a:endParaRPr>
          </a:p>
          <a:p>
            <a:pPr marL="0" indent="0">
              <a:buNone/>
            </a:pPr>
            <a:r>
              <a:rPr lang="en-GB" sz="2200" dirty="0" smtClean="0">
                <a:latin typeface="Arial"/>
                <a:cs typeface="Arial"/>
              </a:rPr>
              <a:t>Two </a:t>
            </a:r>
            <a:r>
              <a:rPr lang="en-GB" sz="2200" dirty="0">
                <a:latin typeface="Arial"/>
                <a:cs typeface="Arial"/>
              </a:rPr>
              <a:t>days later, Britain and France – in keeping with their mutual agreement – declared war on </a:t>
            </a:r>
            <a:r>
              <a:rPr lang="en-GB" sz="2200" dirty="0" smtClean="0">
                <a:latin typeface="Arial"/>
                <a:cs typeface="Arial"/>
              </a:rPr>
              <a:t>Germany. </a:t>
            </a:r>
            <a:endParaRPr lang="en-GB" sz="2200" dirty="0">
              <a:latin typeface="Arial"/>
              <a:cs typeface="Arial"/>
            </a:endParaRPr>
          </a:p>
          <a:p>
            <a:pPr marL="0" indent="0" fontAlgn="base">
              <a:buNone/>
            </a:pPr>
            <a:endParaRPr lang="en-US" sz="2200"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6" name="Picture 5" descr="TAKEAVIEWARMYSR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62443"/>
            <a:ext cx="4964906" cy="585364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107595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4266" y="0"/>
            <a:ext cx="3369733" cy="1117599"/>
          </a:xfrm>
        </p:spPr>
        <p:txBody>
          <a:bodyPr>
            <a:noAutofit/>
          </a:bodyPr>
          <a:lstStyle/>
          <a:p>
            <a:pPr algn="l"/>
            <a:r>
              <a:rPr lang="en-US" sz="3200" b="1" dirty="0" smtClean="0">
                <a:latin typeface="Arial"/>
                <a:cs typeface="Arial"/>
              </a:rPr>
              <a:t>The UK and the World</a:t>
            </a:r>
            <a:endParaRPr lang="en-US" sz="3200" b="1" dirty="0">
              <a:latin typeface="Arial"/>
              <a:cs typeface="Arial"/>
            </a:endParaRPr>
          </a:p>
        </p:txBody>
      </p:sp>
      <p:sp>
        <p:nvSpPr>
          <p:cNvPr id="3" name="Content Placeholder 2"/>
          <p:cNvSpPr>
            <a:spLocks noGrp="1"/>
          </p:cNvSpPr>
          <p:nvPr>
            <p:ph idx="1"/>
          </p:nvPr>
        </p:nvSpPr>
        <p:spPr>
          <a:xfrm>
            <a:off x="5774266" y="1389456"/>
            <a:ext cx="3224922" cy="2860811"/>
          </a:xfrm>
        </p:spPr>
        <p:txBody>
          <a:bodyPr>
            <a:noAutofit/>
          </a:bodyPr>
          <a:lstStyle/>
          <a:p>
            <a:pPr marL="0" indent="0">
              <a:buNone/>
            </a:pPr>
            <a:r>
              <a:rPr lang="en-GB" sz="2200" dirty="0" smtClean="0">
                <a:latin typeface="Arial"/>
                <a:cs typeface="Arial"/>
              </a:rPr>
              <a:t>Since </a:t>
            </a:r>
            <a:r>
              <a:rPr lang="en-GB" sz="2200" dirty="0">
                <a:latin typeface="Arial"/>
                <a:cs typeface="Arial"/>
              </a:rPr>
              <a:t>the end of the Second World War, government decides whether the British Army will support </a:t>
            </a:r>
            <a:r>
              <a:rPr lang="en-GB" sz="2200" dirty="0" smtClean="0">
                <a:latin typeface="Arial"/>
                <a:cs typeface="Arial"/>
              </a:rPr>
              <a:t>United Nations (UN) </a:t>
            </a:r>
            <a:r>
              <a:rPr lang="en-GB" sz="2200" dirty="0">
                <a:latin typeface="Arial"/>
                <a:cs typeface="Arial"/>
              </a:rPr>
              <a:t>and </a:t>
            </a:r>
            <a:r>
              <a:rPr lang="en-GB" sz="2200" dirty="0" smtClean="0">
                <a:latin typeface="Arial"/>
                <a:cs typeface="Arial"/>
              </a:rPr>
              <a:t>North Atlantic Treaty Organization (NATO) missions </a:t>
            </a:r>
            <a:r>
              <a:rPr lang="en-GB" sz="2200" dirty="0">
                <a:latin typeface="Arial"/>
                <a:cs typeface="Arial"/>
              </a:rPr>
              <a:t>around the </a:t>
            </a:r>
            <a:r>
              <a:rPr lang="en-GB" sz="2200" dirty="0" smtClean="0">
                <a:latin typeface="Arial"/>
                <a:cs typeface="Arial"/>
              </a:rPr>
              <a:t>world.</a:t>
            </a:r>
            <a:endParaRPr lang="en-GB" sz="2200" dirty="0">
              <a:latin typeface="Arial"/>
              <a:cs typeface="Arial"/>
            </a:endParaRPr>
          </a:p>
        </p:txBody>
      </p:sp>
      <p:pic>
        <p:nvPicPr>
          <p:cNvPr id="5" name="Picture 4" descr="ban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6" name="Picture 5" descr="TAKEAVIEWARMYSR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5588000" cy="577426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133416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r="1233"/>
          <a:stretch/>
        </p:blipFill>
        <p:spPr>
          <a:xfrm>
            <a:off x="-1" y="-1"/>
            <a:ext cx="9144001" cy="6037095"/>
          </a:xfrm>
          <a:prstGeom prst="rect">
            <a:avLst/>
          </a:prstGeom>
        </p:spPr>
      </p:pic>
      <p:pic>
        <p:nvPicPr>
          <p:cNvPr id="8" name="Picture 7" descr="bann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37095"/>
            <a:ext cx="9144000" cy="101600"/>
          </a:xfrm>
          <a:prstGeom prst="rect">
            <a:avLst/>
          </a:prstGeom>
        </p:spPr>
      </p:pic>
      <p:pic>
        <p:nvPicPr>
          <p:cNvPr id="11" name="Picture 10" descr="TAKEAVIEWARMYSROL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557" y="6356132"/>
            <a:ext cx="4579855" cy="198130"/>
          </a:xfrm>
          <a:prstGeom prst="rect">
            <a:avLst/>
          </a:prstGeom>
        </p:spPr>
      </p:pic>
      <p:sp>
        <p:nvSpPr>
          <p:cNvPr id="9" name="Rectangle 8"/>
          <p:cNvSpPr/>
          <p:nvPr/>
        </p:nvSpPr>
        <p:spPr>
          <a:xfrm>
            <a:off x="0" y="4470400"/>
            <a:ext cx="6587068" cy="1185334"/>
          </a:xfrm>
          <a:prstGeom prst="rect">
            <a:avLst/>
          </a:prstGeom>
          <a:gradFill flip="none" rotWithShape="1">
            <a:gsLst>
              <a:gs pos="0">
                <a:schemeClr val="bg1">
                  <a:alpha val="60000"/>
                </a:schemeClr>
              </a:gs>
              <a:gs pos="59000">
                <a:schemeClr val="bg1"/>
              </a:gs>
            </a:gsLst>
            <a:lin ang="2700000" scaled="1"/>
            <a:tileRect/>
          </a:gradFill>
          <a:ln>
            <a:gradFill flip="none" rotWithShape="1">
              <a:gsLst>
                <a:gs pos="1000">
                  <a:schemeClr val="bg1">
                    <a:alpha val="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lIns="180000" tIns="0" rtlCol="0" anchor="ctr"/>
          <a:lstStyle/>
          <a:p>
            <a:pPr lvl="0"/>
            <a:r>
              <a:rPr lang="en-GB" sz="3200" b="1" dirty="0">
                <a:ln w="12700">
                  <a:noFill/>
                  <a:prstDash val="solid"/>
                </a:ln>
                <a:solidFill>
                  <a:srgbClr val="000000"/>
                </a:solidFill>
                <a:latin typeface="Arial"/>
                <a:cs typeface="Arial"/>
              </a:rPr>
              <a:t>Why was the Army sent to fight?</a:t>
            </a:r>
          </a:p>
          <a:p>
            <a:pPr lvl="0"/>
            <a:r>
              <a:rPr lang="en-GB" sz="2800" dirty="0">
                <a:ln w="12700">
                  <a:noFill/>
                  <a:prstDash val="solid"/>
                </a:ln>
                <a:solidFill>
                  <a:srgbClr val="000000"/>
                </a:solidFill>
                <a:latin typeface="Arial"/>
                <a:cs typeface="Arial"/>
              </a:rPr>
              <a:t>Case study: The </a:t>
            </a:r>
            <a:r>
              <a:rPr lang="en-GB" sz="2800" dirty="0" smtClean="0">
                <a:ln w="12700">
                  <a:noFill/>
                  <a:prstDash val="solid"/>
                </a:ln>
                <a:solidFill>
                  <a:srgbClr val="000000"/>
                </a:solidFill>
                <a:latin typeface="Arial"/>
                <a:cs typeface="Arial"/>
              </a:rPr>
              <a:t>Iraq War 2003</a:t>
            </a:r>
            <a:endParaRPr lang="en-GB" sz="2800" dirty="0">
              <a:ln w="12700">
                <a:noFill/>
                <a:prstDash val="solid"/>
              </a:ln>
              <a:solidFill>
                <a:srgbClr val="000000"/>
              </a:solidFill>
              <a:latin typeface="Arial"/>
              <a:cs typeface="Aria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804" y="6186783"/>
            <a:ext cx="893135" cy="609372"/>
          </a:xfrm>
          <a:prstGeom prst="rect">
            <a:avLst/>
          </a:prstGeom>
        </p:spPr>
      </p:pic>
    </p:spTree>
    <p:extLst>
      <p:ext uri="{BB962C8B-B14F-4D97-AF65-F5344CB8AC3E}">
        <p14:creationId xmlns:p14="http://schemas.microsoft.com/office/powerpoint/2010/main" val="2014469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60506_TakeAViewPowerpointGuide_v1_A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20160506_TakeAViewPowerpointGuide_v1_AC.potx</Template>
  <TotalTime>435</TotalTime>
  <Words>2693</Words>
  <Application>Microsoft Macintosh PowerPoint</Application>
  <PresentationFormat>On-screen Show (4:3)</PresentationFormat>
  <Paragraphs>191</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20160506_TakeAViewPowerpointGuide_v1_AC</vt:lpstr>
      <vt:lpstr>PowerPoint Presentation</vt:lpstr>
      <vt:lpstr>PowerPoint Presentation</vt:lpstr>
      <vt:lpstr>Motivations</vt:lpstr>
      <vt:lpstr>PowerPoint Presentation</vt:lpstr>
      <vt:lpstr>PowerPoint Presentation</vt:lpstr>
      <vt:lpstr>Reasons</vt:lpstr>
      <vt:lpstr>Reasons</vt:lpstr>
      <vt:lpstr>The UK and the World</vt:lpstr>
      <vt:lpstr>PowerPoint Presentation</vt:lpstr>
      <vt:lpstr>Reasons</vt:lpstr>
      <vt:lpstr>Reasons</vt:lpstr>
      <vt:lpstr>PowerPoint Presentation</vt:lpstr>
      <vt:lpstr>Reasons</vt:lpstr>
      <vt:lpstr>Reasons</vt:lpstr>
      <vt:lpstr>PowerPoint Presentation</vt:lpstr>
      <vt:lpstr>Deciding to fight</vt:lpstr>
      <vt:lpstr>PowerPoint Presentation</vt:lpstr>
      <vt:lpstr>PowerPoint Presentation</vt:lpstr>
      <vt:lpstr>PowerPoint Presentation</vt:lpstr>
      <vt:lpstr>PowerPoint Presentation</vt:lpstr>
    </vt:vector>
  </TitlesOfParts>
  <Company>National Army Museum</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Cameron</dc:creator>
  <cp:lastModifiedBy>Elizabeth Shaw</cp:lastModifiedBy>
  <cp:revision>33</cp:revision>
  <dcterms:created xsi:type="dcterms:W3CDTF">2016-05-06T09:28:33Z</dcterms:created>
  <dcterms:modified xsi:type="dcterms:W3CDTF">2017-02-22T16:32:56Z</dcterms:modified>
</cp:coreProperties>
</file>