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9" r:id="rId2"/>
    <p:sldId id="261" r:id="rId3"/>
    <p:sldId id="264" r:id="rId4"/>
    <p:sldId id="265" r:id="rId5"/>
    <p:sldId id="259" r:id="rId6"/>
    <p:sldId id="266" r:id="rId7"/>
    <p:sldId id="268" r:id="rId8"/>
    <p:sldId id="260" r:id="rId9"/>
    <p:sldId id="283" r:id="rId10"/>
    <p:sldId id="258" r:id="rId11"/>
    <p:sldId id="263" r:id="rId12"/>
    <p:sldId id="274" r:id="rId13"/>
    <p:sldId id="257" r:id="rId14"/>
    <p:sldId id="262" r:id="rId15"/>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F15"/>
    <a:srgbClr val="1D1815"/>
    <a:srgbClr val="47A8C7"/>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595"/>
  </p:normalViewPr>
  <p:slideViewPr>
    <p:cSldViewPr snapToGrid="0" snapToObjects="1">
      <p:cViewPr varScale="1">
        <p:scale>
          <a:sx n="96" d="100"/>
          <a:sy n="96" d="100"/>
        </p:scale>
        <p:origin x="11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C5EE-0A84-E34D-9976-4159077D797B}"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1EBCA-7341-DF4B-8204-3282A4BA41CC}" type="slidenum">
              <a:rPr lang="en-US" smtClean="0"/>
              <a:t>‹#›</a:t>
            </a:fld>
            <a:endParaRPr lang="en-US"/>
          </a:p>
        </p:txBody>
      </p:sp>
    </p:spTree>
    <p:extLst>
      <p:ext uri="{BB962C8B-B14F-4D97-AF65-F5344CB8AC3E}">
        <p14:creationId xmlns:p14="http://schemas.microsoft.com/office/powerpoint/2010/main" val="191804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Bandsman </a:t>
            </a:r>
            <a:r>
              <a:rPr lang="en-GB" sz="1200" b="0" i="0" u="none" strike="noStrike" kern="1200" dirty="0" err="1">
                <a:solidFill>
                  <a:schemeClr val="tx1"/>
                </a:solidFill>
                <a:effectLst/>
                <a:latin typeface="+mn-lt"/>
                <a:ea typeface="+mn-ea"/>
                <a:cs typeface="+mn-cs"/>
              </a:rPr>
              <a:t>Yessafu</a:t>
            </a:r>
            <a:r>
              <a:rPr lang="en-GB" sz="1200" b="0" i="0" u="none" strike="noStrike" kern="1200" dirty="0">
                <a:solidFill>
                  <a:schemeClr val="tx1"/>
                </a:solidFill>
                <a:effectLst/>
                <a:latin typeface="+mn-lt"/>
                <a:ea typeface="+mn-ea"/>
                <a:cs typeface="+mn-cs"/>
              </a:rPr>
              <a:t> was a </a:t>
            </a:r>
            <a:r>
              <a:rPr lang="en-GB" sz="1200" b="0" i="0" u="none" strike="noStrike" kern="1200" dirty="0" err="1">
                <a:solidFill>
                  <a:schemeClr val="tx1"/>
                </a:solidFill>
                <a:effectLst/>
                <a:latin typeface="+mn-lt"/>
                <a:ea typeface="+mn-ea"/>
                <a:cs typeface="+mn-cs"/>
              </a:rPr>
              <a:t>Mamprusi</a:t>
            </a:r>
            <a:r>
              <a:rPr lang="en-GB" sz="1200" b="0" i="0" u="none" strike="noStrike" kern="1200" dirty="0">
                <a:solidFill>
                  <a:schemeClr val="tx1"/>
                </a:solidFill>
                <a:effectLst/>
                <a:latin typeface="+mn-lt"/>
                <a:ea typeface="+mn-ea"/>
                <a:cs typeface="+mn-cs"/>
              </a:rPr>
              <a:t> from the White Volta area in the north of the Gold Coast (now Ghana). This image depicts his tribal markings on his face.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photograph album of 238 photographs taken and collected by Colonel O M Harris, Royal Artillery 1897-1914.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1978-07-7-16</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2</a:t>
            </a:fld>
            <a:endParaRPr lang="en-US"/>
          </a:p>
        </p:txBody>
      </p:sp>
    </p:spTree>
    <p:extLst>
      <p:ext uri="{BB962C8B-B14F-4D97-AF65-F5344CB8AC3E}">
        <p14:creationId xmlns:p14="http://schemas.microsoft.com/office/powerpoint/2010/main" val="301979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Platoon Sergeant-Major </a:t>
            </a:r>
            <a:r>
              <a:rPr lang="en-GB" sz="1200" b="0" i="0" u="none" strike="noStrike" kern="1200" dirty="0" err="1">
                <a:solidFill>
                  <a:schemeClr val="tx1"/>
                </a:solidFill>
                <a:effectLst/>
                <a:latin typeface="+mn-lt"/>
                <a:ea typeface="+mn-ea"/>
                <a:cs typeface="+mn-cs"/>
              </a:rPr>
              <a:t>Yowere</a:t>
            </a:r>
            <a:r>
              <a:rPr lang="en-GB" sz="1200" b="0" i="0" u="none" strike="noStrike" kern="1200" dirty="0">
                <a:solidFill>
                  <a:schemeClr val="tx1"/>
                </a:solidFill>
                <a:effectLst/>
                <a:latin typeface="+mn-lt"/>
                <a:ea typeface="+mn-ea"/>
                <a:cs typeface="+mn-cs"/>
              </a:rPr>
              <a:t> bin </a:t>
            </a:r>
            <a:r>
              <a:rPr lang="en-GB" sz="1200" b="0" i="0" u="none" strike="noStrike" kern="1200" dirty="0" err="1">
                <a:solidFill>
                  <a:schemeClr val="tx1"/>
                </a:solidFill>
                <a:effectLst/>
                <a:latin typeface="+mn-lt"/>
                <a:ea typeface="+mn-ea"/>
                <a:cs typeface="+mn-cs"/>
              </a:rPr>
              <a:t>Odong</a:t>
            </a:r>
            <a:r>
              <a:rPr lang="en-GB" sz="1200" b="0" i="0" u="none" strike="noStrike" kern="1200" dirty="0">
                <a:solidFill>
                  <a:schemeClr val="tx1"/>
                </a:solidFill>
                <a:effectLst/>
                <a:latin typeface="+mn-lt"/>
                <a:ea typeface="+mn-ea"/>
                <a:cs typeface="+mn-cs"/>
              </a:rPr>
              <a:t> DCM, 4th (Uganda) Battalion, The King's African Rifles, 1944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Far East, 1944 (c).</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Yowere</a:t>
            </a:r>
            <a:r>
              <a:rPr lang="en-GB" sz="1200" b="0" i="0" u="none" strike="noStrike" kern="1200" dirty="0">
                <a:solidFill>
                  <a:schemeClr val="tx1"/>
                </a:solidFill>
                <a:effectLst/>
                <a:latin typeface="+mn-lt"/>
                <a:ea typeface="+mn-ea"/>
                <a:cs typeface="+mn-cs"/>
              </a:rPr>
              <a:t> was the sergeant-major of Number 8 Platoon in 'A' Company. He is wearing the ribbon of the Distinguished Conduct Medal (DCM), awarded for his bravery in attacking a Japanese position at </a:t>
            </a:r>
            <a:r>
              <a:rPr lang="en-GB" sz="1200" b="0" i="0" u="none" strike="noStrike" kern="1200" dirty="0" err="1">
                <a:solidFill>
                  <a:schemeClr val="tx1"/>
                </a:solidFill>
                <a:effectLst/>
                <a:latin typeface="+mn-lt"/>
                <a:ea typeface="+mn-ea"/>
                <a:cs typeface="+mn-cs"/>
              </a:rPr>
              <a:t>Leik</a:t>
            </a:r>
            <a:r>
              <a:rPr lang="en-GB" sz="1200" b="0" i="0" u="none" strike="noStrike" kern="1200" dirty="0">
                <a:solidFill>
                  <a:schemeClr val="tx1"/>
                </a:solidFill>
                <a:effectLst/>
                <a:latin typeface="+mn-lt"/>
                <a:ea typeface="+mn-ea"/>
                <a:cs typeface="+mn-cs"/>
              </a:rPr>
              <a:t> Hill in Burma on 22 October 1944.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citation for his award reads:</a:t>
            </a:r>
          </a:p>
          <a:p>
            <a:r>
              <a:rPr lang="en-GB" sz="1200" b="0" i="0" u="none" strike="noStrike" kern="1200" dirty="0">
                <a:solidFill>
                  <a:schemeClr val="tx1"/>
                </a:solidFill>
                <a:effectLst/>
                <a:latin typeface="+mn-lt"/>
                <a:ea typeface="+mn-ea"/>
                <a:cs typeface="+mn-cs"/>
              </a:rPr>
              <a:t>'Although wounded in the leg and only able to hobble he continued to lead his platoon against stiff opposition and personally led a 'Blitz' attack against an enemy LMG [Light Machine-Gun] in a bunker, capturing it and killing four of the enemy, and thus enabling the remainder of the Company to advance on its objective. He continued in action until the whole objective was made secure and by his staunchness and coolness throughout was the inspiration of his men.’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608 photographs compiled by Colin Campbell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1997-08-57-502</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11</a:t>
            </a:fld>
            <a:endParaRPr lang="en-US"/>
          </a:p>
        </p:txBody>
      </p:sp>
    </p:spTree>
    <p:extLst>
      <p:ext uri="{BB962C8B-B14F-4D97-AF65-F5344CB8AC3E}">
        <p14:creationId xmlns:p14="http://schemas.microsoft.com/office/powerpoint/2010/main" val="1952579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Far East (1941-1945), 1944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Anthony (1915-2008) was from the Gold Coast (now Ghana) and already an officer cadet in the local forces when he enlisted in the Gold Coast Regiment of the Royal West African Frontier Force in 1939. Initially involved in the training of recruits, in 1941 he was sent for officer training at Sandhurst, being commissioned as second lieutenant in 1942. He later served in Burma with the 81st West African Division.</a:t>
            </a:r>
          </a:p>
          <a:p>
            <a:r>
              <a:rPr lang="en-GB" sz="1200" b="0" i="0" u="none" strike="noStrike" kern="1200" dirty="0">
                <a:solidFill>
                  <a:schemeClr val="tx1"/>
                </a:solidFill>
                <a:effectLst/>
                <a:latin typeface="+mn-lt"/>
                <a:ea typeface="+mn-ea"/>
                <a:cs typeface="+mn-cs"/>
              </a:rPr>
              <a:t>Anthony ended the war with the rank of major, having been mentioned in dispatches on several occasions. Appointed a Member of the Most Excellent Order of the British Empire (MBE) of the Military Division, he later worked as an Assistant District Officer in the years prior to the Gold Coast's independence. He later served as Ghana's first permanent representative at the United Nations in New York.</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28 photographs relating to West African troops in Burma, World War Two.</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1992-07-54-19</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12</a:t>
            </a:fld>
            <a:endParaRPr lang="en-US"/>
          </a:p>
        </p:txBody>
      </p:sp>
    </p:spTree>
    <p:extLst>
      <p:ext uri="{BB962C8B-B14F-4D97-AF65-F5344CB8AC3E}">
        <p14:creationId xmlns:p14="http://schemas.microsoft.com/office/powerpoint/2010/main" val="407796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Driver-mechanic Lance-Corporal </a:t>
            </a:r>
            <a:r>
              <a:rPr lang="en-GB" sz="1200" b="0" i="0" u="none" strike="noStrike" kern="1200" dirty="0" err="1">
                <a:solidFill>
                  <a:schemeClr val="tx1"/>
                </a:solidFill>
                <a:effectLst/>
                <a:latin typeface="+mn-lt"/>
                <a:ea typeface="+mn-ea"/>
                <a:cs typeface="+mn-cs"/>
              </a:rPr>
              <a:t>Kisele</a:t>
            </a:r>
            <a:r>
              <a:rPr lang="en-GB" sz="1200" b="0" i="0" u="none" strike="noStrike" kern="1200" dirty="0">
                <a:solidFill>
                  <a:schemeClr val="tx1"/>
                </a:solidFill>
                <a:effectLst/>
                <a:latin typeface="+mn-lt"/>
                <a:ea typeface="+mn-ea"/>
                <a:cs typeface="+mn-cs"/>
              </a:rPr>
              <a:t> Kilonzo, East African Reconnaissance Regiment, working on a tank, Burma,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Far East, 1945.</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Kisele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Kilonzo</a:t>
            </a:r>
            <a:r>
              <a:rPr lang="en-GB" sz="1200" b="0" i="0" u="none" strike="noStrike" kern="1200" dirty="0">
                <a:solidFill>
                  <a:schemeClr val="tx1"/>
                </a:solidFill>
                <a:effectLst/>
                <a:latin typeface="+mn-lt"/>
                <a:ea typeface="+mn-ea"/>
                <a:cs typeface="+mn-cs"/>
              </a:rPr>
              <a:t> was a </a:t>
            </a:r>
            <a:r>
              <a:rPr lang="en-GB" sz="1200" b="0" i="0" u="none" strike="noStrike" kern="1200" dirty="0" err="1">
                <a:solidFill>
                  <a:schemeClr val="tx1"/>
                </a:solidFill>
                <a:effectLst/>
                <a:latin typeface="+mn-lt"/>
                <a:ea typeface="+mn-ea"/>
                <a:cs typeface="+mn-cs"/>
              </a:rPr>
              <a:t>Mkamba</a:t>
            </a:r>
            <a:r>
              <a:rPr lang="en-GB" sz="1200" b="0" i="0" u="none" strike="noStrike" kern="1200" dirty="0">
                <a:solidFill>
                  <a:schemeClr val="tx1"/>
                </a:solidFill>
                <a:effectLst/>
                <a:latin typeface="+mn-lt"/>
                <a:ea typeface="+mn-ea"/>
                <a:cs typeface="+mn-cs"/>
              </a:rPr>
              <a:t> tribesman from Kenya. His tribal markings are visible on his arm as he repairs the tracks of an M3 tank. The East African Reconnaissance Regiment, part of 11th East African Division, was equipped with armoured cars and light tanks.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147 photographs associated with Brigadier M W Briggs, 11th East African Division and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1982-06-59-132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Lance-Corporal </a:t>
            </a:r>
            <a:r>
              <a:rPr lang="en-GB" sz="1200" b="0" i="0" u="none" strike="noStrike" kern="1200" dirty="0" err="1">
                <a:solidFill>
                  <a:schemeClr val="tx1"/>
                </a:solidFill>
                <a:effectLst/>
                <a:latin typeface="+mn-lt"/>
                <a:ea typeface="+mn-ea"/>
                <a:cs typeface="+mn-cs"/>
              </a:rPr>
              <a:t>Kisele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Kilonzo</a:t>
            </a:r>
            <a:r>
              <a:rPr lang="en-GB" sz="1200" b="0" i="0" u="none" strike="noStrike" kern="1200" dirty="0">
                <a:solidFill>
                  <a:schemeClr val="tx1"/>
                </a:solidFill>
                <a:effectLst/>
                <a:latin typeface="+mn-lt"/>
                <a:ea typeface="+mn-ea"/>
                <a:cs typeface="+mn-cs"/>
              </a:rPr>
              <a:t>, East African Reconnaissance Regiment, looking out from the driver's hatch of his tank,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Far East,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East African Reconnaissance Regiment, part of 11th East African Division, was equipped with armoured cars and light tanks. </a:t>
            </a:r>
            <a:r>
              <a:rPr lang="en-GB" sz="1200" b="0" i="0" u="none" strike="noStrike" kern="1200" dirty="0" err="1">
                <a:solidFill>
                  <a:schemeClr val="tx1"/>
                </a:solidFill>
                <a:effectLst/>
                <a:latin typeface="+mn-lt"/>
                <a:ea typeface="+mn-ea"/>
                <a:cs typeface="+mn-cs"/>
              </a:rPr>
              <a:t>Kilonzo's</a:t>
            </a:r>
            <a:r>
              <a:rPr lang="en-GB" sz="1200" b="0" i="0" u="none" strike="noStrike" kern="1200" dirty="0">
                <a:solidFill>
                  <a:schemeClr val="tx1"/>
                </a:solidFill>
                <a:effectLst/>
                <a:latin typeface="+mn-lt"/>
                <a:ea typeface="+mn-ea"/>
                <a:cs typeface="+mn-cs"/>
              </a:rPr>
              <a:t> vehicle was probably a Stuart III, the British designation for the American M3A1 light tank.</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147 photographs associated with Brigadier M W Briggs and the 11th East African Division and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1982-06-59-131</a:t>
            </a: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13</a:t>
            </a:fld>
            <a:endParaRPr lang="en-US"/>
          </a:p>
        </p:txBody>
      </p:sp>
    </p:spTree>
    <p:extLst>
      <p:ext uri="{BB962C8B-B14F-4D97-AF65-F5344CB8AC3E}">
        <p14:creationId xmlns:p14="http://schemas.microsoft.com/office/powerpoint/2010/main" val="291683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Sergeant </a:t>
            </a:r>
            <a:r>
              <a:rPr lang="en-GB" sz="1200" b="0" i="0" u="none" strike="noStrike" kern="1200" dirty="0" err="1">
                <a:solidFill>
                  <a:schemeClr val="tx1"/>
                </a:solidFill>
                <a:effectLst/>
                <a:latin typeface="+mn-lt"/>
                <a:ea typeface="+mn-ea"/>
                <a:cs typeface="+mn-cs"/>
              </a:rPr>
              <a:t>Yowana</a:t>
            </a:r>
            <a:r>
              <a:rPr lang="en-GB" sz="1200" b="0" i="0" u="none" strike="noStrike" kern="1200" dirty="0">
                <a:solidFill>
                  <a:schemeClr val="tx1"/>
                </a:solidFill>
                <a:effectLst/>
                <a:latin typeface="+mn-lt"/>
                <a:ea typeface="+mn-ea"/>
                <a:cs typeface="+mn-cs"/>
              </a:rPr>
              <a:t> MM, 4th (Uganda) Battalion, The King's African Rifles, 1945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East Africa, 1945 (c).</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Yowana</a:t>
            </a:r>
            <a:r>
              <a:rPr lang="en-GB" sz="1200" b="0" i="0" u="none" strike="noStrike" kern="1200" dirty="0">
                <a:solidFill>
                  <a:schemeClr val="tx1"/>
                </a:solidFill>
                <a:effectLst/>
                <a:latin typeface="+mn-lt"/>
                <a:ea typeface="+mn-ea"/>
                <a:cs typeface="+mn-cs"/>
              </a:rPr>
              <a:t> was awarded the Military Medal (MM) for 'bravery in the field' during the campaign in Burma. He received his award during an inspection of his unit by General E C R </a:t>
            </a:r>
            <a:r>
              <a:rPr lang="en-GB" sz="1200" b="0" i="0" u="none" strike="noStrike" kern="1200" dirty="0" err="1">
                <a:solidFill>
                  <a:schemeClr val="tx1"/>
                </a:solidFill>
                <a:effectLst/>
                <a:latin typeface="+mn-lt"/>
                <a:ea typeface="+mn-ea"/>
                <a:cs typeface="+mn-cs"/>
              </a:rPr>
              <a:t>Mansergh</a:t>
            </a:r>
            <a:r>
              <a:rPr lang="en-GB" sz="1200" b="0" i="0" u="none" strike="noStrike" kern="1200" dirty="0">
                <a:solidFill>
                  <a:schemeClr val="tx1"/>
                </a:solidFill>
                <a:effectLst/>
                <a:latin typeface="+mn-lt"/>
                <a:ea typeface="+mn-ea"/>
                <a:cs typeface="+mn-cs"/>
              </a:rPr>
              <a:t>, GOC, 11th East African Division.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608 photographs compiled by Colin Campbell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1997-08-57-503</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14</a:t>
            </a:fld>
            <a:endParaRPr lang="en-US"/>
          </a:p>
        </p:txBody>
      </p:sp>
    </p:spTree>
    <p:extLst>
      <p:ext uri="{BB962C8B-B14F-4D97-AF65-F5344CB8AC3E}">
        <p14:creationId xmlns:p14="http://schemas.microsoft.com/office/powerpoint/2010/main" val="339312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Ramadan Effendi, 4th (Uganda) Battalion, King's African Rifles, and his wife, at his home near </a:t>
            </a:r>
            <a:r>
              <a:rPr lang="en-GB" sz="1200" b="0" kern="1200" dirty="0" err="1">
                <a:solidFill>
                  <a:schemeClr val="tx1"/>
                </a:solidFill>
                <a:effectLst/>
                <a:latin typeface="+mn-lt"/>
                <a:ea typeface="+mn-ea"/>
                <a:cs typeface="+mn-cs"/>
              </a:rPr>
              <a:t>Gulu</a:t>
            </a:r>
            <a:r>
              <a:rPr lang="en-GB" sz="1200" b="0" kern="1200" dirty="0">
                <a:solidFill>
                  <a:schemeClr val="tx1"/>
                </a:solidFill>
                <a:effectLst/>
                <a:latin typeface="+mn-lt"/>
                <a:ea typeface="+mn-ea"/>
                <a:cs typeface="+mn-cs"/>
              </a:rPr>
              <a:t>, Acholi Province, 1956-1957 (c)</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Photograph by Lieutenant Roger Perkins, 4th (Uganda) Battalion King's African Rifles, 1956-1957.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Ramadan Effendi was a senior Warrant Officer in the 4th (Uganda) Battalion, King's African Rifles. He wears the traditional parade uniform of the regiment, comprising khaki drill with a tall fez. Pictured </a:t>
            </a:r>
            <a:r>
              <a:rPr lang="en-GB" sz="1200" b="0" i="0" u="none" strike="noStrike" kern="1200" dirty="0">
                <a:solidFill>
                  <a:schemeClr val="tx1"/>
                </a:solidFill>
                <a:effectLst/>
                <a:latin typeface="+mn-lt"/>
                <a:ea typeface="+mn-ea"/>
                <a:cs typeface="+mn-cs"/>
              </a:rPr>
              <a:t>at his home near </a:t>
            </a:r>
            <a:r>
              <a:rPr lang="en-GB" sz="1200" b="0" i="0" u="none" strike="noStrike" kern="1200" dirty="0" err="1">
                <a:solidFill>
                  <a:schemeClr val="tx1"/>
                </a:solidFill>
                <a:effectLst/>
                <a:latin typeface="+mn-lt"/>
                <a:ea typeface="+mn-ea"/>
                <a:cs typeface="+mn-cs"/>
              </a:rPr>
              <a:t>Gulu</a:t>
            </a:r>
            <a:r>
              <a:rPr lang="en-GB" sz="1200" b="0" i="0" u="none" strike="noStrike" kern="1200" dirty="0">
                <a:solidFill>
                  <a:schemeClr val="tx1"/>
                </a:solidFill>
                <a:effectLst/>
                <a:latin typeface="+mn-lt"/>
                <a:ea typeface="+mn-ea"/>
                <a:cs typeface="+mn-cs"/>
              </a:rPr>
              <a:t>, Acholi Province.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NAM Accession Number</a:t>
            </a:r>
          </a:p>
          <a:p>
            <a:r>
              <a:rPr lang="en-GB" sz="1200" kern="1200" dirty="0">
                <a:solidFill>
                  <a:schemeClr val="tx1"/>
                </a:solidFill>
                <a:effectLst/>
                <a:latin typeface="+mn-lt"/>
                <a:ea typeface="+mn-ea"/>
                <a:cs typeface="+mn-cs"/>
              </a:rPr>
              <a:t>NAM. 1991-03-14-1</a:t>
            </a:r>
          </a:p>
          <a:p>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Ramadan Effendi MM, 4th (Uganda) Battalion, The King's African Rifles, at his home near </a:t>
            </a:r>
            <a:r>
              <a:rPr lang="en-GB" sz="1200" b="0" kern="1200" dirty="0" err="1">
                <a:solidFill>
                  <a:schemeClr val="tx1"/>
                </a:solidFill>
                <a:effectLst/>
                <a:latin typeface="+mn-lt"/>
                <a:ea typeface="+mn-ea"/>
                <a:cs typeface="+mn-cs"/>
              </a:rPr>
              <a:t>Gulu</a:t>
            </a:r>
            <a:r>
              <a:rPr lang="en-GB" sz="1200" b="0" kern="1200" dirty="0">
                <a:solidFill>
                  <a:schemeClr val="tx1"/>
                </a:solidFill>
                <a:effectLst/>
                <a:latin typeface="+mn-lt"/>
                <a:ea typeface="+mn-ea"/>
                <a:cs typeface="+mn-cs"/>
              </a:rPr>
              <a:t>, Acholi Province, 1956-1957 (c)</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Photograph by Lieutenant Roger Perkins, 4th (Uganda) Battalion King's African Rifles, 1956-1957.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Ramadan Effendi is depicted wearing dress uniform and the traditional fez of the regiment. As well as the Military Medal (MM), he held the 1914-15 Star, British War Medal, Victory Medal and the Defence Medal 1939-45. Pictured </a:t>
            </a:r>
            <a:r>
              <a:rPr lang="en-GB" sz="1200" b="0" i="0" u="none" strike="noStrike" kern="1200" dirty="0">
                <a:solidFill>
                  <a:schemeClr val="tx1"/>
                </a:solidFill>
                <a:effectLst/>
                <a:latin typeface="+mn-lt"/>
                <a:ea typeface="+mn-ea"/>
                <a:cs typeface="+mn-cs"/>
              </a:rPr>
              <a:t>at his home near </a:t>
            </a:r>
            <a:r>
              <a:rPr lang="en-GB" sz="1200" b="0" i="0" u="none" strike="noStrike" kern="1200" dirty="0" err="1">
                <a:solidFill>
                  <a:schemeClr val="tx1"/>
                </a:solidFill>
                <a:effectLst/>
                <a:latin typeface="+mn-lt"/>
                <a:ea typeface="+mn-ea"/>
                <a:cs typeface="+mn-cs"/>
              </a:rPr>
              <a:t>Gulu</a:t>
            </a:r>
            <a:r>
              <a:rPr lang="en-GB" sz="1200" b="0" i="0" u="none" strike="noStrike" kern="1200" dirty="0">
                <a:solidFill>
                  <a:schemeClr val="tx1"/>
                </a:solidFill>
                <a:effectLst/>
                <a:latin typeface="+mn-lt"/>
                <a:ea typeface="+mn-ea"/>
                <a:cs typeface="+mn-cs"/>
              </a:rPr>
              <a:t>, Acholi Province.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NAM Accession Number</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NAM. 1991-03-14-32</a:t>
            </a:r>
          </a:p>
          <a:p>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15</a:t>
            </a:fld>
            <a:endParaRPr lang="en-US"/>
          </a:p>
        </p:txBody>
      </p:sp>
    </p:spTree>
    <p:extLst>
      <p:ext uri="{BB962C8B-B14F-4D97-AF65-F5344CB8AC3E}">
        <p14:creationId xmlns:p14="http://schemas.microsoft.com/office/powerpoint/2010/main" val="312891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Sergeant-Major </a:t>
            </a:r>
            <a:r>
              <a:rPr lang="en-GB" sz="1200" b="0" i="0" u="none" strike="noStrike" kern="1200" dirty="0" err="1">
                <a:solidFill>
                  <a:schemeClr val="tx1"/>
                </a:solidFill>
                <a:effectLst/>
                <a:latin typeface="+mn-lt"/>
                <a:ea typeface="+mn-ea"/>
                <a:cs typeface="+mn-cs"/>
              </a:rPr>
              <a:t>Bobie</a:t>
            </a:r>
            <a:r>
              <a:rPr lang="en-GB" sz="1200" b="0" i="0" u="none" strike="noStrike" kern="1200" dirty="0">
                <a:solidFill>
                  <a:schemeClr val="tx1"/>
                </a:solidFill>
                <a:effectLst/>
                <a:latin typeface="+mn-lt"/>
                <a:ea typeface="+mn-ea"/>
                <a:cs typeface="+mn-cs"/>
              </a:rPr>
              <a:t>, 'C' Company, 2nd Northern Nigeria Regiment, West African Frontier Force, Nigeria, 1901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Nigerian men served in the regiment as private soldiers and as non-commissioned officers (NCOs), led by British officers and NCOs. Sergeant-Major </a:t>
            </a:r>
            <a:r>
              <a:rPr lang="en-GB" sz="1200" b="0" i="0" u="none" strike="noStrike" kern="1200" dirty="0" err="1">
                <a:solidFill>
                  <a:schemeClr val="tx1"/>
                </a:solidFill>
                <a:effectLst/>
                <a:latin typeface="+mn-lt"/>
                <a:ea typeface="+mn-ea"/>
                <a:cs typeface="+mn-cs"/>
              </a:rPr>
              <a:t>Bobie</a:t>
            </a:r>
            <a:r>
              <a:rPr lang="en-GB" sz="1200" b="0" i="0" u="none" strike="noStrike" kern="1200" dirty="0">
                <a:solidFill>
                  <a:schemeClr val="tx1"/>
                </a:solidFill>
                <a:effectLst/>
                <a:latin typeface="+mn-lt"/>
                <a:ea typeface="+mn-ea"/>
                <a:cs typeface="+mn-cs"/>
              </a:rPr>
              <a:t> was one of the most senior African soldiers in the regiment at this time.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photograph album of 145 photographs associated with the Nigeria Regiment and West Africa, 1901-1902.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1969-04-48-1</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Northern Nigeria Regiment was formed in 1901 after Nigeria became a British protectorate. In the Northern Nigeria Regiment, as with all British African army units, African soldiers could not serve as officers.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photograph album of 145 photographs associated with the Nigeria Regiment and West Africa, 1901-1902.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1969-04-48-4</a:t>
            </a: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3</a:t>
            </a:fld>
            <a:endParaRPr lang="en-US"/>
          </a:p>
        </p:txBody>
      </p:sp>
    </p:spTree>
    <p:extLst>
      <p:ext uri="{BB962C8B-B14F-4D97-AF65-F5344CB8AC3E}">
        <p14:creationId xmlns:p14="http://schemas.microsoft.com/office/powerpoint/2010/main" val="43385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Sergeant-Major </a:t>
            </a:r>
            <a:r>
              <a:rPr lang="en-GB" sz="1200" b="0" i="0" u="none" strike="noStrike" kern="1200" dirty="0" err="1">
                <a:solidFill>
                  <a:schemeClr val="tx1"/>
                </a:solidFill>
                <a:effectLst/>
                <a:latin typeface="+mn-lt"/>
                <a:ea typeface="+mn-ea"/>
                <a:cs typeface="+mn-cs"/>
              </a:rPr>
              <a:t>Bobie</a:t>
            </a:r>
            <a:r>
              <a:rPr lang="en-GB" sz="1200" b="0" i="0" u="none" strike="noStrike" kern="1200" dirty="0">
                <a:solidFill>
                  <a:schemeClr val="tx1"/>
                </a:solidFill>
                <a:effectLst/>
                <a:latin typeface="+mn-lt"/>
                <a:ea typeface="+mn-ea"/>
                <a:cs typeface="+mn-cs"/>
              </a:rPr>
              <a:t>, Sergeant Musa and Lance Corporal </a:t>
            </a:r>
            <a:r>
              <a:rPr lang="en-GB" sz="1200" b="0" i="0" u="none" strike="noStrike" kern="1200" dirty="0" err="1">
                <a:solidFill>
                  <a:schemeClr val="tx1"/>
                </a:solidFill>
                <a:effectLst/>
                <a:latin typeface="+mn-lt"/>
                <a:ea typeface="+mn-ea"/>
                <a:cs typeface="+mn-cs"/>
              </a:rPr>
              <a:t>Taubu</a:t>
            </a:r>
            <a:r>
              <a:rPr lang="en-GB" sz="1200" b="0" i="0" u="none" strike="noStrike" kern="1200" dirty="0">
                <a:solidFill>
                  <a:schemeClr val="tx1"/>
                </a:solidFill>
                <a:effectLst/>
                <a:latin typeface="+mn-lt"/>
                <a:ea typeface="+mn-ea"/>
                <a:cs typeface="+mn-cs"/>
              </a:rPr>
              <a:t> and their wives, Nigeria, 1901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Three non-commissioned officers of the 2nd Northern Nigeria Regiment, West African Frontier Force, pose for a photograph with their wives. The Northern Nigeria Regiment was formed in 1901 when Nigeria became a British protectorate.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photograph album of 145 photographs associated with the Nigeria Regiment and West Africa, 1901-1902.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1969-04-48-7</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4</a:t>
            </a:fld>
            <a:endParaRPr lang="en-US"/>
          </a:p>
        </p:txBody>
      </p:sp>
    </p:spTree>
    <p:extLst>
      <p:ext uri="{BB962C8B-B14F-4D97-AF65-F5344CB8AC3E}">
        <p14:creationId xmlns:p14="http://schemas.microsoft.com/office/powerpoint/2010/main" val="120759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Private </a:t>
            </a:r>
            <a:r>
              <a:rPr lang="en-GB" sz="1200" b="0" i="0" u="none" strike="noStrike" kern="1200" dirty="0" err="1">
                <a:solidFill>
                  <a:schemeClr val="tx1"/>
                </a:solidFill>
                <a:effectLst/>
                <a:latin typeface="+mn-lt"/>
                <a:ea typeface="+mn-ea"/>
                <a:cs typeface="+mn-cs"/>
              </a:rPr>
              <a:t>Yacuba</a:t>
            </a:r>
            <a:r>
              <a:rPr lang="en-GB" sz="1200" b="0" i="0" u="none" strike="noStrike" kern="1200" dirty="0">
                <a:solidFill>
                  <a:schemeClr val="tx1"/>
                </a:solidFill>
                <a:effectLst/>
                <a:latin typeface="+mn-lt"/>
                <a:ea typeface="+mn-ea"/>
                <a:cs typeface="+mn-cs"/>
              </a:rPr>
              <a:t>, The Northern Nigeria Regiment, West African Frontier Force, May 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West Africa, 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Private </a:t>
            </a:r>
            <a:r>
              <a:rPr lang="en-GB" sz="1200" b="0" i="0" u="none" strike="noStrike" kern="1200" dirty="0" err="1">
                <a:solidFill>
                  <a:schemeClr val="tx1"/>
                </a:solidFill>
                <a:effectLst/>
                <a:latin typeface="+mn-lt"/>
                <a:ea typeface="+mn-ea"/>
                <a:cs typeface="+mn-cs"/>
              </a:rPr>
              <a:t>Yacuba</a:t>
            </a:r>
            <a:r>
              <a:rPr lang="en-GB" sz="1200" b="0" i="0" u="none" strike="noStrike" kern="1200" dirty="0">
                <a:solidFill>
                  <a:schemeClr val="tx1"/>
                </a:solidFill>
                <a:effectLst/>
                <a:latin typeface="+mn-lt"/>
                <a:ea typeface="+mn-ea"/>
                <a:cs typeface="+mn-cs"/>
              </a:rPr>
              <a:t> served as an Orderly to a British officer at </a:t>
            </a:r>
            <a:r>
              <a:rPr lang="en-GB" sz="1200" b="0" i="0" u="none" strike="noStrike" kern="1200" dirty="0" err="1">
                <a:solidFill>
                  <a:schemeClr val="tx1"/>
                </a:solidFill>
                <a:effectLst/>
                <a:latin typeface="+mn-lt"/>
                <a:ea typeface="+mn-ea"/>
                <a:cs typeface="+mn-cs"/>
              </a:rPr>
              <a:t>Iheri</a:t>
            </a:r>
            <a:r>
              <a:rPr lang="en-GB" sz="1200" b="0" i="0" u="none" strike="noStrike" kern="1200" dirty="0">
                <a:solidFill>
                  <a:schemeClr val="tx1"/>
                </a:solidFill>
                <a:effectLst/>
                <a:latin typeface="+mn-lt"/>
                <a:ea typeface="+mn-ea"/>
                <a:cs typeface="+mn-cs"/>
              </a:rPr>
              <a:t> in Nigeria. The West African Frontier Force had been formed in 1900 under the control of the Colonial Office and officered by the British Army.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1969-04-48-21</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5</a:t>
            </a:fld>
            <a:endParaRPr lang="en-US"/>
          </a:p>
        </p:txBody>
      </p:sp>
    </p:spTree>
    <p:extLst>
      <p:ext uri="{BB962C8B-B14F-4D97-AF65-F5344CB8AC3E}">
        <p14:creationId xmlns:p14="http://schemas.microsoft.com/office/powerpoint/2010/main" val="200540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Hospital assistants Private </a:t>
            </a:r>
            <a:r>
              <a:rPr lang="en-GB" sz="1200" b="0" i="0" u="none" strike="noStrike" kern="1200" dirty="0" err="1">
                <a:solidFill>
                  <a:schemeClr val="tx1"/>
                </a:solidFill>
                <a:effectLst/>
                <a:latin typeface="+mn-lt"/>
                <a:ea typeface="+mn-ea"/>
                <a:cs typeface="+mn-cs"/>
              </a:rPr>
              <a:t>Adiatoto</a:t>
            </a:r>
            <a:r>
              <a:rPr lang="en-GB" sz="1200" b="0" i="0" u="none" strike="noStrike" kern="1200" dirty="0">
                <a:solidFill>
                  <a:schemeClr val="tx1"/>
                </a:solidFill>
                <a:effectLst/>
                <a:latin typeface="+mn-lt"/>
                <a:ea typeface="+mn-ea"/>
                <a:cs typeface="+mn-cs"/>
              </a:rPr>
              <a:t> and Private </a:t>
            </a:r>
            <a:r>
              <a:rPr lang="en-GB" sz="1200" b="0" i="0" u="none" strike="noStrike" kern="1200" dirty="0" err="1">
                <a:solidFill>
                  <a:schemeClr val="tx1"/>
                </a:solidFill>
                <a:effectLst/>
                <a:latin typeface="+mn-lt"/>
                <a:ea typeface="+mn-ea"/>
                <a:cs typeface="+mn-cs"/>
              </a:rPr>
              <a:t>Awo</a:t>
            </a:r>
            <a:r>
              <a:rPr lang="en-GB" sz="1200" b="0" i="0" u="none" strike="noStrike" kern="1200" dirty="0">
                <a:solidFill>
                  <a:schemeClr val="tx1"/>
                </a:solidFill>
                <a:effectLst/>
                <a:latin typeface="+mn-lt"/>
                <a:ea typeface="+mn-ea"/>
                <a:cs typeface="+mn-cs"/>
              </a:rPr>
              <a:t>, 'C' Company, 2nd Northern Nigerian Regiment, 1902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West Africa, 1902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Northern Nigeria Regiment was raised in 1901 by the amalgamation of the West African Field Force (raised 1897) and the Royal Niger Constabulary (raised 1886) companies in Northern Nigeria.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photograph album of 145 photographs associated with the Nigeria Regiment and West Africa, 1901-1902.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1969-04-48-42</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6</a:t>
            </a:fld>
            <a:endParaRPr lang="en-US"/>
          </a:p>
        </p:txBody>
      </p:sp>
    </p:spTree>
    <p:extLst>
      <p:ext uri="{BB962C8B-B14F-4D97-AF65-F5344CB8AC3E}">
        <p14:creationId xmlns:p14="http://schemas.microsoft.com/office/powerpoint/2010/main" val="123954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Regimental Sergeant Major </a:t>
            </a:r>
            <a:r>
              <a:rPr lang="en-GB" sz="1200" b="0" i="0" u="none" strike="noStrike" kern="1200" dirty="0" err="1">
                <a:solidFill>
                  <a:schemeClr val="tx1"/>
                </a:solidFill>
                <a:effectLst/>
                <a:latin typeface="+mn-lt"/>
                <a:ea typeface="+mn-ea"/>
                <a:cs typeface="+mn-cs"/>
              </a:rPr>
              <a:t>Awaleh</a:t>
            </a:r>
            <a:r>
              <a:rPr lang="en-GB" sz="1200" b="0" i="0" u="none" strike="noStrike" kern="1200" dirty="0">
                <a:solidFill>
                  <a:schemeClr val="tx1"/>
                </a:solidFill>
                <a:effectLst/>
                <a:latin typeface="+mn-lt"/>
                <a:ea typeface="+mn-ea"/>
                <a:cs typeface="+mn-cs"/>
              </a:rPr>
              <a:t> Farah of the Somaliland Camel Corps, 1933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East Africa, 1933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Like many other colonial units, the Somaliland Camel Corps was staffed by British officers and locally recruited soldiers. The Somalians had a long tradition of using camels as they were ideal beasts for the dry climate and barren terrain of their country. Regimental Sergeant Major (RSM) </a:t>
            </a:r>
            <a:r>
              <a:rPr lang="en-GB" sz="1200" b="0" i="0" u="none" strike="noStrike" kern="1200" dirty="0" err="1">
                <a:solidFill>
                  <a:schemeClr val="tx1"/>
                </a:solidFill>
                <a:effectLst/>
                <a:latin typeface="+mn-lt"/>
                <a:ea typeface="+mn-ea"/>
                <a:cs typeface="+mn-cs"/>
              </a:rPr>
              <a:t>Awaleh</a:t>
            </a:r>
            <a:r>
              <a:rPr lang="en-GB" sz="1200" b="0" i="0" u="none" strike="noStrike" kern="1200" dirty="0">
                <a:solidFill>
                  <a:schemeClr val="tx1"/>
                </a:solidFill>
                <a:effectLst/>
                <a:latin typeface="+mn-lt"/>
                <a:ea typeface="+mn-ea"/>
                <a:cs typeface="+mn-cs"/>
              </a:rPr>
              <a:t> Farah was the senior non-commissioned officer (NCO) of his unit.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63 photographs compiled by Lieutenant-Colonel H B Holt, Somaliland Camel Corps, 1933-1934.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1976-03-59-38</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7</a:t>
            </a:fld>
            <a:endParaRPr lang="en-US"/>
          </a:p>
        </p:txBody>
      </p:sp>
    </p:spTree>
    <p:extLst>
      <p:ext uri="{BB962C8B-B14F-4D97-AF65-F5344CB8AC3E}">
        <p14:creationId xmlns:p14="http://schemas.microsoft.com/office/powerpoint/2010/main" val="123164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Sergeant </a:t>
            </a:r>
            <a:r>
              <a:rPr lang="en-GB" sz="1200" b="0" i="0" u="none" strike="noStrike" kern="1200" dirty="0" err="1">
                <a:solidFill>
                  <a:schemeClr val="tx1"/>
                </a:solidFill>
                <a:effectLst/>
                <a:latin typeface="+mn-lt"/>
                <a:ea typeface="+mn-ea"/>
                <a:cs typeface="+mn-cs"/>
              </a:rPr>
              <a:t>Walisema</a:t>
            </a:r>
            <a:r>
              <a:rPr lang="en-GB" sz="1200" b="0" i="0" u="none" strike="noStrike" kern="1200" dirty="0">
                <a:solidFill>
                  <a:schemeClr val="tx1"/>
                </a:solidFill>
                <a:effectLst/>
                <a:latin typeface="+mn-lt"/>
                <a:ea typeface="+mn-ea"/>
                <a:cs typeface="+mn-cs"/>
              </a:rPr>
              <a:t> being decorated, 1940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1940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1938, the regimental strength of the King's African Rifles amounted to 94 officers (all British), 60 African NCOs and 2821 other ranks. After the outbreak of war, these men (Sergeant </a:t>
            </a:r>
            <a:r>
              <a:rPr lang="en-GB" sz="1200" b="0" i="0" u="none" strike="noStrike" kern="1200" dirty="0" err="1">
                <a:solidFill>
                  <a:schemeClr val="tx1"/>
                </a:solidFill>
                <a:effectLst/>
                <a:latin typeface="+mn-lt"/>
                <a:ea typeface="+mn-ea"/>
                <a:cs typeface="+mn-cs"/>
              </a:rPr>
              <a:t>Walisema</a:t>
            </a:r>
            <a:r>
              <a:rPr lang="en-GB" sz="1200" b="0" i="0" u="none" strike="noStrike" kern="1200" dirty="0">
                <a:solidFill>
                  <a:schemeClr val="tx1"/>
                </a:solidFill>
                <a:effectLst/>
                <a:latin typeface="+mn-lt"/>
                <a:ea typeface="+mn-ea"/>
                <a:cs typeface="+mn-cs"/>
              </a:rPr>
              <a:t> included) provided the trained nucleus for the rapid expansion of the regiment. By March 1940, its strength had reached 883 officers, 1,374 NCOs and 20,026 other ranks.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93 photographs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1963-01-55-12</a:t>
            </a:r>
          </a:p>
          <a:p>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8</a:t>
            </a:fld>
            <a:endParaRPr lang="en-US"/>
          </a:p>
        </p:txBody>
      </p:sp>
    </p:spTree>
    <p:extLst>
      <p:ext uri="{BB962C8B-B14F-4D97-AF65-F5344CB8AC3E}">
        <p14:creationId xmlns:p14="http://schemas.microsoft.com/office/powerpoint/2010/main" val="315004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RSM Khamis Jumna was from Sudan and served between 1905-1945. He was twice wounded and received nine medals including an MBE, East and Central Africa Medal 1906, East Africa Medal 1906-1907 (bars for '</a:t>
            </a:r>
            <a:r>
              <a:rPr lang="en-GB" sz="1200" b="0" i="0" u="none" strike="noStrike" kern="1200" dirty="0" err="1">
                <a:solidFill>
                  <a:schemeClr val="tx1"/>
                </a:solidFill>
                <a:effectLst/>
                <a:latin typeface="+mn-lt"/>
                <a:ea typeface="+mn-ea"/>
                <a:cs typeface="+mn-cs"/>
              </a:rPr>
              <a:t>Kisili</a:t>
            </a:r>
            <a:r>
              <a:rPr lang="en-GB" sz="1200" b="0" i="0" u="none" strike="noStrike" kern="1200" dirty="0">
                <a:solidFill>
                  <a:schemeClr val="tx1"/>
                </a:solidFill>
                <a:effectLst/>
                <a:latin typeface="+mn-lt"/>
                <a:ea typeface="+mn-ea"/>
                <a:cs typeface="+mn-cs"/>
              </a:rPr>
              <a:t>', British Somaliland, 1909), the 1914 Star, British War Medal, Victory Medal, Long Service and Good Conduct Medal and the Africa Star 1939-45.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93 photographs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1963-01-55-75</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9</a:t>
            </a:fld>
            <a:endParaRPr lang="en-US"/>
          </a:p>
        </p:txBody>
      </p:sp>
    </p:spTree>
    <p:extLst>
      <p:ext uri="{BB962C8B-B14F-4D97-AF65-F5344CB8AC3E}">
        <p14:creationId xmlns:p14="http://schemas.microsoft.com/office/powerpoint/2010/main" val="93032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Sergeant </a:t>
            </a:r>
            <a:r>
              <a:rPr lang="en-GB" sz="1200" b="0" i="0" u="none" strike="noStrike" kern="1200" dirty="0" err="1">
                <a:solidFill>
                  <a:schemeClr val="tx1"/>
                </a:solidFill>
                <a:effectLst/>
                <a:latin typeface="+mn-lt"/>
                <a:ea typeface="+mn-ea"/>
                <a:cs typeface="+mn-cs"/>
              </a:rPr>
              <a:t>Makindi</a:t>
            </a:r>
            <a:r>
              <a:rPr lang="en-GB" sz="1200" b="0" i="0" u="none" strike="noStrike" kern="1200" dirty="0">
                <a:solidFill>
                  <a:schemeClr val="tx1"/>
                </a:solidFill>
                <a:effectLst/>
                <a:latin typeface="+mn-lt"/>
                <a:ea typeface="+mn-ea"/>
                <a:cs typeface="+mn-cs"/>
              </a:rPr>
              <a:t> giving the battalion snipers lessons in compass-reading, Burma, 1944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Far East, 1944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Sergeant </a:t>
            </a:r>
            <a:r>
              <a:rPr lang="en-GB" sz="1200" b="0" i="0" u="none" strike="noStrike" kern="1200" dirty="0" err="1">
                <a:solidFill>
                  <a:schemeClr val="tx1"/>
                </a:solidFill>
                <a:effectLst/>
                <a:latin typeface="+mn-lt"/>
                <a:ea typeface="+mn-ea"/>
                <a:cs typeface="+mn-cs"/>
              </a:rPr>
              <a:t>Makindi</a:t>
            </a:r>
            <a:r>
              <a:rPr lang="en-GB" sz="1200" b="0" i="0" u="none" strike="noStrike" kern="1200" dirty="0">
                <a:solidFill>
                  <a:schemeClr val="tx1"/>
                </a:solidFill>
                <a:effectLst/>
                <a:latin typeface="+mn-lt"/>
                <a:ea typeface="+mn-ea"/>
                <a:cs typeface="+mn-cs"/>
              </a:rPr>
              <a:t> of the King's African Rifles was from Tanganyika and shortly before this photograph was taken had managed to get his intelligence patrol back to the unit HQ with all his men safe, having obtained the required information despite being ambushed by the Japanese on three occasions.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190 photographs associated with the 11th East African Division and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1982-06-58-65</a:t>
            </a:r>
          </a:p>
          <a:p>
            <a:br>
              <a:rPr lang="en-GB" dirty="0"/>
            </a:br>
            <a:endParaRPr lang="en-US" dirty="0"/>
          </a:p>
        </p:txBody>
      </p:sp>
      <p:sp>
        <p:nvSpPr>
          <p:cNvPr id="4" name="Slide Number Placeholder 3"/>
          <p:cNvSpPr>
            <a:spLocks noGrp="1"/>
          </p:cNvSpPr>
          <p:nvPr>
            <p:ph type="sldNum" sz="quarter" idx="5"/>
          </p:nvPr>
        </p:nvSpPr>
        <p:spPr/>
        <p:txBody>
          <a:bodyPr/>
          <a:lstStyle/>
          <a:p>
            <a:fld id="{8EA1EBCA-7341-DF4B-8204-3282A4BA41CC}" type="slidenum">
              <a:rPr lang="en-US" smtClean="0"/>
              <a:t>10</a:t>
            </a:fld>
            <a:endParaRPr lang="en-US"/>
          </a:p>
        </p:txBody>
      </p:sp>
    </p:spTree>
    <p:extLst>
      <p:ext uri="{BB962C8B-B14F-4D97-AF65-F5344CB8AC3E}">
        <p14:creationId xmlns:p14="http://schemas.microsoft.com/office/powerpoint/2010/main" val="103380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F069-ACFD-724A-8CB8-5B3C6B303E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EAFE9E3-7F0D-7642-95A8-F85B9DC48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469BFDC-EB0E-6946-955C-635E90739E2F}"/>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C585C194-E025-2046-9BEC-7B826242C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39CD3-5F81-8E4E-9E54-B8021C876C08}"/>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74550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F814-44C5-DD47-AA1B-1AAF81A9C30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83F1CF-234D-744C-A8C0-5A790D4458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D6D830-9562-0D41-9CCD-1E0D03119065}"/>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26577CC4-22C6-2046-8F71-D04C237B3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9FD27-4981-9B4D-8197-1884F3A5E966}"/>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316381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2A852-75EB-D34D-A538-58D8D9A99D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A96FAC-BF42-AD45-80B4-8EE173CEA4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AFA7C9-F8BB-2945-B283-95042BBF7965}"/>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2A531AF8-624D-E048-BE5A-7C2C547D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7188E-D125-FE4B-A865-2D3F96CC3865}"/>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158310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02F9-3A7A-0A43-8B2F-EC302350DC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A1B00A-8A48-F74D-8013-51FAA04272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52F750-162F-6441-9DDE-B7A9E0A15A69}"/>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B20565E0-6626-5049-942E-6DBD7CBE7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71541-FE18-854D-AA19-A98E9D574AEB}"/>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237607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ED1F-8931-434E-B7B4-1B1C7E47F5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9C9DBB0-6B9C-BD48-9B25-BBC50CBDEE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C46126-DE2A-4D49-BA43-BF5FE664725C}"/>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5644D8BB-2D3D-184F-852E-6B7B94751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20A74-D237-9E46-AEF0-A365D6DB4088}"/>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391183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D363-D0D4-FA47-8017-43C243D1DB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963C08-36C2-564F-AD74-EA0DDE6A85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447159B-13A7-9A4E-BD80-3B58A7AE60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5A2ABA-B5F6-4D49-8D69-0F7D8298156D}"/>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6" name="Footer Placeholder 5">
            <a:extLst>
              <a:ext uri="{FF2B5EF4-FFF2-40B4-BE49-F238E27FC236}">
                <a16:creationId xmlns:a16="http://schemas.microsoft.com/office/drawing/2014/main" id="{85EB3C9F-8709-FE4D-AEC8-3AD82E6B5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8BD0B-5C92-7F42-9F55-E24EC1DC0FAC}"/>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271056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D94E-CE5B-AF40-BC9D-3F3110D04BA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5274AD-8F34-6249-8774-F12867D5C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E6631C6-8BEB-7144-B2F1-0BF1E5044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2C7DD9-E566-914B-A90F-585302E24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9A8EE8-AA2D-B74D-9F36-A3B233780C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964CC15-36BF-FC44-9AB0-121116073A7D}"/>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8" name="Footer Placeholder 7">
            <a:extLst>
              <a:ext uri="{FF2B5EF4-FFF2-40B4-BE49-F238E27FC236}">
                <a16:creationId xmlns:a16="http://schemas.microsoft.com/office/drawing/2014/main" id="{66D4E6C8-03B3-C34E-BCDC-C6D8F30D64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27468-FFDF-724C-9229-2EB1724BEB64}"/>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30158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A33-4AB6-714A-AB83-8816108CAB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D0E9BDE-0A25-6F43-9E8F-AB5BFEB4225A}"/>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4" name="Footer Placeholder 3">
            <a:extLst>
              <a:ext uri="{FF2B5EF4-FFF2-40B4-BE49-F238E27FC236}">
                <a16:creationId xmlns:a16="http://schemas.microsoft.com/office/drawing/2014/main" id="{5A514282-5203-EF4F-99C5-B7C7CCD32D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DBCEAE-A971-EE4B-9A2E-D03FF35982AB}"/>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139355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8A37B-4ADF-9941-94A1-4B1B2D0B3FFD}"/>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3" name="Footer Placeholder 2">
            <a:extLst>
              <a:ext uri="{FF2B5EF4-FFF2-40B4-BE49-F238E27FC236}">
                <a16:creationId xmlns:a16="http://schemas.microsoft.com/office/drawing/2014/main" id="{6D6C330D-AC87-944F-896E-58D39A73F4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8D2924-86C0-2C43-BD2D-044A4F0B21A8}"/>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375145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75A7-922A-4D4A-A1DC-A5566E456B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3727290-9D3D-D847-B6DE-EB7DC16EA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9A86B2E-4C94-2A44-83CE-012704763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38E803-3216-CB41-88F1-A487C7DDBCBC}"/>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6" name="Footer Placeholder 5">
            <a:extLst>
              <a:ext uri="{FF2B5EF4-FFF2-40B4-BE49-F238E27FC236}">
                <a16:creationId xmlns:a16="http://schemas.microsoft.com/office/drawing/2014/main" id="{519AF358-8A35-8342-A590-D61AB166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25596-90CC-634D-A76C-CB142065B9E7}"/>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2243988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B2BE-146F-5F41-82EE-4694654C93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D83344B-C440-6341-9267-BA6A32A07D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6FF82-9766-8644-A3B1-6BE660B11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A45BEA-0A43-AB40-8A92-5DD6D169223F}"/>
              </a:ext>
            </a:extLst>
          </p:cNvPr>
          <p:cNvSpPr>
            <a:spLocks noGrp="1"/>
          </p:cNvSpPr>
          <p:nvPr>
            <p:ph type="dt" sz="half" idx="10"/>
          </p:nvPr>
        </p:nvSpPr>
        <p:spPr/>
        <p:txBody>
          <a:bodyPr/>
          <a:lstStyle/>
          <a:p>
            <a:fld id="{05F41BC4-AEBE-7A49-9727-54390AA0D9ED}" type="datetimeFigureOut">
              <a:rPr lang="en-US" smtClean="0"/>
              <a:t>9/28/20</a:t>
            </a:fld>
            <a:endParaRPr lang="en-US"/>
          </a:p>
        </p:txBody>
      </p:sp>
      <p:sp>
        <p:nvSpPr>
          <p:cNvPr id="6" name="Footer Placeholder 5">
            <a:extLst>
              <a:ext uri="{FF2B5EF4-FFF2-40B4-BE49-F238E27FC236}">
                <a16:creationId xmlns:a16="http://schemas.microsoft.com/office/drawing/2014/main" id="{5D50DC6C-90E3-6F48-8482-88CF7ACCB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5D8D2-8FA5-0845-BBB5-289870F02E92}"/>
              </a:ext>
            </a:extLst>
          </p:cNvPr>
          <p:cNvSpPr>
            <a:spLocks noGrp="1"/>
          </p:cNvSpPr>
          <p:nvPr>
            <p:ph type="sldNum" sz="quarter" idx="12"/>
          </p:nvPr>
        </p:nvSpPr>
        <p:spPr/>
        <p:txBody>
          <a:bodyPr/>
          <a:lstStyle/>
          <a:p>
            <a:fld id="{185F61F8-B677-D44D-9D95-07161A3D570A}" type="slidenum">
              <a:rPr lang="en-US" smtClean="0"/>
              <a:t>‹#›</a:t>
            </a:fld>
            <a:endParaRPr lang="en-US"/>
          </a:p>
        </p:txBody>
      </p:sp>
    </p:spTree>
    <p:extLst>
      <p:ext uri="{BB962C8B-B14F-4D97-AF65-F5344CB8AC3E}">
        <p14:creationId xmlns:p14="http://schemas.microsoft.com/office/powerpoint/2010/main" val="1879958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385241-927B-8144-A3C4-332E83D6F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DFA173-EDC0-0C4B-BB7B-3066B16CC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B18024-A380-8649-8F0D-C17B5FB19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41BC4-AEBE-7A49-9727-54390AA0D9ED}" type="datetimeFigureOut">
              <a:rPr lang="en-US" smtClean="0"/>
              <a:t>9/28/20</a:t>
            </a:fld>
            <a:endParaRPr lang="en-US"/>
          </a:p>
        </p:txBody>
      </p:sp>
      <p:sp>
        <p:nvSpPr>
          <p:cNvPr id="5" name="Footer Placeholder 4">
            <a:extLst>
              <a:ext uri="{FF2B5EF4-FFF2-40B4-BE49-F238E27FC236}">
                <a16:creationId xmlns:a16="http://schemas.microsoft.com/office/drawing/2014/main" id="{096EA162-55C3-0F40-A33E-7F6377F1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783000-F7C2-5547-9E5A-EA1611C6B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61F8-B677-D44D-9D95-07161A3D570A}" type="slidenum">
              <a:rPr lang="en-US" smtClean="0"/>
              <a:t>‹#›</a:t>
            </a:fld>
            <a:endParaRPr lang="en-US"/>
          </a:p>
        </p:txBody>
      </p:sp>
    </p:spTree>
    <p:extLst>
      <p:ext uri="{BB962C8B-B14F-4D97-AF65-F5344CB8AC3E}">
        <p14:creationId xmlns:p14="http://schemas.microsoft.com/office/powerpoint/2010/main" val="166333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file:////var/folders/0f/pyz9xxq91978ljk6hq0hqb_h0000gn/T/com.microsoft.Word/WebArchiveCopyPasteTempFiles/128026.jpg"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4A77-F152-DE4B-9CBA-FF6E5C90A8BC}"/>
              </a:ext>
            </a:extLst>
          </p:cNvPr>
          <p:cNvSpPr>
            <a:spLocks noGrp="1"/>
          </p:cNvSpPr>
          <p:nvPr>
            <p:ph type="ctrTitle"/>
          </p:nvPr>
        </p:nvSpPr>
        <p:spPr>
          <a:xfrm>
            <a:off x="1524000" y="889019"/>
            <a:ext cx="9144000" cy="3043219"/>
          </a:xfrm>
        </p:spPr>
        <p:txBody>
          <a:bodyPr>
            <a:noAutofit/>
          </a:bodyPr>
          <a:lstStyle/>
          <a:p>
            <a:r>
              <a:rPr lang="en-US" b="1" dirty="0">
                <a:solidFill>
                  <a:srgbClr val="41AD49"/>
                </a:solidFill>
                <a:latin typeface="Arial" panose="020B0604020202020204" pitchFamily="34" charset="0"/>
                <a:cs typeface="Arial" panose="020B0604020202020204" pitchFamily="34" charset="0"/>
              </a:rPr>
              <a:t>Black History</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in the</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NAM Collections</a:t>
            </a:r>
          </a:p>
        </p:txBody>
      </p:sp>
      <p:sp>
        <p:nvSpPr>
          <p:cNvPr id="3" name="Subtitle 2">
            <a:extLst>
              <a:ext uri="{FF2B5EF4-FFF2-40B4-BE49-F238E27FC236}">
                <a16:creationId xmlns:a16="http://schemas.microsoft.com/office/drawing/2014/main" id="{728B31E1-2E8B-A74D-AAFB-2DD92A8C6EE6}"/>
              </a:ext>
            </a:extLst>
          </p:cNvPr>
          <p:cNvSpPr>
            <a:spLocks noGrp="1"/>
          </p:cNvSpPr>
          <p:nvPr>
            <p:ph type="subTitle" idx="1"/>
          </p:nvPr>
        </p:nvSpPr>
        <p:spPr>
          <a:xfrm>
            <a:off x="1314450" y="4110037"/>
            <a:ext cx="9563100" cy="1795463"/>
          </a:xfrm>
        </p:spPr>
        <p:txBody>
          <a:bodyPr>
            <a:normAutofit/>
          </a:bodyPr>
          <a:lstStyle/>
          <a:p>
            <a:r>
              <a:rPr lang="en-US" sz="4800" b="1" dirty="0">
                <a:solidFill>
                  <a:srgbClr val="DD5F15"/>
                </a:solidFill>
                <a:latin typeface="Arial" panose="020B0604020202020204" pitchFamily="34" charset="0"/>
                <a:cs typeface="Arial" panose="020B0604020202020204" pitchFamily="34" charset="0"/>
              </a:rPr>
              <a:t>African Soldiers Remembered </a:t>
            </a:r>
            <a:r>
              <a:rPr lang="en-US" sz="4800" b="1" i="1" dirty="0">
                <a:solidFill>
                  <a:srgbClr val="DD5F15"/>
                </a:solidFill>
                <a:latin typeface="Arial" panose="020B0604020202020204" pitchFamily="34" charset="0"/>
                <a:cs typeface="Arial" panose="020B0604020202020204" pitchFamily="34" charset="0"/>
              </a:rPr>
              <a:t>(1900 – 1957)</a:t>
            </a:r>
          </a:p>
        </p:txBody>
      </p:sp>
      <p:pic>
        <p:nvPicPr>
          <p:cNvPr id="5" name="Picture 4">
            <a:extLst>
              <a:ext uri="{FF2B5EF4-FFF2-40B4-BE49-F238E27FC236}">
                <a16:creationId xmlns:a16="http://schemas.microsoft.com/office/drawing/2014/main" id="{FA92E6A2-21CB-334E-B9EA-2D4363239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71699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135CB5-22F9-9E43-ABD7-9C714E09713E}"/>
              </a:ext>
            </a:extLst>
          </p:cNvPr>
          <p:cNvPicPr>
            <a:picLocks noChangeAspect="1"/>
          </p:cNvPicPr>
          <p:nvPr/>
        </p:nvPicPr>
        <p:blipFill>
          <a:blip r:embed="rId3"/>
          <a:stretch>
            <a:fillRect/>
          </a:stretch>
        </p:blipFill>
        <p:spPr>
          <a:xfrm>
            <a:off x="1843672" y="165100"/>
            <a:ext cx="8504654" cy="5758359"/>
          </a:xfrm>
          <a:prstGeom prst="rect">
            <a:avLst/>
          </a:prstGeom>
        </p:spPr>
      </p:pic>
      <p:sp>
        <p:nvSpPr>
          <p:cNvPr id="5" name="Rectangle 4">
            <a:extLst>
              <a:ext uri="{FF2B5EF4-FFF2-40B4-BE49-F238E27FC236}">
                <a16:creationId xmlns:a16="http://schemas.microsoft.com/office/drawing/2014/main" id="{D88C2987-6731-D649-B545-6BDDF801003D}"/>
              </a:ext>
            </a:extLst>
          </p:cNvPr>
          <p:cNvSpPr/>
          <p:nvPr/>
        </p:nvSpPr>
        <p:spPr>
          <a:xfrm>
            <a:off x="4067816" y="5923459"/>
            <a:ext cx="4056367" cy="769441"/>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Sergeant </a:t>
            </a:r>
            <a:r>
              <a:rPr lang="en-GB" sz="2400" b="1" dirty="0" err="1">
                <a:solidFill>
                  <a:srgbClr val="1D1815"/>
                </a:solidFill>
                <a:latin typeface="Arial" panose="020B0604020202020204" pitchFamily="34" charset="0"/>
                <a:cs typeface="Arial" panose="020B0604020202020204" pitchFamily="34" charset="0"/>
              </a:rPr>
              <a:t>Makindi</a:t>
            </a:r>
            <a:endParaRPr lang="en-GB" sz="2400" b="1" dirty="0">
              <a:solidFill>
                <a:srgbClr val="1D1815"/>
              </a:solidFill>
              <a:latin typeface="Arial" panose="020B0604020202020204" pitchFamily="34" charset="0"/>
              <a:cs typeface="Arial" panose="020B0604020202020204" pitchFamily="34" charset="0"/>
            </a:endParaRPr>
          </a:p>
          <a:p>
            <a:r>
              <a:rPr lang="en-US" sz="2000" dirty="0">
                <a:solidFill>
                  <a:srgbClr val="1D1815"/>
                </a:solidFill>
                <a:latin typeface="Arial" panose="020B0604020202020204" pitchFamily="34" charset="0"/>
                <a:cs typeface="Arial" panose="020B0604020202020204" pitchFamily="34" charset="0"/>
              </a:rPr>
              <a:t>King’s African Rifles, Burma, 1944</a:t>
            </a:r>
          </a:p>
        </p:txBody>
      </p:sp>
      <p:pic>
        <p:nvPicPr>
          <p:cNvPr id="7" name="Picture 6">
            <a:extLst>
              <a:ext uri="{FF2B5EF4-FFF2-40B4-BE49-F238E27FC236}">
                <a16:creationId xmlns:a16="http://schemas.microsoft.com/office/drawing/2014/main" id="{A09FAAA4-576E-7B42-8E22-94025D9FE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3683208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3005E-6492-D74E-BB28-7D71C84E3A3F}"/>
              </a:ext>
            </a:extLst>
          </p:cNvPr>
          <p:cNvPicPr>
            <a:picLocks noChangeAspect="1"/>
          </p:cNvPicPr>
          <p:nvPr/>
        </p:nvPicPr>
        <p:blipFill>
          <a:blip r:embed="rId3"/>
          <a:stretch>
            <a:fillRect/>
          </a:stretch>
        </p:blipFill>
        <p:spPr>
          <a:xfrm>
            <a:off x="3524250" y="0"/>
            <a:ext cx="5143500" cy="6858000"/>
          </a:xfrm>
          <a:prstGeom prst="rect">
            <a:avLst/>
          </a:prstGeom>
        </p:spPr>
      </p:pic>
      <p:sp>
        <p:nvSpPr>
          <p:cNvPr id="5" name="Rectangle 4">
            <a:extLst>
              <a:ext uri="{FF2B5EF4-FFF2-40B4-BE49-F238E27FC236}">
                <a16:creationId xmlns:a16="http://schemas.microsoft.com/office/drawing/2014/main" id="{CBB3168E-9548-C047-80BC-26EE8E322652}"/>
              </a:ext>
            </a:extLst>
          </p:cNvPr>
          <p:cNvSpPr/>
          <p:nvPr/>
        </p:nvSpPr>
        <p:spPr>
          <a:xfrm>
            <a:off x="114299" y="361434"/>
            <a:ext cx="3289301" cy="1754326"/>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Sergeant-Major </a:t>
            </a:r>
            <a:r>
              <a:rPr lang="en-GB" sz="2400" b="1" dirty="0" err="1">
                <a:solidFill>
                  <a:srgbClr val="1D1815"/>
                </a:solidFill>
                <a:latin typeface="Arial" panose="020B0604020202020204" pitchFamily="34" charset="0"/>
                <a:cs typeface="Arial" panose="020B0604020202020204" pitchFamily="34" charset="0"/>
              </a:rPr>
              <a:t>Yowere</a:t>
            </a:r>
            <a:r>
              <a:rPr lang="en-GB" sz="2400" b="1" dirty="0">
                <a:solidFill>
                  <a:srgbClr val="1D1815"/>
                </a:solidFill>
                <a:latin typeface="Arial" panose="020B0604020202020204" pitchFamily="34" charset="0"/>
                <a:cs typeface="Arial" panose="020B0604020202020204" pitchFamily="34" charset="0"/>
              </a:rPr>
              <a:t> bin </a:t>
            </a:r>
            <a:r>
              <a:rPr lang="en-GB" sz="2400" b="1" dirty="0" err="1">
                <a:solidFill>
                  <a:srgbClr val="1D1815"/>
                </a:solidFill>
                <a:latin typeface="Arial" panose="020B0604020202020204" pitchFamily="34" charset="0"/>
                <a:cs typeface="Arial" panose="020B0604020202020204" pitchFamily="34" charset="0"/>
              </a:rPr>
              <a:t>Odong</a:t>
            </a:r>
            <a:endParaRPr lang="en-GB" sz="2400" b="1" dirty="0">
              <a:solidFill>
                <a:srgbClr val="1D1815"/>
              </a:solidFill>
              <a:latin typeface="Arial" panose="020B0604020202020204" pitchFamily="34" charset="0"/>
              <a:cs typeface="Arial" panose="020B0604020202020204" pitchFamily="34" charset="0"/>
            </a:endParaRPr>
          </a:p>
          <a:p>
            <a:r>
              <a:rPr lang="en-GB" sz="2000" dirty="0">
                <a:solidFill>
                  <a:srgbClr val="1D1815"/>
                </a:solidFill>
                <a:latin typeface="Arial" panose="020B0604020202020204" pitchFamily="34" charset="0"/>
                <a:cs typeface="Arial" panose="020B0604020202020204" pitchFamily="34" charset="0"/>
              </a:rPr>
              <a:t>4th (Uganda) Battalion, The King's African Rifles, 1944 </a:t>
            </a:r>
            <a:r>
              <a:rPr lang="en-GB" sz="2000" b="1" dirty="0">
                <a:solidFill>
                  <a:srgbClr val="1D1815"/>
                </a:solidFill>
                <a:latin typeface="Arial" panose="020B0604020202020204" pitchFamily="34" charset="0"/>
                <a:cs typeface="Arial" panose="020B0604020202020204" pitchFamily="34" charset="0"/>
              </a:rPr>
              <a:t> </a:t>
            </a:r>
            <a:endParaRPr lang="en-US" sz="2000" b="1" dirty="0">
              <a:solidFill>
                <a:srgbClr val="1D1815"/>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33017D0-097B-E340-8337-FC163F1FA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364661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6FBD0-FABF-AA4F-8D5B-1168098F3351}"/>
              </a:ext>
            </a:extLst>
          </p:cNvPr>
          <p:cNvPicPr>
            <a:picLocks noChangeAspect="1"/>
          </p:cNvPicPr>
          <p:nvPr/>
        </p:nvPicPr>
        <p:blipFill>
          <a:blip r:embed="rId3"/>
          <a:stretch>
            <a:fillRect/>
          </a:stretch>
        </p:blipFill>
        <p:spPr>
          <a:xfrm>
            <a:off x="3824287" y="0"/>
            <a:ext cx="4543426" cy="6858000"/>
          </a:xfrm>
          <a:prstGeom prst="rect">
            <a:avLst/>
          </a:prstGeom>
        </p:spPr>
      </p:pic>
      <p:sp>
        <p:nvSpPr>
          <p:cNvPr id="5" name="Rectangle 4">
            <a:extLst>
              <a:ext uri="{FF2B5EF4-FFF2-40B4-BE49-F238E27FC236}">
                <a16:creationId xmlns:a16="http://schemas.microsoft.com/office/drawing/2014/main" id="{9D471A17-A9D4-6D46-BB4D-4894936DA14E}"/>
              </a:ext>
            </a:extLst>
          </p:cNvPr>
          <p:cNvSpPr/>
          <p:nvPr/>
        </p:nvSpPr>
        <p:spPr>
          <a:xfrm>
            <a:off x="255495" y="5327409"/>
            <a:ext cx="3430003" cy="1077218"/>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Major Seth Anthony, </a:t>
            </a:r>
            <a:r>
              <a:rPr lang="en-GB" sz="2000" i="0" u="none" strike="noStrike" dirty="0">
                <a:solidFill>
                  <a:srgbClr val="1D1815"/>
                </a:solidFill>
                <a:effectLst/>
                <a:latin typeface="Arial" panose="020B0604020202020204" pitchFamily="34" charset="0"/>
                <a:cs typeface="Arial" panose="020B0604020202020204" pitchFamily="34" charset="0"/>
              </a:rPr>
              <a:t>the first African to gain a King's Commission, 1944 (c)</a:t>
            </a:r>
          </a:p>
        </p:txBody>
      </p:sp>
      <p:pic>
        <p:nvPicPr>
          <p:cNvPr id="7" name="Picture 6">
            <a:extLst>
              <a:ext uri="{FF2B5EF4-FFF2-40B4-BE49-F238E27FC236}">
                <a16:creationId xmlns:a16="http://schemas.microsoft.com/office/drawing/2014/main" id="{1E115D5E-C5FC-0C40-9311-D125642F8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4007334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58EFA-2CBE-E644-9B8B-288F40F7100D}"/>
              </a:ext>
            </a:extLst>
          </p:cNvPr>
          <p:cNvPicPr>
            <a:picLocks noChangeAspect="1"/>
          </p:cNvPicPr>
          <p:nvPr/>
        </p:nvPicPr>
        <p:blipFill>
          <a:blip r:embed="rId3"/>
          <a:stretch>
            <a:fillRect/>
          </a:stretch>
        </p:blipFill>
        <p:spPr>
          <a:xfrm>
            <a:off x="6096000" y="0"/>
            <a:ext cx="4471194" cy="6856783"/>
          </a:xfrm>
          <a:prstGeom prst="rect">
            <a:avLst/>
          </a:prstGeom>
        </p:spPr>
      </p:pic>
      <p:pic>
        <p:nvPicPr>
          <p:cNvPr id="5" name="Picture 4">
            <a:extLst>
              <a:ext uri="{FF2B5EF4-FFF2-40B4-BE49-F238E27FC236}">
                <a16:creationId xmlns:a16="http://schemas.microsoft.com/office/drawing/2014/main" id="{5EDCA1E9-9CAD-AF40-AC52-F65D8452FD91}"/>
              </a:ext>
            </a:extLst>
          </p:cNvPr>
          <p:cNvPicPr>
            <a:picLocks noChangeAspect="1"/>
          </p:cNvPicPr>
          <p:nvPr/>
        </p:nvPicPr>
        <p:blipFill>
          <a:blip r:embed="rId4"/>
          <a:stretch>
            <a:fillRect/>
          </a:stretch>
        </p:blipFill>
        <p:spPr>
          <a:xfrm>
            <a:off x="266672" y="2600967"/>
            <a:ext cx="5562600" cy="3673634"/>
          </a:xfrm>
          <a:prstGeom prst="rect">
            <a:avLst/>
          </a:prstGeom>
        </p:spPr>
      </p:pic>
      <p:sp>
        <p:nvSpPr>
          <p:cNvPr id="6" name="TextBox 5">
            <a:extLst>
              <a:ext uri="{FF2B5EF4-FFF2-40B4-BE49-F238E27FC236}">
                <a16:creationId xmlns:a16="http://schemas.microsoft.com/office/drawing/2014/main" id="{DE6E2549-7CEF-4B4E-9D7D-611B26CA601C}"/>
              </a:ext>
            </a:extLst>
          </p:cNvPr>
          <p:cNvSpPr txBox="1"/>
          <p:nvPr/>
        </p:nvSpPr>
        <p:spPr>
          <a:xfrm>
            <a:off x="266672" y="479266"/>
            <a:ext cx="5727729" cy="1107996"/>
          </a:xfrm>
          <a:prstGeom prst="rect">
            <a:avLst/>
          </a:prstGeom>
          <a:noFill/>
        </p:spPr>
        <p:txBody>
          <a:bodyPr wrap="square" rtlCol="0">
            <a:spAutoFit/>
          </a:bodyPr>
          <a:lstStyle/>
          <a:p>
            <a:r>
              <a:rPr lang="en-GB" sz="2400" b="1" dirty="0">
                <a:solidFill>
                  <a:srgbClr val="1D1815"/>
                </a:solidFill>
                <a:latin typeface="Arial" panose="020B0604020202020204" pitchFamily="34" charset="0"/>
                <a:cs typeface="Arial" panose="020B0604020202020204" pitchFamily="34" charset="0"/>
              </a:rPr>
              <a:t>Lance-Corporal </a:t>
            </a:r>
            <a:r>
              <a:rPr lang="en-GB" sz="2400" b="1" dirty="0" err="1">
                <a:solidFill>
                  <a:srgbClr val="1D1815"/>
                </a:solidFill>
                <a:latin typeface="Arial" panose="020B0604020202020204" pitchFamily="34" charset="0"/>
                <a:cs typeface="Arial" panose="020B0604020202020204" pitchFamily="34" charset="0"/>
              </a:rPr>
              <a:t>Kisele</a:t>
            </a:r>
            <a:r>
              <a:rPr lang="en-GB" sz="2400" b="1" dirty="0">
                <a:solidFill>
                  <a:srgbClr val="1D1815"/>
                </a:solidFill>
                <a:latin typeface="Arial" panose="020B0604020202020204" pitchFamily="34" charset="0"/>
                <a:cs typeface="Arial" panose="020B0604020202020204" pitchFamily="34" charset="0"/>
              </a:rPr>
              <a:t> </a:t>
            </a:r>
            <a:r>
              <a:rPr lang="en-GB" sz="2400" b="1" dirty="0" err="1">
                <a:solidFill>
                  <a:srgbClr val="1D1815"/>
                </a:solidFill>
                <a:latin typeface="Arial" panose="020B0604020202020204" pitchFamily="34" charset="0"/>
                <a:cs typeface="Arial" panose="020B0604020202020204" pitchFamily="34" charset="0"/>
              </a:rPr>
              <a:t>Kilonzo</a:t>
            </a:r>
            <a:endParaRPr lang="en-GB" sz="2400" b="1" dirty="0">
              <a:solidFill>
                <a:srgbClr val="1D1815"/>
              </a:solidFill>
              <a:latin typeface="Arial" panose="020B0604020202020204" pitchFamily="34" charset="0"/>
              <a:cs typeface="Arial" panose="020B0604020202020204" pitchFamily="34" charset="0"/>
            </a:endParaRPr>
          </a:p>
          <a:p>
            <a:r>
              <a:rPr lang="en-GB" dirty="0">
                <a:solidFill>
                  <a:srgbClr val="1D1815"/>
                </a:solidFill>
                <a:latin typeface="Arial" panose="020B0604020202020204" pitchFamily="34" charset="0"/>
                <a:cs typeface="Arial" panose="020B0604020202020204" pitchFamily="34" charset="0"/>
              </a:rPr>
              <a:t>East African Reconnaissance Regiment, Burma, 1945</a:t>
            </a:r>
          </a:p>
          <a:p>
            <a:endParaRPr lang="en-US" sz="2400" b="1"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6B5EDBF-8FD3-AA45-9529-3F7EA13D0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44573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D0C1-FAF8-B14A-8FB7-8F8F7ADF49D8}"/>
              </a:ext>
            </a:extLst>
          </p:cNvPr>
          <p:cNvPicPr>
            <a:picLocks noChangeAspect="1"/>
          </p:cNvPicPr>
          <p:nvPr/>
        </p:nvPicPr>
        <p:blipFill>
          <a:blip r:embed="rId3"/>
          <a:stretch>
            <a:fillRect/>
          </a:stretch>
        </p:blipFill>
        <p:spPr>
          <a:xfrm>
            <a:off x="3527425" y="8467"/>
            <a:ext cx="5137150" cy="6849533"/>
          </a:xfrm>
          <a:prstGeom prst="rect">
            <a:avLst/>
          </a:prstGeom>
        </p:spPr>
      </p:pic>
      <p:sp>
        <p:nvSpPr>
          <p:cNvPr id="5" name="Rectangle 4">
            <a:extLst>
              <a:ext uri="{FF2B5EF4-FFF2-40B4-BE49-F238E27FC236}">
                <a16:creationId xmlns:a16="http://schemas.microsoft.com/office/drawing/2014/main" id="{FFC82986-A2B9-8244-92A1-19793B661757}"/>
              </a:ext>
            </a:extLst>
          </p:cNvPr>
          <p:cNvSpPr/>
          <p:nvPr/>
        </p:nvSpPr>
        <p:spPr>
          <a:xfrm>
            <a:off x="337337" y="437634"/>
            <a:ext cx="2888464" cy="1661993"/>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 </a:t>
            </a:r>
            <a:r>
              <a:rPr lang="en-GB" sz="2400" b="1" dirty="0" err="1">
                <a:solidFill>
                  <a:srgbClr val="1D1815"/>
                </a:solidFill>
                <a:latin typeface="Arial" panose="020B0604020202020204" pitchFamily="34" charset="0"/>
                <a:cs typeface="Arial" panose="020B0604020202020204" pitchFamily="34" charset="0"/>
              </a:rPr>
              <a:t>Yowana</a:t>
            </a:r>
            <a:endParaRPr lang="en-GB" sz="2400" b="1" dirty="0">
              <a:solidFill>
                <a:srgbClr val="1D1815"/>
              </a:solidFill>
              <a:latin typeface="Arial" panose="020B0604020202020204" pitchFamily="34" charset="0"/>
              <a:cs typeface="Arial" panose="020B0604020202020204" pitchFamily="34" charset="0"/>
            </a:endParaRPr>
          </a:p>
          <a:p>
            <a:r>
              <a:rPr lang="en-GB" sz="2000" dirty="0">
                <a:solidFill>
                  <a:srgbClr val="1D1815"/>
                </a:solidFill>
                <a:latin typeface="Arial" panose="020B0604020202020204" pitchFamily="34" charset="0"/>
                <a:cs typeface="Arial" panose="020B0604020202020204" pitchFamily="34" charset="0"/>
              </a:rPr>
              <a:t>4th (Uganda) Battalion, The King's African Rifles, 1945 (c)</a:t>
            </a:r>
          </a:p>
          <a:p>
            <a:r>
              <a:rPr lang="en-GB" dirty="0"/>
              <a:t> </a:t>
            </a:r>
            <a:endParaRPr lang="en-US" dirty="0"/>
          </a:p>
        </p:txBody>
      </p:sp>
      <p:pic>
        <p:nvPicPr>
          <p:cNvPr id="7" name="Picture 6">
            <a:extLst>
              <a:ext uri="{FF2B5EF4-FFF2-40B4-BE49-F238E27FC236}">
                <a16:creationId xmlns:a16="http://schemas.microsoft.com/office/drawing/2014/main" id="{7769B32A-F3CD-B544-B331-27F564170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157276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7B50913-36B0-EF47-BAB6-8441F7BF9567}"/>
              </a:ext>
            </a:extLst>
          </p:cNvPr>
          <p:cNvSpPr>
            <a:spLocks noChangeArrowheads="1"/>
          </p:cNvSpPr>
          <p:nvPr/>
        </p:nvSpPr>
        <p:spPr bwMode="auto">
          <a:xfrm rot="10800000" flipV="1">
            <a:off x="-1" y="-45719"/>
            <a:ext cx="3000375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Ramadan Effendi, 4th (Uganda) Battalion, King's African Rifles, and his wife, at his home near Gulu, Acholi Province, 1956-1957 (c)">
            <a:extLst>
              <a:ext uri="{FF2B5EF4-FFF2-40B4-BE49-F238E27FC236}">
                <a16:creationId xmlns:a16="http://schemas.microsoft.com/office/drawing/2014/main" id="{3D1A731D-F371-2947-A78A-0EE4BC8E980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9499" y="1917700"/>
            <a:ext cx="3683001" cy="4495799"/>
          </a:xfrm>
          <a:prstGeom prst="rect">
            <a:avLst/>
          </a:prstGeom>
          <a:noFill/>
          <a:ln>
            <a:noFill/>
          </a:ln>
        </p:spPr>
      </p:pic>
      <p:sp>
        <p:nvSpPr>
          <p:cNvPr id="6" name="Rectangle 4">
            <a:extLst>
              <a:ext uri="{FF2B5EF4-FFF2-40B4-BE49-F238E27FC236}">
                <a16:creationId xmlns:a16="http://schemas.microsoft.com/office/drawing/2014/main" id="{250F6332-9914-8740-8EA5-C35AAEDECD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4" descr="A vintage photo of a person&#10;&#10;Description automatically generated">
            <a:extLst>
              <a:ext uri="{FF2B5EF4-FFF2-40B4-BE49-F238E27FC236}">
                <a16:creationId xmlns:a16="http://schemas.microsoft.com/office/drawing/2014/main" id="{96DD9067-E6B2-9545-AA0A-7C646CA0004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727700" y="-22860"/>
            <a:ext cx="4902229" cy="6805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E888B8-F966-494A-A73D-59B296881E9D}"/>
              </a:ext>
            </a:extLst>
          </p:cNvPr>
          <p:cNvSpPr txBox="1"/>
          <p:nvPr/>
        </p:nvSpPr>
        <p:spPr>
          <a:xfrm>
            <a:off x="266700" y="393700"/>
            <a:ext cx="5461000" cy="1446533"/>
          </a:xfrm>
          <a:prstGeom prst="rect">
            <a:avLst/>
          </a:prstGeom>
          <a:noFill/>
        </p:spPr>
        <p:txBody>
          <a:bodyPr wrap="square" rtlCol="0">
            <a:spAutoFit/>
          </a:bodyPr>
          <a:lstStyle/>
          <a:p>
            <a:r>
              <a:rPr lang="en-GB" sz="2400" b="1" dirty="0">
                <a:solidFill>
                  <a:srgbClr val="1D1815"/>
                </a:solidFill>
                <a:latin typeface="Arial" panose="020B0604020202020204" pitchFamily="34" charset="0"/>
                <a:cs typeface="Arial" panose="020B0604020202020204" pitchFamily="34" charset="0"/>
              </a:rPr>
              <a:t>Ramadan Effendi</a:t>
            </a:r>
          </a:p>
          <a:p>
            <a:r>
              <a:rPr lang="en-GB" sz="2000" dirty="0">
                <a:solidFill>
                  <a:srgbClr val="1D1815"/>
                </a:solidFill>
                <a:latin typeface="Arial" panose="020B0604020202020204" pitchFamily="34" charset="0"/>
                <a:cs typeface="Arial" panose="020B0604020202020204" pitchFamily="34" charset="0"/>
              </a:rPr>
              <a:t>4th (Uganda) Battalion, King's African Rifles, 1956-1957 (c) (below, with his wife)</a:t>
            </a:r>
            <a:endParaRPr lang="en-GB" sz="2000" b="1" dirty="0">
              <a:solidFill>
                <a:srgbClr val="1D1815"/>
              </a:solidFill>
              <a:latin typeface="Arial" panose="020B0604020202020204" pitchFamily="34" charset="0"/>
              <a:cs typeface="Arial" panose="020B0604020202020204" pitchFamily="34" charset="0"/>
            </a:endParaRPr>
          </a:p>
          <a:p>
            <a:endParaRPr lang="en-US" sz="2400" b="1"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EEBE5FA-47C5-644F-889D-91377E72E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779008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4F2F1-ADEB-CD44-A543-B21761E889AA}"/>
              </a:ext>
            </a:extLst>
          </p:cNvPr>
          <p:cNvPicPr>
            <a:picLocks noChangeAspect="1"/>
          </p:cNvPicPr>
          <p:nvPr/>
        </p:nvPicPr>
        <p:blipFill>
          <a:blip r:embed="rId3"/>
          <a:stretch>
            <a:fillRect/>
          </a:stretch>
        </p:blipFill>
        <p:spPr>
          <a:xfrm>
            <a:off x="3171825" y="0"/>
            <a:ext cx="5848350" cy="6880412"/>
          </a:xfrm>
          <a:prstGeom prst="rect">
            <a:avLst/>
          </a:prstGeom>
        </p:spPr>
      </p:pic>
      <p:sp>
        <p:nvSpPr>
          <p:cNvPr id="5" name="Rectangle 4">
            <a:extLst>
              <a:ext uri="{FF2B5EF4-FFF2-40B4-BE49-F238E27FC236}">
                <a16:creationId xmlns:a16="http://schemas.microsoft.com/office/drawing/2014/main" id="{B1F4433E-5313-4B44-815E-11AA609D60C0}"/>
              </a:ext>
            </a:extLst>
          </p:cNvPr>
          <p:cNvSpPr/>
          <p:nvPr/>
        </p:nvSpPr>
        <p:spPr>
          <a:xfrm>
            <a:off x="168172" y="361434"/>
            <a:ext cx="3003653" cy="1077218"/>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Bandsman </a:t>
            </a:r>
            <a:r>
              <a:rPr lang="en-GB" sz="2400" b="1" dirty="0" err="1">
                <a:solidFill>
                  <a:srgbClr val="1D1815"/>
                </a:solidFill>
                <a:latin typeface="Arial" panose="020B0604020202020204" pitchFamily="34" charset="0"/>
                <a:cs typeface="Arial" panose="020B0604020202020204" pitchFamily="34" charset="0"/>
              </a:rPr>
              <a:t>Yessafu</a:t>
            </a:r>
            <a:r>
              <a:rPr lang="en-GB" sz="2400" b="1" dirty="0">
                <a:solidFill>
                  <a:srgbClr val="1D1815"/>
                </a:solidFill>
                <a:latin typeface="Arial" panose="020B0604020202020204" pitchFamily="34" charset="0"/>
                <a:cs typeface="Arial" panose="020B0604020202020204" pitchFamily="34" charset="0"/>
              </a:rPr>
              <a:t> </a:t>
            </a:r>
          </a:p>
          <a:p>
            <a:r>
              <a:rPr lang="en-GB" sz="2000" dirty="0">
                <a:solidFill>
                  <a:srgbClr val="1D1815"/>
                </a:solidFill>
                <a:latin typeface="Arial" panose="020B0604020202020204" pitchFamily="34" charset="0"/>
                <a:cs typeface="Arial" panose="020B0604020202020204" pitchFamily="34" charset="0"/>
              </a:rPr>
              <a:t>Gold Coast Regiment, 1900 </a:t>
            </a:r>
            <a:endParaRPr lang="en-US" sz="2000" dirty="0">
              <a:solidFill>
                <a:srgbClr val="1D1815"/>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91AF04A-282F-F04C-93A5-20FE187D1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272631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6E2A42-D220-0C4B-B647-35C63C54AA5C}"/>
              </a:ext>
            </a:extLst>
          </p:cNvPr>
          <p:cNvPicPr>
            <a:picLocks noChangeAspect="1"/>
          </p:cNvPicPr>
          <p:nvPr/>
        </p:nvPicPr>
        <p:blipFill>
          <a:blip r:embed="rId3"/>
          <a:stretch>
            <a:fillRect/>
          </a:stretch>
        </p:blipFill>
        <p:spPr>
          <a:xfrm>
            <a:off x="5043755" y="0"/>
            <a:ext cx="5357813" cy="6858000"/>
          </a:xfrm>
          <a:prstGeom prst="rect">
            <a:avLst/>
          </a:prstGeom>
        </p:spPr>
      </p:pic>
      <p:pic>
        <p:nvPicPr>
          <p:cNvPr id="5" name="Picture 4">
            <a:extLst>
              <a:ext uri="{FF2B5EF4-FFF2-40B4-BE49-F238E27FC236}">
                <a16:creationId xmlns:a16="http://schemas.microsoft.com/office/drawing/2014/main" id="{63518976-231A-C247-9446-17EA8E967B0D}"/>
              </a:ext>
            </a:extLst>
          </p:cNvPr>
          <p:cNvPicPr>
            <a:picLocks noChangeAspect="1"/>
          </p:cNvPicPr>
          <p:nvPr/>
        </p:nvPicPr>
        <p:blipFill>
          <a:blip r:embed="rId4"/>
          <a:stretch>
            <a:fillRect/>
          </a:stretch>
        </p:blipFill>
        <p:spPr>
          <a:xfrm>
            <a:off x="848130" y="1982369"/>
            <a:ext cx="3432951" cy="4257924"/>
          </a:xfrm>
          <a:prstGeom prst="rect">
            <a:avLst/>
          </a:prstGeom>
        </p:spPr>
      </p:pic>
      <p:sp>
        <p:nvSpPr>
          <p:cNvPr id="6" name="Rectangle 5">
            <a:extLst>
              <a:ext uri="{FF2B5EF4-FFF2-40B4-BE49-F238E27FC236}">
                <a16:creationId xmlns:a16="http://schemas.microsoft.com/office/drawing/2014/main" id="{1F321498-9A5F-B54F-99A8-F8B200373634}"/>
              </a:ext>
            </a:extLst>
          </p:cNvPr>
          <p:cNvSpPr/>
          <p:nvPr/>
        </p:nvSpPr>
        <p:spPr>
          <a:xfrm>
            <a:off x="346214" y="314076"/>
            <a:ext cx="4813300" cy="135421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Sergeant-Major </a:t>
            </a:r>
            <a:r>
              <a:rPr lang="en-GB" sz="2400" b="1" dirty="0" err="1">
                <a:solidFill>
                  <a:srgbClr val="1D1815"/>
                </a:solidFill>
                <a:latin typeface="Arial" panose="020B0604020202020204" pitchFamily="34" charset="0"/>
                <a:cs typeface="Arial" panose="020B0604020202020204" pitchFamily="34" charset="0"/>
              </a:rPr>
              <a:t>Bobie</a:t>
            </a:r>
            <a:endParaRPr lang="en-GB" sz="2400" b="1" dirty="0">
              <a:solidFill>
                <a:srgbClr val="1D1815"/>
              </a:solidFill>
              <a:latin typeface="Arial" panose="020B0604020202020204" pitchFamily="34" charset="0"/>
              <a:cs typeface="Arial" panose="020B0604020202020204" pitchFamily="34" charset="0"/>
            </a:endParaRPr>
          </a:p>
          <a:p>
            <a:r>
              <a:rPr lang="en-GB" sz="2000" dirty="0">
                <a:solidFill>
                  <a:srgbClr val="1D1815"/>
                </a:solidFill>
                <a:latin typeface="Arial" panose="020B0604020202020204" pitchFamily="34" charset="0"/>
                <a:cs typeface="Arial" panose="020B0604020202020204" pitchFamily="34" charset="0"/>
              </a:rPr>
              <a:t>2nd Northern Nigeria Regiment, West African Frontier Force, Nigeria, 1901 (c)</a:t>
            </a:r>
          </a:p>
          <a:p>
            <a:endParaRPr lang="en-US" dirty="0"/>
          </a:p>
        </p:txBody>
      </p:sp>
      <p:pic>
        <p:nvPicPr>
          <p:cNvPr id="8" name="Picture 7">
            <a:extLst>
              <a:ext uri="{FF2B5EF4-FFF2-40B4-BE49-F238E27FC236}">
                <a16:creationId xmlns:a16="http://schemas.microsoft.com/office/drawing/2014/main" id="{C6961D6D-F698-A944-8D88-255387238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141374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71EC7-A7CE-374E-A4FA-43180A68DBFC}"/>
              </a:ext>
            </a:extLst>
          </p:cNvPr>
          <p:cNvPicPr>
            <a:picLocks noChangeAspect="1"/>
          </p:cNvPicPr>
          <p:nvPr/>
        </p:nvPicPr>
        <p:blipFill>
          <a:blip r:embed="rId3"/>
          <a:stretch>
            <a:fillRect/>
          </a:stretch>
        </p:blipFill>
        <p:spPr>
          <a:xfrm>
            <a:off x="2333048" y="198604"/>
            <a:ext cx="7525901" cy="5879610"/>
          </a:xfrm>
          <a:prstGeom prst="rect">
            <a:avLst/>
          </a:prstGeom>
        </p:spPr>
      </p:pic>
      <p:sp>
        <p:nvSpPr>
          <p:cNvPr id="5" name="Rectangle 4">
            <a:extLst>
              <a:ext uri="{FF2B5EF4-FFF2-40B4-BE49-F238E27FC236}">
                <a16:creationId xmlns:a16="http://schemas.microsoft.com/office/drawing/2014/main" id="{EE1072B8-7CDE-CF46-A7FE-8D40DDE001B7}"/>
              </a:ext>
            </a:extLst>
          </p:cNvPr>
          <p:cNvSpPr/>
          <p:nvPr/>
        </p:nvSpPr>
        <p:spPr>
          <a:xfrm>
            <a:off x="92764" y="6088559"/>
            <a:ext cx="12006467" cy="769441"/>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Sergeant-Major </a:t>
            </a:r>
            <a:r>
              <a:rPr lang="en-GB" sz="2400" b="1" dirty="0" err="1">
                <a:solidFill>
                  <a:srgbClr val="1D1815"/>
                </a:solidFill>
                <a:latin typeface="Arial" panose="020B0604020202020204" pitchFamily="34" charset="0"/>
                <a:cs typeface="Arial" panose="020B0604020202020204" pitchFamily="34" charset="0"/>
              </a:rPr>
              <a:t>Bobie</a:t>
            </a:r>
            <a:r>
              <a:rPr lang="en-GB" sz="2400" b="1" dirty="0">
                <a:solidFill>
                  <a:srgbClr val="1D1815"/>
                </a:solidFill>
                <a:latin typeface="Arial" panose="020B0604020202020204" pitchFamily="34" charset="0"/>
                <a:cs typeface="Arial" panose="020B0604020202020204" pitchFamily="34" charset="0"/>
              </a:rPr>
              <a:t>, Sergeant Musa and Lance Corporal </a:t>
            </a:r>
            <a:r>
              <a:rPr lang="en-GB" sz="2400" b="1" dirty="0" err="1">
                <a:solidFill>
                  <a:srgbClr val="1D1815"/>
                </a:solidFill>
                <a:latin typeface="Arial" panose="020B0604020202020204" pitchFamily="34" charset="0"/>
                <a:cs typeface="Arial" panose="020B0604020202020204" pitchFamily="34" charset="0"/>
              </a:rPr>
              <a:t>Taubu</a:t>
            </a:r>
            <a:r>
              <a:rPr lang="en-GB" sz="2400" dirty="0">
                <a:solidFill>
                  <a:srgbClr val="1D1815"/>
                </a:solidFill>
                <a:latin typeface="Arial" panose="020B0604020202020204" pitchFamily="34" charset="0"/>
                <a:cs typeface="Arial" panose="020B0604020202020204" pitchFamily="34" charset="0"/>
              </a:rPr>
              <a:t> </a:t>
            </a:r>
            <a:r>
              <a:rPr lang="en-GB" sz="2400" b="1" dirty="0">
                <a:solidFill>
                  <a:srgbClr val="1D1815"/>
                </a:solidFill>
                <a:latin typeface="Arial" panose="020B0604020202020204" pitchFamily="34" charset="0"/>
                <a:cs typeface="Arial" panose="020B0604020202020204" pitchFamily="34" charset="0"/>
              </a:rPr>
              <a:t>and their wives</a:t>
            </a:r>
            <a:r>
              <a:rPr lang="en-GB" sz="2000" dirty="0">
                <a:solidFill>
                  <a:srgbClr val="1D1815"/>
                </a:solidFill>
                <a:latin typeface="Arial" panose="020B0604020202020204" pitchFamily="34" charset="0"/>
                <a:cs typeface="Arial" panose="020B0604020202020204" pitchFamily="34" charset="0"/>
              </a:rPr>
              <a:t>, </a:t>
            </a:r>
          </a:p>
          <a:p>
            <a:r>
              <a:rPr lang="en-GB" sz="2000" dirty="0">
                <a:solidFill>
                  <a:srgbClr val="1D1815"/>
                </a:solidFill>
                <a:latin typeface="Arial" panose="020B0604020202020204" pitchFamily="34" charset="0"/>
                <a:cs typeface="Arial" panose="020B0604020202020204" pitchFamily="34" charset="0"/>
              </a:rPr>
              <a:t>2nd Northern Nigeria Regiment, West African Frontier Force1901 (c)</a:t>
            </a:r>
          </a:p>
        </p:txBody>
      </p:sp>
      <p:pic>
        <p:nvPicPr>
          <p:cNvPr id="7" name="Picture 6">
            <a:extLst>
              <a:ext uri="{FF2B5EF4-FFF2-40B4-BE49-F238E27FC236}">
                <a16:creationId xmlns:a16="http://schemas.microsoft.com/office/drawing/2014/main" id="{FA1D03D6-A90E-BD43-917E-7EC3F6B0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404493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70D2C-B9AB-6144-B8BD-8078EDF1EFAB}"/>
              </a:ext>
            </a:extLst>
          </p:cNvPr>
          <p:cNvPicPr>
            <a:picLocks noChangeAspect="1"/>
          </p:cNvPicPr>
          <p:nvPr/>
        </p:nvPicPr>
        <p:blipFill>
          <a:blip r:embed="rId3"/>
          <a:stretch>
            <a:fillRect/>
          </a:stretch>
        </p:blipFill>
        <p:spPr>
          <a:xfrm>
            <a:off x="4279899" y="-3000"/>
            <a:ext cx="3630613" cy="6861000"/>
          </a:xfrm>
          <a:prstGeom prst="rect">
            <a:avLst/>
          </a:prstGeom>
        </p:spPr>
      </p:pic>
      <p:sp>
        <p:nvSpPr>
          <p:cNvPr id="5" name="Rectangle 4">
            <a:extLst>
              <a:ext uri="{FF2B5EF4-FFF2-40B4-BE49-F238E27FC236}">
                <a16:creationId xmlns:a16="http://schemas.microsoft.com/office/drawing/2014/main" id="{E1D7662E-CFE4-8443-A100-B2FEE9F3BE36}"/>
              </a:ext>
            </a:extLst>
          </p:cNvPr>
          <p:cNvSpPr/>
          <p:nvPr/>
        </p:nvSpPr>
        <p:spPr>
          <a:xfrm>
            <a:off x="342899" y="400735"/>
            <a:ext cx="3936999" cy="138499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Private </a:t>
            </a:r>
            <a:r>
              <a:rPr lang="en-GB" sz="2400" b="1" dirty="0" err="1">
                <a:solidFill>
                  <a:srgbClr val="1D1815"/>
                </a:solidFill>
                <a:latin typeface="Arial" panose="020B0604020202020204" pitchFamily="34" charset="0"/>
                <a:cs typeface="Arial" panose="020B0604020202020204" pitchFamily="34" charset="0"/>
              </a:rPr>
              <a:t>Yacuba</a:t>
            </a:r>
            <a:endParaRPr lang="en-GB" sz="2400" b="1" dirty="0">
              <a:solidFill>
                <a:srgbClr val="1D1815"/>
              </a:solidFill>
              <a:latin typeface="Arial" panose="020B0604020202020204" pitchFamily="34" charset="0"/>
              <a:cs typeface="Arial" panose="020B0604020202020204" pitchFamily="34" charset="0"/>
            </a:endParaRPr>
          </a:p>
          <a:p>
            <a:r>
              <a:rPr lang="en-GB" sz="2000" dirty="0">
                <a:solidFill>
                  <a:srgbClr val="1D1815"/>
                </a:solidFill>
                <a:latin typeface="Arial" panose="020B0604020202020204" pitchFamily="34" charset="0"/>
                <a:cs typeface="Arial" panose="020B0604020202020204" pitchFamily="34" charset="0"/>
              </a:rPr>
              <a:t>The Northern Nigeria Regiment, West African Frontier Force, 1902</a:t>
            </a:r>
          </a:p>
        </p:txBody>
      </p:sp>
      <p:pic>
        <p:nvPicPr>
          <p:cNvPr id="7" name="Picture 6">
            <a:extLst>
              <a:ext uri="{FF2B5EF4-FFF2-40B4-BE49-F238E27FC236}">
                <a16:creationId xmlns:a16="http://schemas.microsoft.com/office/drawing/2014/main" id="{894E3945-FF09-F347-8B23-9A5CFD4EC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241541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73D4C5-7BE4-964F-A28A-E1E7BABEC390}"/>
              </a:ext>
            </a:extLst>
          </p:cNvPr>
          <p:cNvPicPr>
            <a:picLocks noChangeAspect="1"/>
          </p:cNvPicPr>
          <p:nvPr/>
        </p:nvPicPr>
        <p:blipFill>
          <a:blip r:embed="rId3"/>
          <a:stretch>
            <a:fillRect/>
          </a:stretch>
        </p:blipFill>
        <p:spPr>
          <a:xfrm>
            <a:off x="3436540" y="13279"/>
            <a:ext cx="5318919" cy="6844721"/>
          </a:xfrm>
          <a:prstGeom prst="rect">
            <a:avLst/>
          </a:prstGeom>
        </p:spPr>
      </p:pic>
      <p:sp>
        <p:nvSpPr>
          <p:cNvPr id="5" name="Rectangle 4">
            <a:extLst>
              <a:ext uri="{FF2B5EF4-FFF2-40B4-BE49-F238E27FC236}">
                <a16:creationId xmlns:a16="http://schemas.microsoft.com/office/drawing/2014/main" id="{8AD589D9-EE4B-864B-997A-8B35DDA24240}"/>
              </a:ext>
            </a:extLst>
          </p:cNvPr>
          <p:cNvSpPr/>
          <p:nvPr/>
        </p:nvSpPr>
        <p:spPr>
          <a:xfrm>
            <a:off x="279400" y="362634"/>
            <a:ext cx="2997200" cy="17963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Private </a:t>
            </a:r>
            <a:r>
              <a:rPr lang="en-GB" sz="2400" b="1" dirty="0" err="1">
                <a:solidFill>
                  <a:srgbClr val="1D1815"/>
                </a:solidFill>
                <a:latin typeface="Arial" panose="020B0604020202020204" pitchFamily="34" charset="0"/>
                <a:cs typeface="Arial" panose="020B0604020202020204" pitchFamily="34" charset="0"/>
              </a:rPr>
              <a:t>Adiatoto</a:t>
            </a:r>
            <a:r>
              <a:rPr lang="en-GB" sz="2400" b="1" dirty="0">
                <a:solidFill>
                  <a:srgbClr val="1D1815"/>
                </a:solidFill>
                <a:latin typeface="Arial" panose="020B0604020202020204" pitchFamily="34" charset="0"/>
                <a:cs typeface="Arial" panose="020B0604020202020204" pitchFamily="34" charset="0"/>
              </a:rPr>
              <a:t> and Private </a:t>
            </a:r>
            <a:r>
              <a:rPr lang="en-GB" sz="2400" b="1" dirty="0" err="1">
                <a:solidFill>
                  <a:srgbClr val="1D1815"/>
                </a:solidFill>
                <a:latin typeface="Arial" panose="020B0604020202020204" pitchFamily="34" charset="0"/>
                <a:cs typeface="Arial" panose="020B0604020202020204" pitchFamily="34" charset="0"/>
              </a:rPr>
              <a:t>Awo</a:t>
            </a:r>
            <a:r>
              <a:rPr lang="en-GB" sz="2000" dirty="0">
                <a:solidFill>
                  <a:srgbClr val="1D1815"/>
                </a:solidFill>
                <a:latin typeface="Arial" panose="020B0604020202020204" pitchFamily="34" charset="0"/>
                <a:cs typeface="Arial" panose="020B0604020202020204" pitchFamily="34" charset="0"/>
              </a:rPr>
              <a:t>, 'C' Company, 2nd Northern Nigerian Regiment, 1902 (c)</a:t>
            </a:r>
          </a:p>
        </p:txBody>
      </p:sp>
      <p:pic>
        <p:nvPicPr>
          <p:cNvPr id="7" name="Picture 6">
            <a:extLst>
              <a:ext uri="{FF2B5EF4-FFF2-40B4-BE49-F238E27FC236}">
                <a16:creationId xmlns:a16="http://schemas.microsoft.com/office/drawing/2014/main" id="{8593FB2C-F488-E741-970A-7FD567567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338531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47160-7B94-B04A-987D-AFC2596E1A38}"/>
              </a:ext>
            </a:extLst>
          </p:cNvPr>
          <p:cNvPicPr>
            <a:picLocks noChangeAspect="1"/>
          </p:cNvPicPr>
          <p:nvPr/>
        </p:nvPicPr>
        <p:blipFill>
          <a:blip r:embed="rId3"/>
          <a:stretch>
            <a:fillRect/>
          </a:stretch>
        </p:blipFill>
        <p:spPr>
          <a:xfrm>
            <a:off x="4025900" y="5256"/>
            <a:ext cx="4140200" cy="6852744"/>
          </a:xfrm>
          <a:prstGeom prst="rect">
            <a:avLst/>
          </a:prstGeom>
        </p:spPr>
      </p:pic>
      <p:sp>
        <p:nvSpPr>
          <p:cNvPr id="5" name="Rectangle 4">
            <a:extLst>
              <a:ext uri="{FF2B5EF4-FFF2-40B4-BE49-F238E27FC236}">
                <a16:creationId xmlns:a16="http://schemas.microsoft.com/office/drawing/2014/main" id="{756B0623-4E36-6B4A-8885-EFB44276012B}"/>
              </a:ext>
            </a:extLst>
          </p:cNvPr>
          <p:cNvSpPr/>
          <p:nvPr/>
        </p:nvSpPr>
        <p:spPr>
          <a:xfrm>
            <a:off x="205005" y="374134"/>
            <a:ext cx="3554195" cy="1723549"/>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Regimental Sergeant Major </a:t>
            </a:r>
            <a:r>
              <a:rPr lang="en-GB" sz="2400" b="1" dirty="0" err="1">
                <a:solidFill>
                  <a:srgbClr val="1D1815"/>
                </a:solidFill>
                <a:latin typeface="Arial" panose="020B0604020202020204" pitchFamily="34" charset="0"/>
                <a:cs typeface="Arial" panose="020B0604020202020204" pitchFamily="34" charset="0"/>
              </a:rPr>
              <a:t>Awaleh</a:t>
            </a:r>
            <a:r>
              <a:rPr lang="en-GB" sz="2400" b="1" dirty="0">
                <a:solidFill>
                  <a:srgbClr val="1D1815"/>
                </a:solidFill>
                <a:latin typeface="Arial" panose="020B0604020202020204" pitchFamily="34" charset="0"/>
                <a:cs typeface="Arial" panose="020B0604020202020204" pitchFamily="34" charset="0"/>
              </a:rPr>
              <a:t> Farah </a:t>
            </a:r>
          </a:p>
          <a:p>
            <a:r>
              <a:rPr lang="en-GB" sz="2000" dirty="0">
                <a:solidFill>
                  <a:srgbClr val="1D1815"/>
                </a:solidFill>
                <a:latin typeface="Arial" panose="020B0604020202020204" pitchFamily="34" charset="0"/>
                <a:cs typeface="Arial" panose="020B0604020202020204" pitchFamily="34" charset="0"/>
              </a:rPr>
              <a:t>Somaliland Camel Corps, 1933 (c)</a:t>
            </a:r>
          </a:p>
          <a:p>
            <a:endParaRPr lang="en-US" dirty="0"/>
          </a:p>
        </p:txBody>
      </p:sp>
      <p:pic>
        <p:nvPicPr>
          <p:cNvPr id="7" name="Picture 6">
            <a:extLst>
              <a:ext uri="{FF2B5EF4-FFF2-40B4-BE49-F238E27FC236}">
                <a16:creationId xmlns:a16="http://schemas.microsoft.com/office/drawing/2014/main" id="{D93655FF-DA99-C34C-B902-0555D5EC6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123017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0C498-9118-AD42-B02F-816B8E412A59}"/>
              </a:ext>
            </a:extLst>
          </p:cNvPr>
          <p:cNvPicPr>
            <a:picLocks noChangeAspect="1"/>
          </p:cNvPicPr>
          <p:nvPr/>
        </p:nvPicPr>
        <p:blipFill>
          <a:blip r:embed="rId3"/>
          <a:stretch>
            <a:fillRect/>
          </a:stretch>
        </p:blipFill>
        <p:spPr>
          <a:xfrm>
            <a:off x="3365500" y="-11108"/>
            <a:ext cx="4908550" cy="6869108"/>
          </a:xfrm>
          <a:prstGeom prst="rect">
            <a:avLst/>
          </a:prstGeom>
        </p:spPr>
      </p:pic>
      <p:sp>
        <p:nvSpPr>
          <p:cNvPr id="5" name="Rectangle 4">
            <a:extLst>
              <a:ext uri="{FF2B5EF4-FFF2-40B4-BE49-F238E27FC236}">
                <a16:creationId xmlns:a16="http://schemas.microsoft.com/office/drawing/2014/main" id="{8E549038-6453-5D42-8CF1-4551BF74C01F}"/>
              </a:ext>
            </a:extLst>
          </p:cNvPr>
          <p:cNvSpPr/>
          <p:nvPr/>
        </p:nvSpPr>
        <p:spPr>
          <a:xfrm>
            <a:off x="190420" y="399534"/>
            <a:ext cx="3175080" cy="769441"/>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 </a:t>
            </a:r>
            <a:r>
              <a:rPr lang="en-GB" sz="2400" b="1" dirty="0" err="1">
                <a:solidFill>
                  <a:srgbClr val="1D1815"/>
                </a:solidFill>
                <a:latin typeface="Arial" panose="020B0604020202020204" pitchFamily="34" charset="0"/>
                <a:cs typeface="Arial" panose="020B0604020202020204" pitchFamily="34" charset="0"/>
              </a:rPr>
              <a:t>Walisema</a:t>
            </a:r>
            <a:endParaRPr lang="en-GB" sz="2400" b="1" dirty="0">
              <a:solidFill>
                <a:srgbClr val="1D1815"/>
              </a:solidFill>
              <a:latin typeface="Arial" panose="020B0604020202020204" pitchFamily="34" charset="0"/>
              <a:cs typeface="Arial" panose="020B0604020202020204" pitchFamily="34" charset="0"/>
            </a:endParaRPr>
          </a:p>
          <a:p>
            <a:r>
              <a:rPr lang="en-GB" sz="2000" dirty="0">
                <a:solidFill>
                  <a:srgbClr val="1D1815"/>
                </a:solidFill>
                <a:latin typeface="Arial" panose="020B0604020202020204" pitchFamily="34" charset="0"/>
                <a:cs typeface="Arial" panose="020B0604020202020204" pitchFamily="34" charset="0"/>
              </a:rPr>
              <a:t>King’s African Rifles, 1940 </a:t>
            </a:r>
            <a:endParaRPr lang="en-US" sz="2000" dirty="0">
              <a:solidFill>
                <a:srgbClr val="1D1815"/>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38BBCFA-5DE3-7742-BF66-84774B38E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353920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636E9-383C-2544-AF44-AEB95D134D76}"/>
              </a:ext>
            </a:extLst>
          </p:cNvPr>
          <p:cNvPicPr>
            <a:picLocks noChangeAspect="1"/>
          </p:cNvPicPr>
          <p:nvPr/>
        </p:nvPicPr>
        <p:blipFill>
          <a:blip r:embed="rId3"/>
          <a:stretch>
            <a:fillRect/>
          </a:stretch>
        </p:blipFill>
        <p:spPr>
          <a:xfrm>
            <a:off x="3676229" y="0"/>
            <a:ext cx="4839541" cy="6872720"/>
          </a:xfrm>
          <a:prstGeom prst="rect">
            <a:avLst/>
          </a:prstGeom>
        </p:spPr>
      </p:pic>
      <p:sp>
        <p:nvSpPr>
          <p:cNvPr id="5" name="Rectangle 4">
            <a:extLst>
              <a:ext uri="{FF2B5EF4-FFF2-40B4-BE49-F238E27FC236}">
                <a16:creationId xmlns:a16="http://schemas.microsoft.com/office/drawing/2014/main" id="{402065A4-A07A-E049-A43A-7B21DCA5BC3A}"/>
              </a:ext>
            </a:extLst>
          </p:cNvPr>
          <p:cNvSpPr/>
          <p:nvPr/>
        </p:nvSpPr>
        <p:spPr>
          <a:xfrm>
            <a:off x="330691" y="361434"/>
            <a:ext cx="3048000" cy="1815882"/>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Regimental Sergeant Major Khamis Jumna, </a:t>
            </a:r>
            <a:r>
              <a:rPr lang="en-GB" sz="2000" i="0" u="none" strike="noStrike" dirty="0">
                <a:solidFill>
                  <a:srgbClr val="1D1815"/>
                </a:solidFill>
                <a:effectLst/>
                <a:latin typeface="Arial" panose="020B0604020202020204" pitchFamily="34" charset="0"/>
                <a:cs typeface="Arial" panose="020B0604020202020204" pitchFamily="34" charset="0"/>
              </a:rPr>
              <a:t>The King's African Rifles, 1940 (c)</a:t>
            </a:r>
          </a:p>
        </p:txBody>
      </p:sp>
      <p:pic>
        <p:nvPicPr>
          <p:cNvPr id="7" name="Picture 6">
            <a:extLst>
              <a:ext uri="{FF2B5EF4-FFF2-40B4-BE49-F238E27FC236}">
                <a16:creationId xmlns:a16="http://schemas.microsoft.com/office/drawing/2014/main" id="{03149995-A6C3-9C43-944A-4F091169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443" y="361434"/>
            <a:ext cx="765850" cy="527585"/>
          </a:xfrm>
          <a:prstGeom prst="rect">
            <a:avLst/>
          </a:prstGeom>
        </p:spPr>
      </p:pic>
    </p:spTree>
    <p:extLst>
      <p:ext uri="{BB962C8B-B14F-4D97-AF65-F5344CB8AC3E}">
        <p14:creationId xmlns:p14="http://schemas.microsoft.com/office/powerpoint/2010/main" val="2610354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2002</Words>
  <Application>Microsoft Macintosh PowerPoint</Application>
  <PresentationFormat>Widescreen</PresentationFormat>
  <Paragraphs>202</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Black History in the NAM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Pavone</dc:creator>
  <cp:lastModifiedBy>Olivia Pavone</cp:lastModifiedBy>
  <cp:revision>17</cp:revision>
  <dcterms:created xsi:type="dcterms:W3CDTF">2020-07-03T15:56:44Z</dcterms:created>
  <dcterms:modified xsi:type="dcterms:W3CDTF">2020-09-28T12:32:54Z</dcterms:modified>
</cp:coreProperties>
</file>