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99" r:id="rId2"/>
    <p:sldId id="268" r:id="rId3"/>
    <p:sldId id="298" r:id="rId4"/>
    <p:sldId id="300" r:id="rId5"/>
    <p:sldId id="304" r:id="rId6"/>
    <p:sldId id="259" r:id="rId7"/>
    <p:sldId id="256" r:id="rId8"/>
    <p:sldId id="257" r:id="rId9"/>
    <p:sldId id="265" r:id="rId10"/>
    <p:sldId id="261" r:id="rId11"/>
    <p:sldId id="260" r:id="rId12"/>
    <p:sldId id="264" r:id="rId13"/>
    <p:sldId id="267" r:id="rId14"/>
    <p:sldId id="269" r:id="rId15"/>
    <p:sldId id="307" r:id="rId16"/>
    <p:sldId id="271" r:id="rId17"/>
    <p:sldId id="302" r:id="rId18"/>
    <p:sldId id="301" r:id="rId19"/>
    <p:sldId id="308" r:id="rId20"/>
    <p:sldId id="305" r:id="rId21"/>
    <p:sldId id="288" r:id="rId22"/>
    <p:sldId id="303" r:id="rId23"/>
    <p:sldId id="285" r:id="rId24"/>
    <p:sldId id="293" r:id="rId25"/>
    <p:sldId id="296" r:id="rId26"/>
    <p:sldId id="282" r:id="rId27"/>
    <p:sldId id="277"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1815"/>
    <a:srgbClr val="41AD49"/>
    <a:srgbClr val="3C5D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4527"/>
  </p:normalViewPr>
  <p:slideViewPr>
    <p:cSldViewPr snapToGrid="0" snapToObjects="1">
      <p:cViewPr varScale="1">
        <p:scale>
          <a:sx n="95" d="100"/>
          <a:sy n="95" d="100"/>
        </p:scale>
        <p:origin x="1216" y="176"/>
      </p:cViewPr>
      <p:guideLst/>
    </p:cSldViewPr>
  </p:slideViewPr>
  <p:notesTextViewPr>
    <p:cViewPr>
      <p:scale>
        <a:sx n="1" d="1"/>
        <a:sy n="1" d="1"/>
      </p:scale>
      <p:origin x="0" y="-36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5ECD2D-90BE-DA45-8BC1-6FC5507DE9B3}" type="datetimeFigureOut">
              <a:rPr lang="en-US" smtClean="0"/>
              <a:t>9/28/20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98828-99D7-9A4D-A2CF-F778FB16B3C3}" type="slidenum">
              <a:rPr lang="en-US" smtClean="0"/>
              <a:t>‹#›</a:t>
            </a:fld>
            <a:endParaRPr lang="en-US"/>
          </a:p>
        </p:txBody>
      </p:sp>
    </p:spTree>
    <p:extLst>
      <p:ext uri="{BB962C8B-B14F-4D97-AF65-F5344CB8AC3E}">
        <p14:creationId xmlns:p14="http://schemas.microsoft.com/office/powerpoint/2010/main" val="341845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8828-99D7-9A4D-A2CF-F778FB16B3C3}" type="slidenum">
              <a:rPr lang="en-US" smtClean="0"/>
              <a:t>1</a:t>
            </a:fld>
            <a:endParaRPr lang="en-US"/>
          </a:p>
        </p:txBody>
      </p:sp>
    </p:spTree>
    <p:extLst>
      <p:ext uri="{BB962C8B-B14F-4D97-AF65-F5344CB8AC3E}">
        <p14:creationId xmlns:p14="http://schemas.microsoft.com/office/powerpoint/2010/main" val="4132923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One, East Africa, 1916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Although the King's African Rifles were led by British officers, most of the regiment's non-commissioned officers (NCOs) were African. The second battalion had been disbanded in 1911 at Zomba but was reformed in April 1916 at Nairobi from four companies of the 1st Battalion.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27 photographs collected by Major William Dickinson, 2nd Bn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1990-08-141-15</a:t>
            </a:r>
          </a:p>
          <a:p>
            <a:endParaRPr lang="en-US" dirty="0"/>
          </a:p>
        </p:txBody>
      </p:sp>
      <p:sp>
        <p:nvSpPr>
          <p:cNvPr id="4" name="Slide Number Placeholder 3"/>
          <p:cNvSpPr>
            <a:spLocks noGrp="1"/>
          </p:cNvSpPr>
          <p:nvPr>
            <p:ph type="sldNum" sz="quarter" idx="5"/>
          </p:nvPr>
        </p:nvSpPr>
        <p:spPr/>
        <p:txBody>
          <a:bodyPr/>
          <a:lstStyle/>
          <a:p>
            <a:fld id="{6FB98828-99D7-9A4D-A2CF-F778FB16B3C3}" type="slidenum">
              <a:rPr lang="en-US" smtClean="0"/>
              <a:t>12</a:t>
            </a:fld>
            <a:endParaRPr lang="en-US"/>
          </a:p>
        </p:txBody>
      </p:sp>
    </p:spTree>
    <p:extLst>
      <p:ext uri="{BB962C8B-B14F-4D97-AF65-F5344CB8AC3E}">
        <p14:creationId xmlns:p14="http://schemas.microsoft.com/office/powerpoint/2010/main" val="1081853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Lantern slide, World War One, Western Front (1914-1918), 1917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General Jan Smuts supported South Africa's entry into the war and formed the South African Defence Force. In 1915 he and General Louis Botha conquered German South West Africa.</a:t>
            </a:r>
          </a:p>
          <a:p>
            <a:r>
              <a:rPr lang="en-GB" sz="1200" b="0" i="0" u="none" strike="noStrike" kern="1200" dirty="0">
                <a:solidFill>
                  <a:schemeClr val="tx1"/>
                </a:solidFill>
                <a:effectLst/>
                <a:latin typeface="+mn-lt"/>
                <a:ea typeface="+mn-ea"/>
                <a:cs typeface="+mn-cs"/>
              </a:rPr>
              <a:t>In 1916 Smuts commanded the conquest of German East Africa, but despite mobilising a large force he struggled to defeat Colonel Paul von </a:t>
            </a:r>
            <a:r>
              <a:rPr lang="en-GB" sz="1200" b="0" i="0" u="none" strike="noStrike" kern="1200" dirty="0" err="1">
                <a:solidFill>
                  <a:schemeClr val="tx1"/>
                </a:solidFill>
                <a:effectLst/>
                <a:latin typeface="+mn-lt"/>
                <a:ea typeface="+mn-ea"/>
                <a:cs typeface="+mn-cs"/>
              </a:rPr>
              <a:t>Lettow-Vorbeck's</a:t>
            </a:r>
            <a:r>
              <a:rPr lang="en-GB" sz="1200" b="0" i="0" u="none" strike="noStrike" kern="1200" dirty="0">
                <a:solidFill>
                  <a:schemeClr val="tx1"/>
                </a:solidFill>
                <a:effectLst/>
                <a:latin typeface="+mn-lt"/>
                <a:ea typeface="+mn-ea"/>
                <a:cs typeface="+mn-cs"/>
              </a:rPr>
              <a:t> guerrilla forces. Von </a:t>
            </a:r>
            <a:r>
              <a:rPr lang="en-GB" sz="1200" b="0" i="0" u="none" strike="noStrike" kern="1200" dirty="0" err="1">
                <a:solidFill>
                  <a:schemeClr val="tx1"/>
                </a:solidFill>
                <a:effectLst/>
                <a:latin typeface="+mn-lt"/>
                <a:ea typeface="+mn-ea"/>
                <a:cs typeface="+mn-cs"/>
              </a:rPr>
              <a:t>Lettow-Vorbeck</a:t>
            </a:r>
            <a:r>
              <a:rPr lang="en-GB" sz="1200" b="0" i="0" u="none" strike="noStrike" kern="1200" dirty="0">
                <a:solidFill>
                  <a:schemeClr val="tx1"/>
                </a:solidFill>
                <a:effectLst/>
                <a:latin typeface="+mn-lt"/>
                <a:ea typeface="+mn-ea"/>
                <a:cs typeface="+mn-cs"/>
              </a:rPr>
              <a:t> was still at large when Smuts left to join the Imperial War Cabinet in 1917. He made several morale-raising visits to Allied troops on the Western Front and the following year he helped create the Royal Air Force.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 box of 72 lantern slides.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1978-11-157-25-51</a:t>
            </a:r>
          </a:p>
          <a:p>
            <a:endParaRPr lang="en-US" dirty="0"/>
          </a:p>
        </p:txBody>
      </p:sp>
      <p:sp>
        <p:nvSpPr>
          <p:cNvPr id="4" name="Slide Number Placeholder 3"/>
          <p:cNvSpPr>
            <a:spLocks noGrp="1"/>
          </p:cNvSpPr>
          <p:nvPr>
            <p:ph type="sldNum" sz="quarter" idx="5"/>
          </p:nvPr>
        </p:nvSpPr>
        <p:spPr/>
        <p:txBody>
          <a:bodyPr/>
          <a:lstStyle/>
          <a:p>
            <a:fld id="{6FB98828-99D7-9A4D-A2CF-F778FB16B3C3}" type="slidenum">
              <a:rPr lang="en-US" smtClean="0"/>
              <a:t>13</a:t>
            </a:fld>
            <a:endParaRPr lang="en-US"/>
          </a:p>
        </p:txBody>
      </p:sp>
    </p:spTree>
    <p:extLst>
      <p:ext uri="{BB962C8B-B14F-4D97-AF65-F5344CB8AC3E}">
        <p14:creationId xmlns:p14="http://schemas.microsoft.com/office/powerpoint/2010/main" val="4223727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Two, 1943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first contingents of West Indian women to serve in Britain's armed forces arrived in Britain in 1943. Approximately 70 served with the ATS (Auxiliary Territorial Service) and 80 with the RAF (Royal Air Force). Significant numbers of other West Indians arrived in Britain during the Second World War (1939-1945), serving in the armed forces or war industries. Many of these, together with other workers from across the Empire and Commonwealth, chose to stay in Britain after the war.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69 photographs relating to the West Indies Auxiliary Territorial Service, 1943-1947.</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1994-07-283-56</a:t>
            </a:r>
          </a:p>
          <a:p>
            <a:endParaRPr lang="en-GB" dirty="0"/>
          </a:p>
        </p:txBody>
      </p:sp>
      <p:sp>
        <p:nvSpPr>
          <p:cNvPr id="4" name="Slide Number Placeholder 3"/>
          <p:cNvSpPr>
            <a:spLocks noGrp="1"/>
          </p:cNvSpPr>
          <p:nvPr>
            <p:ph type="sldNum" sz="quarter" idx="5"/>
          </p:nvPr>
        </p:nvSpPr>
        <p:spPr/>
        <p:txBody>
          <a:bodyPr/>
          <a:lstStyle/>
          <a:p>
            <a:fld id="{6FB98828-99D7-9A4D-A2CF-F778FB16B3C3}" type="slidenum">
              <a:rPr lang="en-US" smtClean="0"/>
              <a:t>15</a:t>
            </a:fld>
            <a:endParaRPr lang="en-US"/>
          </a:p>
        </p:txBody>
      </p:sp>
    </p:spTree>
    <p:extLst>
      <p:ext uri="{BB962C8B-B14F-4D97-AF65-F5344CB8AC3E}">
        <p14:creationId xmlns:p14="http://schemas.microsoft.com/office/powerpoint/2010/main" val="2702677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Two, 1943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 October 1943 a group of 30 women from across the Anglophone Caribbean arrived in Britain. They were the vanguard of over 100 West Indian women eventually recruited to the ATS in Britain. Despite the wartime personnel shortage these pioneers faced a long struggle to be accepted as War Office officials were often hostile to the recruitment of black women.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69 photographs relating to the West Indies Auxiliary Territorial Service, 1943-1947.</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1994-07-283-1</a:t>
            </a:r>
          </a:p>
          <a:p>
            <a:endParaRPr lang="en-US" dirty="0"/>
          </a:p>
        </p:txBody>
      </p:sp>
      <p:sp>
        <p:nvSpPr>
          <p:cNvPr id="4" name="Slide Number Placeholder 3"/>
          <p:cNvSpPr>
            <a:spLocks noGrp="1"/>
          </p:cNvSpPr>
          <p:nvPr>
            <p:ph type="sldNum" sz="quarter" idx="5"/>
          </p:nvPr>
        </p:nvSpPr>
        <p:spPr/>
        <p:txBody>
          <a:bodyPr/>
          <a:lstStyle/>
          <a:p>
            <a:fld id="{CD84647A-B33C-BD45-93AB-82256B4FFD51}" type="slidenum">
              <a:rPr lang="en-US" smtClean="0"/>
              <a:t>16</a:t>
            </a:fld>
            <a:endParaRPr lang="en-US"/>
          </a:p>
        </p:txBody>
      </p:sp>
    </p:spTree>
    <p:extLst>
      <p:ext uri="{BB962C8B-B14F-4D97-AF65-F5344CB8AC3E}">
        <p14:creationId xmlns:p14="http://schemas.microsoft.com/office/powerpoint/2010/main" val="2160228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Two, 1943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Women servicing with the Auxiliary Territorial Service (ATS) were employed in a number of roles, such as clerks, drivers, orderlies and cooks. Many moved on to higher clerical duties as their experience increased. West Indian women already living in Britain worked as nurses and in factories. Back in the West Indies women helped the war effort by working in hospitals and agriculture. However, British acceptance of the United States’ '</a:t>
            </a:r>
            <a:r>
              <a:rPr lang="en-GB" sz="1200" b="0" i="0" u="none" strike="noStrike" kern="1200" dirty="0" err="1">
                <a:solidFill>
                  <a:schemeClr val="tx1"/>
                </a:solidFill>
                <a:effectLst/>
                <a:latin typeface="+mn-lt"/>
                <a:ea typeface="+mn-ea"/>
                <a:cs typeface="+mn-cs"/>
              </a:rPr>
              <a:t>color</a:t>
            </a:r>
            <a:r>
              <a:rPr lang="en-GB" sz="1200" b="0" i="0" u="none" strike="noStrike" kern="1200" dirty="0">
                <a:solidFill>
                  <a:schemeClr val="tx1"/>
                </a:solidFill>
                <a:effectLst/>
                <a:latin typeface="+mn-lt"/>
                <a:ea typeface="+mn-ea"/>
                <a:cs typeface="+mn-cs"/>
              </a:rPr>
              <a:t> bar' meant only white West Indian women were recruited to serve in the ATS section attached to the British military mission in Washington.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69 photographs relating to the West Indies Auxiliary Territorial Service, 1943-1947.</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1994-07-283-39</a:t>
            </a:r>
          </a:p>
          <a:p>
            <a:endParaRPr lang="en-GB" dirty="0"/>
          </a:p>
        </p:txBody>
      </p:sp>
      <p:sp>
        <p:nvSpPr>
          <p:cNvPr id="4" name="Slide Number Placeholder 3"/>
          <p:cNvSpPr>
            <a:spLocks noGrp="1"/>
          </p:cNvSpPr>
          <p:nvPr>
            <p:ph type="sldNum" sz="quarter" idx="5"/>
          </p:nvPr>
        </p:nvSpPr>
        <p:spPr/>
        <p:txBody>
          <a:bodyPr/>
          <a:lstStyle/>
          <a:p>
            <a:fld id="{6FB98828-99D7-9A4D-A2CF-F778FB16B3C3}" type="slidenum">
              <a:rPr lang="en-US" smtClean="0"/>
              <a:t>17</a:t>
            </a:fld>
            <a:endParaRPr lang="en-US"/>
          </a:p>
        </p:txBody>
      </p:sp>
    </p:spTree>
    <p:extLst>
      <p:ext uri="{BB962C8B-B14F-4D97-AF65-F5344CB8AC3E}">
        <p14:creationId xmlns:p14="http://schemas.microsoft.com/office/powerpoint/2010/main" val="4191587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from a collection of 69 photographs relating to the West Indies Auxiliary Territorial Service, 1943-1947.</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 October 1939 the Secretary of State for the Colonies, Malcolm MacDonald, announced that, for the duration of the war, British colonial subjects including those 'not of pure European descent', could enter the British armed forces. The War Office was more reluctant to recruit black people than the Colonial Office, and this delayed the arrival of volunteers from the Caribbean to Britain. It was not until 1943 that the War Office agreed to a scheme for the recruitment of black West Indian women into the Auxiliary Territorial Service (ATS).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1994-07-283-19</a:t>
            </a:r>
          </a:p>
          <a:p>
            <a:endParaRPr lang="en-US" dirty="0"/>
          </a:p>
        </p:txBody>
      </p:sp>
      <p:sp>
        <p:nvSpPr>
          <p:cNvPr id="4" name="Slide Number Placeholder 3"/>
          <p:cNvSpPr>
            <a:spLocks noGrp="1"/>
          </p:cNvSpPr>
          <p:nvPr>
            <p:ph type="sldNum" sz="quarter" idx="5"/>
          </p:nvPr>
        </p:nvSpPr>
        <p:spPr/>
        <p:txBody>
          <a:bodyPr/>
          <a:lstStyle/>
          <a:p>
            <a:fld id="{6FB98828-99D7-9A4D-A2CF-F778FB16B3C3}" type="slidenum">
              <a:rPr lang="en-US" smtClean="0"/>
              <a:t>18</a:t>
            </a:fld>
            <a:endParaRPr lang="en-US"/>
          </a:p>
        </p:txBody>
      </p:sp>
    </p:spTree>
    <p:extLst>
      <p:ext uri="{BB962C8B-B14F-4D97-AF65-F5344CB8AC3E}">
        <p14:creationId xmlns:p14="http://schemas.microsoft.com/office/powerpoint/2010/main" val="4274064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Two, 1943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 the early stages of the Second World War black Caribbean women wishing to support the war effort were given little support or encouragement by the British government. Voluntary groups in the West Indies were given no financial support from the War Office in London and those wishing to travel to Britain were discouraged either by the racial prejudice of recruiting officers or by policies such as that which stipulated that those wishing to serve in Britain had to pay there own passage across the Atlantic. However, in face of the exigencies of war which necessitated the total mobilisation of the Empire and Commonwealth citizens it became clear that this discriminatory policy could not stand. By 1943 West Indian Women were allowed to join the uniformed services and by the end of the war many hundreds had seen service with these organisations and thousands more contributed through work in essential industries and agriculture.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69 photographs relating to the West Indies Auxiliary Territorial Service, 1943-1947.</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1994-07-283-50</a:t>
            </a:r>
          </a:p>
          <a:p>
            <a:endParaRPr lang="en-GB" dirty="0"/>
          </a:p>
        </p:txBody>
      </p:sp>
      <p:sp>
        <p:nvSpPr>
          <p:cNvPr id="4" name="Slide Number Placeholder 3"/>
          <p:cNvSpPr>
            <a:spLocks noGrp="1"/>
          </p:cNvSpPr>
          <p:nvPr>
            <p:ph type="sldNum" sz="quarter" idx="5"/>
          </p:nvPr>
        </p:nvSpPr>
        <p:spPr/>
        <p:txBody>
          <a:bodyPr/>
          <a:lstStyle/>
          <a:p>
            <a:fld id="{6FB98828-99D7-9A4D-A2CF-F778FB16B3C3}" type="slidenum">
              <a:rPr lang="en-US" smtClean="0"/>
              <a:t>19</a:t>
            </a:fld>
            <a:endParaRPr lang="en-US"/>
          </a:p>
        </p:txBody>
      </p:sp>
    </p:spTree>
    <p:extLst>
      <p:ext uri="{BB962C8B-B14F-4D97-AF65-F5344CB8AC3E}">
        <p14:creationId xmlns:p14="http://schemas.microsoft.com/office/powerpoint/2010/main" val="3652870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B98828-99D7-9A4D-A2CF-F778FB16B3C3}" type="slidenum">
              <a:rPr lang="en-US" smtClean="0"/>
              <a:t>20</a:t>
            </a:fld>
            <a:endParaRPr lang="en-US"/>
          </a:p>
        </p:txBody>
      </p:sp>
    </p:spTree>
    <p:extLst>
      <p:ext uri="{BB962C8B-B14F-4D97-AF65-F5344CB8AC3E}">
        <p14:creationId xmlns:p14="http://schemas.microsoft.com/office/powerpoint/2010/main" val="2623808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Cloth badge with black spider on yellow ground.</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81st West African Division was formed in Nigeria on 1 March 1943. It was composed of units from the Gambia, Nigeria, Sierra Leone and the Gold Coast (now Ghana). The emblem of a black tarantula spider on a yellow background was chosen as their formation badge. The badge continues the long tradition of using animals to represent qualities with which an organisation would like to be associated. The 81st hoped to have the attributes of the mischievous part-spider part-man African folk hero known as 'Anansi’. The 81st West African Division fought most notably in Burma during World War Two (1939-1945). It arrived in India in August 1943. The 3rd (West Africa) Brigade was detached to the Chindits, intended to garrison jungle bases for the raiding columns. The remainder of the division took part in the Second </a:t>
            </a:r>
            <a:r>
              <a:rPr lang="en-GB" sz="1200" b="0" i="0" u="none" strike="noStrike" kern="1200" dirty="0" err="1">
                <a:solidFill>
                  <a:schemeClr val="tx1"/>
                </a:solidFill>
                <a:effectLst/>
                <a:latin typeface="+mn-lt"/>
                <a:ea typeface="+mn-ea"/>
                <a:cs typeface="+mn-cs"/>
              </a:rPr>
              <a:t>Arakan</a:t>
            </a:r>
            <a:r>
              <a:rPr lang="en-GB" sz="1200" b="0" i="0" u="none" strike="noStrike" kern="1200" dirty="0">
                <a:solidFill>
                  <a:schemeClr val="tx1"/>
                </a:solidFill>
                <a:effectLst/>
                <a:latin typeface="+mn-lt"/>
                <a:ea typeface="+mn-ea"/>
                <a:cs typeface="+mn-cs"/>
              </a:rPr>
              <a:t> campaign during 1944, operating in the </a:t>
            </a:r>
            <a:r>
              <a:rPr lang="en-GB" sz="1200" b="0" i="0" u="none" strike="noStrike" kern="1200" dirty="0" err="1">
                <a:solidFill>
                  <a:schemeClr val="tx1"/>
                </a:solidFill>
                <a:effectLst/>
                <a:latin typeface="+mn-lt"/>
                <a:ea typeface="+mn-ea"/>
                <a:cs typeface="+mn-cs"/>
              </a:rPr>
              <a:t>Kaladan</a:t>
            </a:r>
            <a:r>
              <a:rPr lang="en-GB" sz="1200" b="0" i="0" u="none" strike="noStrike" kern="1200" dirty="0">
                <a:solidFill>
                  <a:schemeClr val="tx1"/>
                </a:solidFill>
                <a:effectLst/>
                <a:latin typeface="+mn-lt"/>
                <a:ea typeface="+mn-ea"/>
                <a:cs typeface="+mn-cs"/>
              </a:rPr>
              <a:t> Valley on the flank of Indian XV Corps. </a:t>
            </a:r>
            <a:r>
              <a:rPr lang="en-GB" sz="1200" b="0" i="0" u="none" strike="noStrike" kern="1200" dirty="0" err="1">
                <a:solidFill>
                  <a:schemeClr val="tx1"/>
                </a:solidFill>
                <a:effectLst/>
                <a:latin typeface="+mn-lt"/>
                <a:ea typeface="+mn-ea"/>
                <a:cs typeface="+mn-cs"/>
              </a:rPr>
              <a:t>Paletwa</a:t>
            </a:r>
            <a:r>
              <a:rPr lang="en-GB" sz="1200" b="0" i="0" u="none" strike="noStrike" kern="1200" dirty="0">
                <a:solidFill>
                  <a:schemeClr val="tx1"/>
                </a:solidFill>
                <a:effectLst/>
                <a:latin typeface="+mn-lt"/>
                <a:ea typeface="+mn-ea"/>
                <a:cs typeface="+mn-cs"/>
              </a:rPr>
              <a:t> is located in the </a:t>
            </a:r>
            <a:r>
              <a:rPr lang="en-GB" sz="1200" b="0" i="0" u="none" strike="noStrike" kern="1200" dirty="0" err="1">
                <a:solidFill>
                  <a:schemeClr val="tx1"/>
                </a:solidFill>
                <a:effectLst/>
                <a:latin typeface="+mn-lt"/>
                <a:ea typeface="+mn-ea"/>
                <a:cs typeface="+mn-cs"/>
              </a:rPr>
              <a:t>Kaladan</a:t>
            </a:r>
            <a:r>
              <a:rPr lang="en-GB" sz="1200" b="0" i="0" u="none" strike="noStrike" kern="1200" dirty="0">
                <a:solidFill>
                  <a:schemeClr val="tx1"/>
                </a:solidFill>
                <a:effectLst/>
                <a:latin typeface="+mn-lt"/>
                <a:ea typeface="+mn-ea"/>
                <a:cs typeface="+mn-cs"/>
              </a:rPr>
              <a:t> Valley near the Indian frontier.</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1991-10-74-1</a:t>
            </a:r>
          </a:p>
          <a:p>
            <a:endParaRPr lang="en-US" dirty="0"/>
          </a:p>
        </p:txBody>
      </p:sp>
      <p:sp>
        <p:nvSpPr>
          <p:cNvPr id="4" name="Slide Number Placeholder 3"/>
          <p:cNvSpPr>
            <a:spLocks noGrp="1"/>
          </p:cNvSpPr>
          <p:nvPr>
            <p:ph type="sldNum" sz="quarter" idx="5"/>
          </p:nvPr>
        </p:nvSpPr>
        <p:spPr/>
        <p:txBody>
          <a:bodyPr/>
          <a:lstStyle/>
          <a:p>
            <a:fld id="{CD84647A-B33C-BD45-93AB-82256B4FFD51}" type="slidenum">
              <a:rPr lang="en-US" smtClean="0"/>
              <a:t>21</a:t>
            </a:fld>
            <a:endParaRPr lang="en-US"/>
          </a:p>
        </p:txBody>
      </p:sp>
    </p:spTree>
    <p:extLst>
      <p:ext uri="{BB962C8B-B14F-4D97-AF65-F5344CB8AC3E}">
        <p14:creationId xmlns:p14="http://schemas.microsoft.com/office/powerpoint/2010/main" val="3475381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Oil on canvas by Captain Hugh </a:t>
            </a:r>
            <a:r>
              <a:rPr lang="en-GB" sz="1200" b="0" i="0" u="none" strike="noStrike" kern="1200" dirty="0" err="1">
                <a:solidFill>
                  <a:schemeClr val="tx1"/>
                </a:solidFill>
                <a:effectLst/>
                <a:latin typeface="+mn-lt"/>
                <a:ea typeface="+mn-ea"/>
                <a:cs typeface="+mn-cs"/>
              </a:rPr>
              <a:t>Micklem</a:t>
            </a:r>
            <a:r>
              <a:rPr lang="en-GB" sz="1200" b="0" i="0" u="none" strike="noStrike" kern="1200" dirty="0">
                <a:solidFill>
                  <a:schemeClr val="tx1"/>
                </a:solidFill>
                <a:effectLst/>
                <a:latin typeface="+mn-lt"/>
                <a:ea typeface="+mn-ea"/>
                <a:cs typeface="+mn-cs"/>
              </a:rPr>
              <a:t>, 1991.</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units depicted represent part of the 81st West African Division 'The Black Tarantulas'. These troops acquired a formidable reputation for their ability to wage war under extremely difficult conditions. The picture depicts infantry and artillery receiving an air drop of supplies. The artist served with the HQ of the 81st Division.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1991-07-138-1</a:t>
            </a:r>
          </a:p>
          <a:p>
            <a:endParaRPr lang="en-US" dirty="0"/>
          </a:p>
        </p:txBody>
      </p:sp>
      <p:sp>
        <p:nvSpPr>
          <p:cNvPr id="4" name="Slide Number Placeholder 3"/>
          <p:cNvSpPr>
            <a:spLocks noGrp="1"/>
          </p:cNvSpPr>
          <p:nvPr>
            <p:ph type="sldNum" sz="quarter" idx="5"/>
          </p:nvPr>
        </p:nvSpPr>
        <p:spPr/>
        <p:txBody>
          <a:bodyPr/>
          <a:lstStyle/>
          <a:p>
            <a:fld id="{6FB98828-99D7-9A4D-A2CF-F778FB16B3C3}" type="slidenum">
              <a:rPr lang="en-US" smtClean="0"/>
              <a:t>22</a:t>
            </a:fld>
            <a:endParaRPr lang="en-US"/>
          </a:p>
        </p:txBody>
      </p:sp>
    </p:spTree>
    <p:extLst>
      <p:ext uri="{BB962C8B-B14F-4D97-AF65-F5344CB8AC3E}">
        <p14:creationId xmlns:p14="http://schemas.microsoft.com/office/powerpoint/2010/main" val="232395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'Young Men of the Bahamas’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recruiting poster was produced in the West Indies by the Gleaner Company Limited of Kingston, Jamaica. Thousands of men and women from across the British Empire volunteered to fight Britain's enemies during World War One (1914-1918). The Caribbean was no different and men from across the region served in the Army and the Royal Navy.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2014-03-7-4</a:t>
            </a:r>
          </a:p>
          <a:p>
            <a:endParaRPr lang="en-US" dirty="0"/>
          </a:p>
        </p:txBody>
      </p:sp>
      <p:sp>
        <p:nvSpPr>
          <p:cNvPr id="4" name="Slide Number Placeholder 3"/>
          <p:cNvSpPr>
            <a:spLocks noGrp="1"/>
          </p:cNvSpPr>
          <p:nvPr>
            <p:ph type="sldNum" sz="quarter" idx="5"/>
          </p:nvPr>
        </p:nvSpPr>
        <p:spPr/>
        <p:txBody>
          <a:bodyPr/>
          <a:lstStyle/>
          <a:p>
            <a:fld id="{6FB98828-99D7-9A4D-A2CF-F778FB16B3C3}" type="slidenum">
              <a:rPr lang="en-US" smtClean="0"/>
              <a:t>3</a:t>
            </a:fld>
            <a:endParaRPr lang="en-US"/>
          </a:p>
        </p:txBody>
      </p:sp>
    </p:spTree>
    <p:extLst>
      <p:ext uri="{BB962C8B-B14F-4D97-AF65-F5344CB8AC3E}">
        <p14:creationId xmlns:p14="http://schemas.microsoft.com/office/powerpoint/2010/main" val="949423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Two, 1939-1945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a:t>
            </a:r>
            <a:r>
              <a:rPr lang="en-GB" sz="1200" b="0" i="0" u="none" strike="noStrike" kern="1200" dirty="0" err="1">
                <a:solidFill>
                  <a:schemeClr val="tx1"/>
                </a:solidFill>
                <a:effectLst/>
                <a:latin typeface="+mn-lt"/>
                <a:ea typeface="+mn-ea"/>
                <a:cs typeface="+mn-cs"/>
              </a:rPr>
              <a:t>Bofors</a:t>
            </a:r>
            <a:r>
              <a:rPr lang="en-GB" sz="1200" b="0" i="0" u="none" strike="noStrike" kern="1200" dirty="0">
                <a:solidFill>
                  <a:schemeClr val="tx1"/>
                </a:solidFill>
                <a:effectLst/>
                <a:latin typeface="+mn-lt"/>
                <a:ea typeface="+mn-ea"/>
                <a:cs typeface="+mn-cs"/>
              </a:rPr>
              <a:t> 40 mm gun was the most widely used Allied anti-aircraft gun of the Second World War. The gun was quick firing, reliable and versatile. It had sufficient punch to knock out all types of aircraft and yet was light enough to be adapted to a mobile role. The gun had been adopted by 17 nations by the end of the War and a version of it is still in use with naval forces today.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 collection of 93 photographs of the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1963-01-55-27</a:t>
            </a:r>
          </a:p>
          <a:p>
            <a:endParaRPr lang="en-US" dirty="0"/>
          </a:p>
        </p:txBody>
      </p:sp>
      <p:sp>
        <p:nvSpPr>
          <p:cNvPr id="4" name="Slide Number Placeholder 3"/>
          <p:cNvSpPr>
            <a:spLocks noGrp="1"/>
          </p:cNvSpPr>
          <p:nvPr>
            <p:ph type="sldNum" sz="quarter" idx="5"/>
          </p:nvPr>
        </p:nvSpPr>
        <p:spPr/>
        <p:txBody>
          <a:bodyPr/>
          <a:lstStyle/>
          <a:p>
            <a:fld id="{CD84647A-B33C-BD45-93AB-82256B4FFD51}" type="slidenum">
              <a:rPr lang="en-US" smtClean="0"/>
              <a:t>23</a:t>
            </a:fld>
            <a:endParaRPr lang="en-US"/>
          </a:p>
        </p:txBody>
      </p:sp>
    </p:spTree>
    <p:extLst>
      <p:ext uri="{BB962C8B-B14F-4D97-AF65-F5344CB8AC3E}">
        <p14:creationId xmlns:p14="http://schemas.microsoft.com/office/powerpoint/2010/main" val="699056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Two, East Africa, 1939-1941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soldiers depicted are probably from the 3rd (Kenya) Battalion. As well as their Short Magazine Lee Enfield (SMLE) rifles and kit, they also carry bundles on their heads in the traditional manner.</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of 608 photographs compiled by Colin Campbell of the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1997-08-57-89</a:t>
            </a:r>
          </a:p>
          <a:p>
            <a:endParaRPr lang="en-US" dirty="0"/>
          </a:p>
        </p:txBody>
      </p:sp>
      <p:sp>
        <p:nvSpPr>
          <p:cNvPr id="4" name="Slide Number Placeholder 3"/>
          <p:cNvSpPr>
            <a:spLocks noGrp="1"/>
          </p:cNvSpPr>
          <p:nvPr>
            <p:ph type="sldNum" sz="quarter" idx="5"/>
          </p:nvPr>
        </p:nvSpPr>
        <p:spPr/>
        <p:txBody>
          <a:bodyPr/>
          <a:lstStyle/>
          <a:p>
            <a:fld id="{CD84647A-B33C-BD45-93AB-82256B4FFD51}" type="slidenum">
              <a:rPr lang="en-US" smtClean="0"/>
              <a:t>24</a:t>
            </a:fld>
            <a:endParaRPr lang="en-US"/>
          </a:p>
        </p:txBody>
      </p:sp>
    </p:spTree>
    <p:extLst>
      <p:ext uri="{BB962C8B-B14F-4D97-AF65-F5344CB8AC3E}">
        <p14:creationId xmlns:p14="http://schemas.microsoft.com/office/powerpoint/2010/main" val="3227546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Two, 1942.</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 soldier from the 4th (Uganda) Battalion, The King's African Rifles, wears both his army identification tags and a traditional head dress, while taking part in a Ngoma ceremony during 1942.</a:t>
            </a:r>
          </a:p>
          <a:p>
            <a:r>
              <a:rPr lang="en-GB" sz="1200" b="0" i="0" u="none" strike="noStrike" kern="1200" dirty="0">
                <a:solidFill>
                  <a:schemeClr val="tx1"/>
                </a:solidFill>
                <a:effectLst/>
                <a:latin typeface="+mn-lt"/>
                <a:ea typeface="+mn-ea"/>
                <a:cs typeface="+mn-cs"/>
              </a:rPr>
              <a:t>From an album of 608 photographs compiled by Colin Campbell of the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1997-08-57-290</a:t>
            </a:r>
          </a:p>
          <a:p>
            <a:endParaRPr lang="en-US" dirty="0"/>
          </a:p>
        </p:txBody>
      </p:sp>
      <p:sp>
        <p:nvSpPr>
          <p:cNvPr id="4" name="Slide Number Placeholder 3"/>
          <p:cNvSpPr>
            <a:spLocks noGrp="1"/>
          </p:cNvSpPr>
          <p:nvPr>
            <p:ph type="sldNum" sz="quarter" idx="5"/>
          </p:nvPr>
        </p:nvSpPr>
        <p:spPr/>
        <p:txBody>
          <a:bodyPr/>
          <a:lstStyle/>
          <a:p>
            <a:fld id="{CD84647A-B33C-BD45-93AB-82256B4FFD51}" type="slidenum">
              <a:rPr lang="en-US" smtClean="0"/>
              <a:t>25</a:t>
            </a:fld>
            <a:endParaRPr lang="en-US"/>
          </a:p>
        </p:txBody>
      </p:sp>
    </p:spTree>
    <p:extLst>
      <p:ext uri="{BB962C8B-B14F-4D97-AF65-F5344CB8AC3E}">
        <p14:creationId xmlns:p14="http://schemas.microsoft.com/office/powerpoint/2010/main" val="3445812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Two, Far East, 1943.</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Signallers made an invaluable contribution to the success of the King's African Rifles in Burma. Signallers faced a plethora of difficulties in the harsh climate. These included steep hills, torrential monsoon rainfall, heat and humidity, which all served to block or weaken radio signals. This combined with the weight and limited reliability of the radio sets, the problems with batteries and charging engines, the constant laying and repairing of telephone cable, illustrates the magnitude of their achievement in maintaining effective communications during the campaign.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 collection of 93 photographs of the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1963-01-55-84</a:t>
            </a:r>
          </a:p>
          <a:p>
            <a:endParaRPr lang="en-US" dirty="0"/>
          </a:p>
        </p:txBody>
      </p:sp>
      <p:sp>
        <p:nvSpPr>
          <p:cNvPr id="4" name="Slide Number Placeholder 3"/>
          <p:cNvSpPr>
            <a:spLocks noGrp="1"/>
          </p:cNvSpPr>
          <p:nvPr>
            <p:ph type="sldNum" sz="quarter" idx="5"/>
          </p:nvPr>
        </p:nvSpPr>
        <p:spPr/>
        <p:txBody>
          <a:bodyPr/>
          <a:lstStyle/>
          <a:p>
            <a:fld id="{CD84647A-B33C-BD45-93AB-82256B4FFD51}" type="slidenum">
              <a:rPr lang="en-US" smtClean="0"/>
              <a:t>26</a:t>
            </a:fld>
            <a:endParaRPr lang="en-US"/>
          </a:p>
        </p:txBody>
      </p:sp>
    </p:spTree>
    <p:extLst>
      <p:ext uri="{BB962C8B-B14F-4D97-AF65-F5344CB8AC3E}">
        <p14:creationId xmlns:p14="http://schemas.microsoft.com/office/powerpoint/2010/main" val="2638219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333333"/>
                </a:solidFill>
                <a:effectLst/>
                <a:latin typeface="aleoregular"/>
              </a:rPr>
              <a:t>Photograph, World War Two, Far East, 1944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333333"/>
              </a:solidFill>
              <a:effectLst/>
              <a:latin typeface="aleoregular"/>
            </a:endParaRPr>
          </a:p>
          <a:p>
            <a:r>
              <a:rPr lang="en-GB" sz="1200" b="0" i="0" u="none" strike="noStrike" kern="1200" dirty="0">
                <a:solidFill>
                  <a:schemeClr val="tx1"/>
                </a:solidFill>
                <a:effectLst/>
                <a:latin typeface="+mn-lt"/>
                <a:ea typeface="+mn-ea"/>
                <a:cs typeface="+mn-cs"/>
              </a:rPr>
              <a:t>Nigerian soldiers, probably from a battalion of the Nigeria Regiment of 81st West African Division, sit with their Mallam, an Islamic teacher, during a break from the fighting in Burma.</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of 36 photographs compiled by Captain E B </a:t>
            </a:r>
            <a:r>
              <a:rPr lang="en-GB" sz="1200" b="0" i="0" u="none" strike="noStrike" kern="1200" dirty="0" err="1">
                <a:solidFill>
                  <a:schemeClr val="tx1"/>
                </a:solidFill>
                <a:effectLst/>
                <a:latin typeface="+mn-lt"/>
                <a:ea typeface="+mn-ea"/>
                <a:cs typeface="+mn-cs"/>
              </a:rPr>
              <a:t>Mee</a:t>
            </a:r>
            <a:r>
              <a:rPr lang="en-GB" sz="1200" b="0" i="0" u="none" strike="noStrike" kern="1200" dirty="0">
                <a:solidFill>
                  <a:schemeClr val="tx1"/>
                </a:solidFill>
                <a:effectLst/>
                <a:latin typeface="+mn-lt"/>
                <a:ea typeface="+mn-ea"/>
                <a:cs typeface="+mn-cs"/>
              </a:rPr>
              <a:t> (later Major), Royal Signals, 81st West African Division.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1996-08-382-35</a:t>
            </a:r>
          </a:p>
          <a:p>
            <a:endParaRPr lang="en-US" dirty="0"/>
          </a:p>
        </p:txBody>
      </p:sp>
      <p:sp>
        <p:nvSpPr>
          <p:cNvPr id="4" name="Slide Number Placeholder 3"/>
          <p:cNvSpPr>
            <a:spLocks noGrp="1"/>
          </p:cNvSpPr>
          <p:nvPr>
            <p:ph type="sldNum" sz="quarter" idx="5"/>
          </p:nvPr>
        </p:nvSpPr>
        <p:spPr/>
        <p:txBody>
          <a:bodyPr/>
          <a:lstStyle/>
          <a:p>
            <a:fld id="{CD84647A-B33C-BD45-93AB-82256B4FFD51}" type="slidenum">
              <a:rPr lang="en-US" smtClean="0"/>
              <a:t>27</a:t>
            </a:fld>
            <a:endParaRPr lang="en-US"/>
          </a:p>
        </p:txBody>
      </p:sp>
    </p:spTree>
    <p:extLst>
      <p:ext uri="{BB962C8B-B14F-4D97-AF65-F5344CB8AC3E}">
        <p14:creationId xmlns:p14="http://schemas.microsoft.com/office/powerpoint/2010/main" val="1072491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Two,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 battalion of the King's African Rifles, accompanied by a band, parade through the crowded streets of the Kenyan capital as cheering crowds look 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51 photographs collected, and possibly taken, by Gunner S J Church in Nairobi, Kenya,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2005-07-723-8</a:t>
            </a:r>
          </a:p>
          <a:p>
            <a:endParaRPr lang="en-US" dirty="0"/>
          </a:p>
        </p:txBody>
      </p:sp>
      <p:sp>
        <p:nvSpPr>
          <p:cNvPr id="4" name="Slide Number Placeholder 3"/>
          <p:cNvSpPr>
            <a:spLocks noGrp="1"/>
          </p:cNvSpPr>
          <p:nvPr>
            <p:ph type="sldNum" sz="quarter" idx="5"/>
          </p:nvPr>
        </p:nvSpPr>
        <p:spPr/>
        <p:txBody>
          <a:bodyPr/>
          <a:lstStyle/>
          <a:p>
            <a:fld id="{CD84647A-B33C-BD45-93AB-82256B4FFD51}" type="slidenum">
              <a:rPr lang="en-US" smtClean="0"/>
              <a:t>28</a:t>
            </a:fld>
            <a:endParaRPr lang="en-US"/>
          </a:p>
        </p:txBody>
      </p:sp>
    </p:spTree>
    <p:extLst>
      <p:ext uri="{BB962C8B-B14F-4D97-AF65-F5344CB8AC3E}">
        <p14:creationId xmlns:p14="http://schemas.microsoft.com/office/powerpoint/2010/main" val="2780207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Lantern slide, World War One, Western Front (1914-1918), 1918.</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Members of the British West Indies Regiment observe aircraft above their camp on the Albert to Amiens Road. Their regiment had been raised in October 1915 and its battalions served in France, Italy, Africa and the Middle East. When the British West Indies Regiment served on the Western Front there was an official reluctance to deploy its men in front-line positions, rather than as labourers in the rear. Such attitudes were based on racial stereotypes about the lack of 'martial spirit' possessed by Caribbean men. Such views resulted in a mutiny at Taranto in Italy in 1918 where members of the regiment were being used on labouring duties that included the cleaning of latrines for white troops and Italian labourers.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 box of 73 lantern slides.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1978-11-157-24-52</a:t>
            </a:r>
          </a:p>
          <a:p>
            <a:endParaRPr lang="en-US" dirty="0"/>
          </a:p>
        </p:txBody>
      </p:sp>
      <p:sp>
        <p:nvSpPr>
          <p:cNvPr id="4" name="Slide Number Placeholder 3"/>
          <p:cNvSpPr>
            <a:spLocks noGrp="1"/>
          </p:cNvSpPr>
          <p:nvPr>
            <p:ph type="sldNum" sz="quarter" idx="5"/>
          </p:nvPr>
        </p:nvSpPr>
        <p:spPr/>
        <p:txBody>
          <a:bodyPr/>
          <a:lstStyle/>
          <a:p>
            <a:fld id="{6FB98828-99D7-9A4D-A2CF-F778FB16B3C3}" type="slidenum">
              <a:rPr lang="en-US" smtClean="0"/>
              <a:t>4</a:t>
            </a:fld>
            <a:endParaRPr lang="en-US"/>
          </a:p>
        </p:txBody>
      </p:sp>
    </p:spTree>
    <p:extLst>
      <p:ext uri="{BB962C8B-B14F-4D97-AF65-F5344CB8AC3E}">
        <p14:creationId xmlns:p14="http://schemas.microsoft.com/office/powerpoint/2010/main" val="377853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Watercolour by Margaret Metcalfe (1877-1972), 1914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Yao were a Muslim people from the region around the southern part of Lake Malawi (formerly in British Nyasaland). They formed the main source of recruits for the King's African Rifles Nyasaland battalions. Originally, the main reason for the large number of Yao volunteers was probably the simple fact that the recruitment office was near Yao areas. However, due to prevailing racial ideals the British interpreted this as a sign of their 'martial spirit'. This led to an active official policy of enlisting the Yao, which in turn made military service ever more attractive among this group.</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1980-04-60-1</a:t>
            </a:r>
          </a:p>
          <a:p>
            <a:endParaRPr lang="en-US" dirty="0"/>
          </a:p>
        </p:txBody>
      </p:sp>
      <p:sp>
        <p:nvSpPr>
          <p:cNvPr id="4" name="Slide Number Placeholder 3"/>
          <p:cNvSpPr>
            <a:spLocks noGrp="1"/>
          </p:cNvSpPr>
          <p:nvPr>
            <p:ph type="sldNum" sz="quarter" idx="5"/>
          </p:nvPr>
        </p:nvSpPr>
        <p:spPr/>
        <p:txBody>
          <a:bodyPr/>
          <a:lstStyle/>
          <a:p>
            <a:fld id="{6FB98828-99D7-9A4D-A2CF-F778FB16B3C3}" type="slidenum">
              <a:rPr lang="en-US" smtClean="0"/>
              <a:t>6</a:t>
            </a:fld>
            <a:endParaRPr lang="en-US"/>
          </a:p>
        </p:txBody>
      </p:sp>
    </p:spTree>
    <p:extLst>
      <p:ext uri="{BB962C8B-B14F-4D97-AF65-F5344CB8AC3E}">
        <p14:creationId xmlns:p14="http://schemas.microsoft.com/office/powerpoint/2010/main" val="1420517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One, East Africa, 1914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Black soldiers from Britain's African colonies bore the brunt of the fighting against the Germans in East Africa during World War One (1914-1918). The British lost over 10,000 men, two thirds from disease. German losses were about 2,000. The black peoples of East Africa, who served as soldiers and carriers, suffered far more. One recent estimate of black African casualties is 100,000 dead on both sides. </a:t>
            </a:r>
          </a:p>
          <a:p>
            <a:r>
              <a:rPr lang="en-GB" sz="1200" b="0" i="0" u="none" strike="noStrike" kern="1200" dirty="0">
                <a:solidFill>
                  <a:schemeClr val="tx1"/>
                </a:solidFill>
                <a:effectLst/>
                <a:latin typeface="+mn-lt"/>
                <a:ea typeface="+mn-ea"/>
                <a:cs typeface="+mn-cs"/>
              </a:rPr>
              <a:t>From a collection of 164 official photographs.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2002-02-589-141</a:t>
            </a:r>
          </a:p>
          <a:p>
            <a:endParaRPr lang="en-US" dirty="0"/>
          </a:p>
        </p:txBody>
      </p:sp>
      <p:sp>
        <p:nvSpPr>
          <p:cNvPr id="4" name="Slide Number Placeholder 3"/>
          <p:cNvSpPr>
            <a:spLocks noGrp="1"/>
          </p:cNvSpPr>
          <p:nvPr>
            <p:ph type="sldNum" sz="quarter" idx="5"/>
          </p:nvPr>
        </p:nvSpPr>
        <p:spPr/>
        <p:txBody>
          <a:bodyPr/>
          <a:lstStyle/>
          <a:p>
            <a:fld id="{6FB98828-99D7-9A4D-A2CF-F778FB16B3C3}" type="slidenum">
              <a:rPr lang="en-US" smtClean="0"/>
              <a:t>7</a:t>
            </a:fld>
            <a:endParaRPr lang="en-US"/>
          </a:p>
        </p:txBody>
      </p:sp>
    </p:spTree>
    <p:extLst>
      <p:ext uri="{BB962C8B-B14F-4D97-AF65-F5344CB8AC3E}">
        <p14:creationId xmlns:p14="http://schemas.microsoft.com/office/powerpoint/2010/main" val="246040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One, West Africa, 1914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five-battalion strong Nigeria Regiment, Royal West African Frontier Force, was formed by the amalgamation of the Northern Nigeria Regiment and the Southern Nigeria Regiment in January 1914. The regiment served throughout World War One in West Africa, assisting in the capture of the German colonies of Togoland and </a:t>
            </a:r>
            <a:r>
              <a:rPr lang="en-GB" sz="1200" b="0" i="0" u="none" strike="noStrike" kern="1200" dirty="0" err="1">
                <a:solidFill>
                  <a:schemeClr val="tx1"/>
                </a:solidFill>
                <a:effectLst/>
                <a:latin typeface="+mn-lt"/>
                <a:ea typeface="+mn-ea"/>
                <a:cs typeface="+mn-cs"/>
              </a:rPr>
              <a:t>Kamerun</a:t>
            </a:r>
            <a:r>
              <a:rPr lang="en-GB" sz="1200" b="0" i="0" u="none" strike="noStrike" kern="1200" dirty="0">
                <a:solidFill>
                  <a:schemeClr val="tx1"/>
                </a:solidFill>
                <a:effectLst/>
                <a:latin typeface="+mn-lt"/>
                <a:ea typeface="+mn-ea"/>
                <a:cs typeface="+mn-cs"/>
              </a:rPr>
              <a:t> (now Cameroon).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Collected by Lieutenant Mark Culling </a:t>
            </a:r>
            <a:r>
              <a:rPr lang="en-GB" sz="1200" b="0" i="0" u="none" strike="noStrike" kern="1200" dirty="0" err="1">
                <a:solidFill>
                  <a:schemeClr val="tx1"/>
                </a:solidFill>
                <a:effectLst/>
                <a:latin typeface="+mn-lt"/>
                <a:ea typeface="+mn-ea"/>
                <a:cs typeface="+mn-cs"/>
              </a:rPr>
              <a:t>Carr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Gomm</a:t>
            </a:r>
            <a:r>
              <a:rPr lang="en-GB" sz="1200" b="0" i="0" u="none" strike="noStrike" kern="1200" dirty="0">
                <a:solidFill>
                  <a:schemeClr val="tx1"/>
                </a:solidFill>
                <a:effectLst/>
                <a:latin typeface="+mn-lt"/>
                <a:ea typeface="+mn-ea"/>
                <a:cs typeface="+mn-cs"/>
              </a:rPr>
              <a: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1987-05-8-1</a:t>
            </a:r>
          </a:p>
          <a:p>
            <a:endParaRPr lang="en-US" dirty="0"/>
          </a:p>
        </p:txBody>
      </p:sp>
      <p:sp>
        <p:nvSpPr>
          <p:cNvPr id="4" name="Slide Number Placeholder 3"/>
          <p:cNvSpPr>
            <a:spLocks noGrp="1"/>
          </p:cNvSpPr>
          <p:nvPr>
            <p:ph type="sldNum" sz="quarter" idx="5"/>
          </p:nvPr>
        </p:nvSpPr>
        <p:spPr/>
        <p:txBody>
          <a:bodyPr/>
          <a:lstStyle/>
          <a:p>
            <a:fld id="{6FB98828-99D7-9A4D-A2CF-F778FB16B3C3}" type="slidenum">
              <a:rPr lang="en-US" smtClean="0"/>
              <a:t>8</a:t>
            </a:fld>
            <a:endParaRPr lang="en-US"/>
          </a:p>
        </p:txBody>
      </p:sp>
    </p:spTree>
    <p:extLst>
      <p:ext uri="{BB962C8B-B14F-4D97-AF65-F5344CB8AC3E}">
        <p14:creationId xmlns:p14="http://schemas.microsoft.com/office/powerpoint/2010/main" val="2718237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One, Africa (1914-1916), 1916.</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An African soldier stands guard at the entrance to the regimental lines. He wears the traditional fez hat. Five more soldiers, all of whom are bare foot like the sentry, stand behind him. As recruits to the King's African Rifles tended not to wear boots in their civilian lives they were not issued with them in this early period.</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16 photographs associated with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1965-06-73-16</a:t>
            </a:r>
          </a:p>
          <a:p>
            <a:br>
              <a:rPr lang="en-GB" dirty="0"/>
            </a:br>
            <a:endParaRPr lang="en-US" dirty="0"/>
          </a:p>
        </p:txBody>
      </p:sp>
      <p:sp>
        <p:nvSpPr>
          <p:cNvPr id="4" name="Slide Number Placeholder 3"/>
          <p:cNvSpPr>
            <a:spLocks noGrp="1"/>
          </p:cNvSpPr>
          <p:nvPr>
            <p:ph type="sldNum" sz="quarter" idx="5"/>
          </p:nvPr>
        </p:nvSpPr>
        <p:spPr/>
        <p:txBody>
          <a:bodyPr/>
          <a:lstStyle/>
          <a:p>
            <a:fld id="{6FB98828-99D7-9A4D-A2CF-F778FB16B3C3}" type="slidenum">
              <a:rPr lang="en-US" smtClean="0"/>
              <a:t>9</a:t>
            </a:fld>
            <a:endParaRPr lang="en-US"/>
          </a:p>
        </p:txBody>
      </p:sp>
    </p:spTree>
    <p:extLst>
      <p:ext uri="{BB962C8B-B14F-4D97-AF65-F5344CB8AC3E}">
        <p14:creationId xmlns:p14="http://schemas.microsoft.com/office/powerpoint/2010/main" val="2461263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One, East Africa, 1916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Formed at the beginning of the 20th century from tribesmen in British East Africa (now Kenya) and Uganda, the King's African Rifles played a key role during the East African campaign. Locally recruited soldiers were considered more resistant than their European counterparts to the climate and local diseases. By November 1918 the 'British Army' in this theatre was mainly composed of African soldiers.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16 photographs associated with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1965-06-73-4</a:t>
            </a:r>
          </a:p>
          <a:p>
            <a:endParaRPr lang="en-US" dirty="0"/>
          </a:p>
        </p:txBody>
      </p:sp>
      <p:sp>
        <p:nvSpPr>
          <p:cNvPr id="4" name="Slide Number Placeholder 3"/>
          <p:cNvSpPr>
            <a:spLocks noGrp="1"/>
          </p:cNvSpPr>
          <p:nvPr>
            <p:ph type="sldNum" sz="quarter" idx="5"/>
          </p:nvPr>
        </p:nvSpPr>
        <p:spPr/>
        <p:txBody>
          <a:bodyPr/>
          <a:lstStyle/>
          <a:p>
            <a:fld id="{6FB98828-99D7-9A4D-A2CF-F778FB16B3C3}" type="slidenum">
              <a:rPr lang="en-US" smtClean="0"/>
              <a:t>10</a:t>
            </a:fld>
            <a:endParaRPr lang="en-US"/>
          </a:p>
        </p:txBody>
      </p:sp>
    </p:spTree>
    <p:extLst>
      <p:ext uri="{BB962C8B-B14F-4D97-AF65-F5344CB8AC3E}">
        <p14:creationId xmlns:p14="http://schemas.microsoft.com/office/powerpoint/2010/main" val="2032298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One, East Africa (1914-1918), 1916.</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During the East African Campaign the Germans recruited African troops skilled in the art of bush craft, which enabled them both to live off and move swiftly through the region's inhospitable terrain. These skills combined with extensive training in the use of European weapons enabled Germany's tiny East African colonial forces (known as </a:t>
            </a:r>
            <a:r>
              <a:rPr lang="en-GB" sz="1200" b="0" i="0" u="none" strike="noStrike" kern="1200" dirty="0" err="1">
                <a:solidFill>
                  <a:schemeClr val="tx1"/>
                </a:solidFill>
                <a:effectLst/>
                <a:latin typeface="+mn-lt"/>
                <a:ea typeface="+mn-ea"/>
                <a:cs typeface="+mn-cs"/>
              </a:rPr>
              <a:t>Schtztruppen</a:t>
            </a:r>
            <a:r>
              <a:rPr lang="en-GB" sz="1200" b="0" i="0" u="none" strike="noStrike" kern="1200" dirty="0">
                <a:solidFill>
                  <a:schemeClr val="tx1"/>
                </a:solidFill>
                <a:effectLst/>
                <a:latin typeface="+mn-lt"/>
                <a:ea typeface="+mn-ea"/>
                <a:cs typeface="+mn-cs"/>
              </a:rPr>
              <a:t>) to resist the superior Allied forces arrayed against them. It was the recognition of the abilities of African troops and the need to mimic this specialised type of warfare on the part of British commanders that led to the wartime expansion of the King's African Rifles and their extensive employment in this campaign.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sixteen photographs associated with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1965-06-73-6</a:t>
            </a:r>
          </a:p>
          <a:p>
            <a:endParaRPr lang="en-US" dirty="0"/>
          </a:p>
        </p:txBody>
      </p:sp>
      <p:sp>
        <p:nvSpPr>
          <p:cNvPr id="4" name="Slide Number Placeholder 3"/>
          <p:cNvSpPr>
            <a:spLocks noGrp="1"/>
          </p:cNvSpPr>
          <p:nvPr>
            <p:ph type="sldNum" sz="quarter" idx="5"/>
          </p:nvPr>
        </p:nvSpPr>
        <p:spPr/>
        <p:txBody>
          <a:bodyPr/>
          <a:lstStyle/>
          <a:p>
            <a:fld id="{6FB98828-99D7-9A4D-A2CF-F778FB16B3C3}" type="slidenum">
              <a:rPr lang="en-US" smtClean="0"/>
              <a:t>11</a:t>
            </a:fld>
            <a:endParaRPr lang="en-US"/>
          </a:p>
        </p:txBody>
      </p:sp>
    </p:spTree>
    <p:extLst>
      <p:ext uri="{BB962C8B-B14F-4D97-AF65-F5344CB8AC3E}">
        <p14:creationId xmlns:p14="http://schemas.microsoft.com/office/powerpoint/2010/main" val="2230662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C7041-5977-1E4B-9CB1-54059939022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9E76154-631A-A943-ADD6-35C5BE4825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D84D357-4A9E-724D-873F-42262C174407}"/>
              </a:ext>
            </a:extLst>
          </p:cNvPr>
          <p:cNvSpPr>
            <a:spLocks noGrp="1"/>
          </p:cNvSpPr>
          <p:nvPr>
            <p:ph type="dt" sz="half" idx="10"/>
          </p:nvPr>
        </p:nvSpPr>
        <p:spPr/>
        <p:txBody>
          <a:bodyPr/>
          <a:lstStyle/>
          <a:p>
            <a:fld id="{2AD19F6B-2E17-F242-AADA-B309FAE9BDAD}" type="datetimeFigureOut">
              <a:rPr lang="en-US" smtClean="0"/>
              <a:t>9/28/20</a:t>
            </a:fld>
            <a:endParaRPr lang="en-US"/>
          </a:p>
        </p:txBody>
      </p:sp>
      <p:sp>
        <p:nvSpPr>
          <p:cNvPr id="5" name="Footer Placeholder 4">
            <a:extLst>
              <a:ext uri="{FF2B5EF4-FFF2-40B4-BE49-F238E27FC236}">
                <a16:creationId xmlns:a16="http://schemas.microsoft.com/office/drawing/2014/main" id="{0718DD9A-320C-804F-B47D-7130C930C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CC5BE-591F-B14C-BD5E-91FB55794948}"/>
              </a:ext>
            </a:extLst>
          </p:cNvPr>
          <p:cNvSpPr>
            <a:spLocks noGrp="1"/>
          </p:cNvSpPr>
          <p:nvPr>
            <p:ph type="sldNum" sz="quarter" idx="12"/>
          </p:nvPr>
        </p:nvSpPr>
        <p:spPr/>
        <p:txBody>
          <a:bodyPr/>
          <a:lstStyle/>
          <a:p>
            <a:fld id="{8019B567-EE30-7B44-9DAF-8C570142FCC9}" type="slidenum">
              <a:rPr lang="en-US" smtClean="0"/>
              <a:t>‹#›</a:t>
            </a:fld>
            <a:endParaRPr lang="en-US"/>
          </a:p>
        </p:txBody>
      </p:sp>
    </p:spTree>
    <p:extLst>
      <p:ext uri="{BB962C8B-B14F-4D97-AF65-F5344CB8AC3E}">
        <p14:creationId xmlns:p14="http://schemas.microsoft.com/office/powerpoint/2010/main" val="3000569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9FB8-6406-F54F-81A7-AC75F9C3EF7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B068052-3A96-144A-888F-959EA3ED978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A099868-87C0-1E4F-AFA0-04DB7F4A5939}"/>
              </a:ext>
            </a:extLst>
          </p:cNvPr>
          <p:cNvSpPr>
            <a:spLocks noGrp="1"/>
          </p:cNvSpPr>
          <p:nvPr>
            <p:ph type="dt" sz="half" idx="10"/>
          </p:nvPr>
        </p:nvSpPr>
        <p:spPr/>
        <p:txBody>
          <a:bodyPr/>
          <a:lstStyle/>
          <a:p>
            <a:fld id="{2AD19F6B-2E17-F242-AADA-B309FAE9BDAD}" type="datetimeFigureOut">
              <a:rPr lang="en-US" smtClean="0"/>
              <a:t>9/28/20</a:t>
            </a:fld>
            <a:endParaRPr lang="en-US"/>
          </a:p>
        </p:txBody>
      </p:sp>
      <p:sp>
        <p:nvSpPr>
          <p:cNvPr id="5" name="Footer Placeholder 4">
            <a:extLst>
              <a:ext uri="{FF2B5EF4-FFF2-40B4-BE49-F238E27FC236}">
                <a16:creationId xmlns:a16="http://schemas.microsoft.com/office/drawing/2014/main" id="{069E345A-B2C0-984B-9A5F-73E23825C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A6F7-7C0E-7E46-8137-EAE9F806AED4}"/>
              </a:ext>
            </a:extLst>
          </p:cNvPr>
          <p:cNvSpPr>
            <a:spLocks noGrp="1"/>
          </p:cNvSpPr>
          <p:nvPr>
            <p:ph type="sldNum" sz="quarter" idx="12"/>
          </p:nvPr>
        </p:nvSpPr>
        <p:spPr/>
        <p:txBody>
          <a:bodyPr/>
          <a:lstStyle/>
          <a:p>
            <a:fld id="{8019B567-EE30-7B44-9DAF-8C570142FCC9}" type="slidenum">
              <a:rPr lang="en-US" smtClean="0"/>
              <a:t>‹#›</a:t>
            </a:fld>
            <a:endParaRPr lang="en-US"/>
          </a:p>
        </p:txBody>
      </p:sp>
    </p:spTree>
    <p:extLst>
      <p:ext uri="{BB962C8B-B14F-4D97-AF65-F5344CB8AC3E}">
        <p14:creationId xmlns:p14="http://schemas.microsoft.com/office/powerpoint/2010/main" val="3241133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2CCC92-D88C-4641-8448-5543E8B4501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0A19BE-95AB-F945-885D-D624772C893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126A933-E65A-E04D-96AD-9609D8524C35}"/>
              </a:ext>
            </a:extLst>
          </p:cNvPr>
          <p:cNvSpPr>
            <a:spLocks noGrp="1"/>
          </p:cNvSpPr>
          <p:nvPr>
            <p:ph type="dt" sz="half" idx="10"/>
          </p:nvPr>
        </p:nvSpPr>
        <p:spPr/>
        <p:txBody>
          <a:bodyPr/>
          <a:lstStyle/>
          <a:p>
            <a:fld id="{2AD19F6B-2E17-F242-AADA-B309FAE9BDAD}" type="datetimeFigureOut">
              <a:rPr lang="en-US" smtClean="0"/>
              <a:t>9/28/20</a:t>
            </a:fld>
            <a:endParaRPr lang="en-US"/>
          </a:p>
        </p:txBody>
      </p:sp>
      <p:sp>
        <p:nvSpPr>
          <p:cNvPr id="5" name="Footer Placeholder 4">
            <a:extLst>
              <a:ext uri="{FF2B5EF4-FFF2-40B4-BE49-F238E27FC236}">
                <a16:creationId xmlns:a16="http://schemas.microsoft.com/office/drawing/2014/main" id="{F89E7C89-00F7-564A-88FC-B66B37B31A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29E1D-DF60-0A4C-962C-DEAAC2C63A37}"/>
              </a:ext>
            </a:extLst>
          </p:cNvPr>
          <p:cNvSpPr>
            <a:spLocks noGrp="1"/>
          </p:cNvSpPr>
          <p:nvPr>
            <p:ph type="sldNum" sz="quarter" idx="12"/>
          </p:nvPr>
        </p:nvSpPr>
        <p:spPr/>
        <p:txBody>
          <a:bodyPr/>
          <a:lstStyle/>
          <a:p>
            <a:fld id="{8019B567-EE30-7B44-9DAF-8C570142FCC9}" type="slidenum">
              <a:rPr lang="en-US" smtClean="0"/>
              <a:t>‹#›</a:t>
            </a:fld>
            <a:endParaRPr lang="en-US"/>
          </a:p>
        </p:txBody>
      </p:sp>
    </p:spTree>
    <p:extLst>
      <p:ext uri="{BB962C8B-B14F-4D97-AF65-F5344CB8AC3E}">
        <p14:creationId xmlns:p14="http://schemas.microsoft.com/office/powerpoint/2010/main" val="258482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A16E-CD65-6648-A5CA-4EFF3B047B3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6FABB8-2270-1E46-990A-C015FFEAB7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B45F7C-FA09-C84F-A0DF-8282E5A802C1}"/>
              </a:ext>
            </a:extLst>
          </p:cNvPr>
          <p:cNvSpPr>
            <a:spLocks noGrp="1"/>
          </p:cNvSpPr>
          <p:nvPr>
            <p:ph type="dt" sz="half" idx="10"/>
          </p:nvPr>
        </p:nvSpPr>
        <p:spPr/>
        <p:txBody>
          <a:bodyPr/>
          <a:lstStyle/>
          <a:p>
            <a:fld id="{2AD19F6B-2E17-F242-AADA-B309FAE9BDAD}" type="datetimeFigureOut">
              <a:rPr lang="en-US" smtClean="0"/>
              <a:t>9/28/20</a:t>
            </a:fld>
            <a:endParaRPr lang="en-US"/>
          </a:p>
        </p:txBody>
      </p:sp>
      <p:sp>
        <p:nvSpPr>
          <p:cNvPr id="5" name="Footer Placeholder 4">
            <a:extLst>
              <a:ext uri="{FF2B5EF4-FFF2-40B4-BE49-F238E27FC236}">
                <a16:creationId xmlns:a16="http://schemas.microsoft.com/office/drawing/2014/main" id="{B58FFAA4-734A-BA47-9A61-EB59F26DD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08E4B-1831-7B45-97C0-0838A561FDDF}"/>
              </a:ext>
            </a:extLst>
          </p:cNvPr>
          <p:cNvSpPr>
            <a:spLocks noGrp="1"/>
          </p:cNvSpPr>
          <p:nvPr>
            <p:ph type="sldNum" sz="quarter" idx="12"/>
          </p:nvPr>
        </p:nvSpPr>
        <p:spPr/>
        <p:txBody>
          <a:bodyPr/>
          <a:lstStyle/>
          <a:p>
            <a:fld id="{8019B567-EE30-7B44-9DAF-8C570142FCC9}" type="slidenum">
              <a:rPr lang="en-US" smtClean="0"/>
              <a:t>‹#›</a:t>
            </a:fld>
            <a:endParaRPr lang="en-US"/>
          </a:p>
        </p:txBody>
      </p:sp>
    </p:spTree>
    <p:extLst>
      <p:ext uri="{BB962C8B-B14F-4D97-AF65-F5344CB8AC3E}">
        <p14:creationId xmlns:p14="http://schemas.microsoft.com/office/powerpoint/2010/main" val="4284218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FB3-0D34-4B43-AE85-7F0C401F060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83E822B-F128-BA42-87DA-F5CEA26CBE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AB484D-FFC4-ED45-8371-9BD4F907E91F}"/>
              </a:ext>
            </a:extLst>
          </p:cNvPr>
          <p:cNvSpPr>
            <a:spLocks noGrp="1"/>
          </p:cNvSpPr>
          <p:nvPr>
            <p:ph type="dt" sz="half" idx="10"/>
          </p:nvPr>
        </p:nvSpPr>
        <p:spPr/>
        <p:txBody>
          <a:bodyPr/>
          <a:lstStyle/>
          <a:p>
            <a:fld id="{2AD19F6B-2E17-F242-AADA-B309FAE9BDAD}" type="datetimeFigureOut">
              <a:rPr lang="en-US" smtClean="0"/>
              <a:t>9/28/20</a:t>
            </a:fld>
            <a:endParaRPr lang="en-US"/>
          </a:p>
        </p:txBody>
      </p:sp>
      <p:sp>
        <p:nvSpPr>
          <p:cNvPr id="5" name="Footer Placeholder 4">
            <a:extLst>
              <a:ext uri="{FF2B5EF4-FFF2-40B4-BE49-F238E27FC236}">
                <a16:creationId xmlns:a16="http://schemas.microsoft.com/office/drawing/2014/main" id="{9B163FF0-58FC-BF4F-951E-B785E3937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6B57B-A548-9E44-95A0-FB6C88F6874F}"/>
              </a:ext>
            </a:extLst>
          </p:cNvPr>
          <p:cNvSpPr>
            <a:spLocks noGrp="1"/>
          </p:cNvSpPr>
          <p:nvPr>
            <p:ph type="sldNum" sz="quarter" idx="12"/>
          </p:nvPr>
        </p:nvSpPr>
        <p:spPr/>
        <p:txBody>
          <a:bodyPr/>
          <a:lstStyle/>
          <a:p>
            <a:fld id="{8019B567-EE30-7B44-9DAF-8C570142FCC9}" type="slidenum">
              <a:rPr lang="en-US" smtClean="0"/>
              <a:t>‹#›</a:t>
            </a:fld>
            <a:endParaRPr lang="en-US"/>
          </a:p>
        </p:txBody>
      </p:sp>
    </p:spTree>
    <p:extLst>
      <p:ext uri="{BB962C8B-B14F-4D97-AF65-F5344CB8AC3E}">
        <p14:creationId xmlns:p14="http://schemas.microsoft.com/office/powerpoint/2010/main" val="943014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0FC55-300E-B044-8FE7-9FEB163586D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DA8C900-F49F-F54E-8BF0-73DB160FC6C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5AEE420-52CE-8043-A923-A2DE150A93E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FBA4388-48ED-4745-88CD-EABB3DCAB447}"/>
              </a:ext>
            </a:extLst>
          </p:cNvPr>
          <p:cNvSpPr>
            <a:spLocks noGrp="1"/>
          </p:cNvSpPr>
          <p:nvPr>
            <p:ph type="dt" sz="half" idx="10"/>
          </p:nvPr>
        </p:nvSpPr>
        <p:spPr/>
        <p:txBody>
          <a:bodyPr/>
          <a:lstStyle/>
          <a:p>
            <a:fld id="{2AD19F6B-2E17-F242-AADA-B309FAE9BDAD}" type="datetimeFigureOut">
              <a:rPr lang="en-US" smtClean="0"/>
              <a:t>9/28/20</a:t>
            </a:fld>
            <a:endParaRPr lang="en-US"/>
          </a:p>
        </p:txBody>
      </p:sp>
      <p:sp>
        <p:nvSpPr>
          <p:cNvPr id="6" name="Footer Placeholder 5">
            <a:extLst>
              <a:ext uri="{FF2B5EF4-FFF2-40B4-BE49-F238E27FC236}">
                <a16:creationId xmlns:a16="http://schemas.microsoft.com/office/drawing/2014/main" id="{E3E56629-ADFF-2E4E-90E5-701029D7F4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B91FD-CDD5-9147-9239-7E24E5F5DDB3}"/>
              </a:ext>
            </a:extLst>
          </p:cNvPr>
          <p:cNvSpPr>
            <a:spLocks noGrp="1"/>
          </p:cNvSpPr>
          <p:nvPr>
            <p:ph type="sldNum" sz="quarter" idx="12"/>
          </p:nvPr>
        </p:nvSpPr>
        <p:spPr/>
        <p:txBody>
          <a:bodyPr/>
          <a:lstStyle/>
          <a:p>
            <a:fld id="{8019B567-EE30-7B44-9DAF-8C570142FCC9}" type="slidenum">
              <a:rPr lang="en-US" smtClean="0"/>
              <a:t>‹#›</a:t>
            </a:fld>
            <a:endParaRPr lang="en-US"/>
          </a:p>
        </p:txBody>
      </p:sp>
    </p:spTree>
    <p:extLst>
      <p:ext uri="{BB962C8B-B14F-4D97-AF65-F5344CB8AC3E}">
        <p14:creationId xmlns:p14="http://schemas.microsoft.com/office/powerpoint/2010/main" val="2301616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BE2A6-D072-7845-9EC7-48A8F39ED8F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999D96F-0428-C14A-B7F9-F1AE56797B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091F259-8471-A145-B96B-1B24BB0D81B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414BB2D-E1EC-634B-9578-DC01BE58BE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6CCE69C-4A70-4E4E-9A96-3B954EE3A84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8D1CDD1-9008-7B4B-8F67-A296F794CF3D}"/>
              </a:ext>
            </a:extLst>
          </p:cNvPr>
          <p:cNvSpPr>
            <a:spLocks noGrp="1"/>
          </p:cNvSpPr>
          <p:nvPr>
            <p:ph type="dt" sz="half" idx="10"/>
          </p:nvPr>
        </p:nvSpPr>
        <p:spPr/>
        <p:txBody>
          <a:bodyPr/>
          <a:lstStyle/>
          <a:p>
            <a:fld id="{2AD19F6B-2E17-F242-AADA-B309FAE9BDAD}" type="datetimeFigureOut">
              <a:rPr lang="en-US" smtClean="0"/>
              <a:t>9/28/20</a:t>
            </a:fld>
            <a:endParaRPr lang="en-US"/>
          </a:p>
        </p:txBody>
      </p:sp>
      <p:sp>
        <p:nvSpPr>
          <p:cNvPr id="8" name="Footer Placeholder 7">
            <a:extLst>
              <a:ext uri="{FF2B5EF4-FFF2-40B4-BE49-F238E27FC236}">
                <a16:creationId xmlns:a16="http://schemas.microsoft.com/office/drawing/2014/main" id="{05281F55-2519-7649-ABE1-35BC883B0C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C32573-5A7A-4541-8F6A-4494745CC5FA}"/>
              </a:ext>
            </a:extLst>
          </p:cNvPr>
          <p:cNvSpPr>
            <a:spLocks noGrp="1"/>
          </p:cNvSpPr>
          <p:nvPr>
            <p:ph type="sldNum" sz="quarter" idx="12"/>
          </p:nvPr>
        </p:nvSpPr>
        <p:spPr/>
        <p:txBody>
          <a:bodyPr/>
          <a:lstStyle/>
          <a:p>
            <a:fld id="{8019B567-EE30-7B44-9DAF-8C570142FCC9}" type="slidenum">
              <a:rPr lang="en-US" smtClean="0"/>
              <a:t>‹#›</a:t>
            </a:fld>
            <a:endParaRPr lang="en-US"/>
          </a:p>
        </p:txBody>
      </p:sp>
    </p:spTree>
    <p:extLst>
      <p:ext uri="{BB962C8B-B14F-4D97-AF65-F5344CB8AC3E}">
        <p14:creationId xmlns:p14="http://schemas.microsoft.com/office/powerpoint/2010/main" val="83035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EC8B7-7606-DB42-A158-267C22B32C0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55E7E4C-4BE3-8945-8D46-C08D4077B0BB}"/>
              </a:ext>
            </a:extLst>
          </p:cNvPr>
          <p:cNvSpPr>
            <a:spLocks noGrp="1"/>
          </p:cNvSpPr>
          <p:nvPr>
            <p:ph type="dt" sz="half" idx="10"/>
          </p:nvPr>
        </p:nvSpPr>
        <p:spPr/>
        <p:txBody>
          <a:bodyPr/>
          <a:lstStyle/>
          <a:p>
            <a:fld id="{2AD19F6B-2E17-F242-AADA-B309FAE9BDAD}" type="datetimeFigureOut">
              <a:rPr lang="en-US" smtClean="0"/>
              <a:t>9/28/20</a:t>
            </a:fld>
            <a:endParaRPr lang="en-US"/>
          </a:p>
        </p:txBody>
      </p:sp>
      <p:sp>
        <p:nvSpPr>
          <p:cNvPr id="4" name="Footer Placeholder 3">
            <a:extLst>
              <a:ext uri="{FF2B5EF4-FFF2-40B4-BE49-F238E27FC236}">
                <a16:creationId xmlns:a16="http://schemas.microsoft.com/office/drawing/2014/main" id="{F8DEAEEC-E278-0C45-B72F-CA0CE209D0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56F51E-B66C-FB4F-86B5-FB99845FD73B}"/>
              </a:ext>
            </a:extLst>
          </p:cNvPr>
          <p:cNvSpPr>
            <a:spLocks noGrp="1"/>
          </p:cNvSpPr>
          <p:nvPr>
            <p:ph type="sldNum" sz="quarter" idx="12"/>
          </p:nvPr>
        </p:nvSpPr>
        <p:spPr/>
        <p:txBody>
          <a:bodyPr/>
          <a:lstStyle/>
          <a:p>
            <a:fld id="{8019B567-EE30-7B44-9DAF-8C570142FCC9}" type="slidenum">
              <a:rPr lang="en-US" smtClean="0"/>
              <a:t>‹#›</a:t>
            </a:fld>
            <a:endParaRPr lang="en-US"/>
          </a:p>
        </p:txBody>
      </p:sp>
    </p:spTree>
    <p:extLst>
      <p:ext uri="{BB962C8B-B14F-4D97-AF65-F5344CB8AC3E}">
        <p14:creationId xmlns:p14="http://schemas.microsoft.com/office/powerpoint/2010/main" val="147754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04EDFA-59E3-BE46-BD18-1A250F3B346D}"/>
              </a:ext>
            </a:extLst>
          </p:cNvPr>
          <p:cNvSpPr>
            <a:spLocks noGrp="1"/>
          </p:cNvSpPr>
          <p:nvPr>
            <p:ph type="dt" sz="half" idx="10"/>
          </p:nvPr>
        </p:nvSpPr>
        <p:spPr/>
        <p:txBody>
          <a:bodyPr/>
          <a:lstStyle/>
          <a:p>
            <a:fld id="{2AD19F6B-2E17-F242-AADA-B309FAE9BDAD}" type="datetimeFigureOut">
              <a:rPr lang="en-US" smtClean="0"/>
              <a:t>9/28/20</a:t>
            </a:fld>
            <a:endParaRPr lang="en-US"/>
          </a:p>
        </p:txBody>
      </p:sp>
      <p:sp>
        <p:nvSpPr>
          <p:cNvPr id="3" name="Footer Placeholder 2">
            <a:extLst>
              <a:ext uri="{FF2B5EF4-FFF2-40B4-BE49-F238E27FC236}">
                <a16:creationId xmlns:a16="http://schemas.microsoft.com/office/drawing/2014/main" id="{598703C7-BCD5-7D4C-A1F7-01076F24C4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DD56CD-9717-0840-89F0-4C712DB058FD}"/>
              </a:ext>
            </a:extLst>
          </p:cNvPr>
          <p:cNvSpPr>
            <a:spLocks noGrp="1"/>
          </p:cNvSpPr>
          <p:nvPr>
            <p:ph type="sldNum" sz="quarter" idx="12"/>
          </p:nvPr>
        </p:nvSpPr>
        <p:spPr/>
        <p:txBody>
          <a:bodyPr/>
          <a:lstStyle/>
          <a:p>
            <a:fld id="{8019B567-EE30-7B44-9DAF-8C570142FCC9}" type="slidenum">
              <a:rPr lang="en-US" smtClean="0"/>
              <a:t>‹#›</a:t>
            </a:fld>
            <a:endParaRPr lang="en-US"/>
          </a:p>
        </p:txBody>
      </p:sp>
    </p:spTree>
    <p:extLst>
      <p:ext uri="{BB962C8B-B14F-4D97-AF65-F5344CB8AC3E}">
        <p14:creationId xmlns:p14="http://schemas.microsoft.com/office/powerpoint/2010/main" val="4092302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B2C7-3FE1-4845-9174-7A137EE892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2704714-36A8-7248-8531-284096FDA6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26B24BB-82AB-DC43-AF4D-DA258236E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33070A-E564-8948-8E2C-FA9212D63A49}"/>
              </a:ext>
            </a:extLst>
          </p:cNvPr>
          <p:cNvSpPr>
            <a:spLocks noGrp="1"/>
          </p:cNvSpPr>
          <p:nvPr>
            <p:ph type="dt" sz="half" idx="10"/>
          </p:nvPr>
        </p:nvSpPr>
        <p:spPr/>
        <p:txBody>
          <a:bodyPr/>
          <a:lstStyle/>
          <a:p>
            <a:fld id="{2AD19F6B-2E17-F242-AADA-B309FAE9BDAD}" type="datetimeFigureOut">
              <a:rPr lang="en-US" smtClean="0"/>
              <a:t>9/28/20</a:t>
            </a:fld>
            <a:endParaRPr lang="en-US"/>
          </a:p>
        </p:txBody>
      </p:sp>
      <p:sp>
        <p:nvSpPr>
          <p:cNvPr id="6" name="Footer Placeholder 5">
            <a:extLst>
              <a:ext uri="{FF2B5EF4-FFF2-40B4-BE49-F238E27FC236}">
                <a16:creationId xmlns:a16="http://schemas.microsoft.com/office/drawing/2014/main" id="{9417F2BE-3F60-794B-8C8E-32D2AE016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40E94F-8E2B-F143-8056-2F3C6258A125}"/>
              </a:ext>
            </a:extLst>
          </p:cNvPr>
          <p:cNvSpPr>
            <a:spLocks noGrp="1"/>
          </p:cNvSpPr>
          <p:nvPr>
            <p:ph type="sldNum" sz="quarter" idx="12"/>
          </p:nvPr>
        </p:nvSpPr>
        <p:spPr/>
        <p:txBody>
          <a:bodyPr/>
          <a:lstStyle/>
          <a:p>
            <a:fld id="{8019B567-EE30-7B44-9DAF-8C570142FCC9}" type="slidenum">
              <a:rPr lang="en-US" smtClean="0"/>
              <a:t>‹#›</a:t>
            </a:fld>
            <a:endParaRPr lang="en-US"/>
          </a:p>
        </p:txBody>
      </p:sp>
    </p:spTree>
    <p:extLst>
      <p:ext uri="{BB962C8B-B14F-4D97-AF65-F5344CB8AC3E}">
        <p14:creationId xmlns:p14="http://schemas.microsoft.com/office/powerpoint/2010/main" val="15194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BA1E-EB07-9B48-A38C-570D8CCE27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5558555-9AA4-7644-854E-3D5C6094D2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E8E6F3-1D86-4246-AFE7-BC39068A94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1C1276-7D85-364F-AF0B-FFCEEDD130A1}"/>
              </a:ext>
            </a:extLst>
          </p:cNvPr>
          <p:cNvSpPr>
            <a:spLocks noGrp="1"/>
          </p:cNvSpPr>
          <p:nvPr>
            <p:ph type="dt" sz="half" idx="10"/>
          </p:nvPr>
        </p:nvSpPr>
        <p:spPr/>
        <p:txBody>
          <a:bodyPr/>
          <a:lstStyle/>
          <a:p>
            <a:fld id="{2AD19F6B-2E17-F242-AADA-B309FAE9BDAD}" type="datetimeFigureOut">
              <a:rPr lang="en-US" smtClean="0"/>
              <a:t>9/28/20</a:t>
            </a:fld>
            <a:endParaRPr lang="en-US"/>
          </a:p>
        </p:txBody>
      </p:sp>
      <p:sp>
        <p:nvSpPr>
          <p:cNvPr id="6" name="Footer Placeholder 5">
            <a:extLst>
              <a:ext uri="{FF2B5EF4-FFF2-40B4-BE49-F238E27FC236}">
                <a16:creationId xmlns:a16="http://schemas.microsoft.com/office/drawing/2014/main" id="{39DA1DA9-5CB7-9345-A20E-077B14602F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76E4F2-79E8-1E4F-AEC7-04AD2C0D04FD}"/>
              </a:ext>
            </a:extLst>
          </p:cNvPr>
          <p:cNvSpPr>
            <a:spLocks noGrp="1"/>
          </p:cNvSpPr>
          <p:nvPr>
            <p:ph type="sldNum" sz="quarter" idx="12"/>
          </p:nvPr>
        </p:nvSpPr>
        <p:spPr/>
        <p:txBody>
          <a:bodyPr/>
          <a:lstStyle/>
          <a:p>
            <a:fld id="{8019B567-EE30-7B44-9DAF-8C570142FCC9}" type="slidenum">
              <a:rPr lang="en-US" smtClean="0"/>
              <a:t>‹#›</a:t>
            </a:fld>
            <a:endParaRPr lang="en-US"/>
          </a:p>
        </p:txBody>
      </p:sp>
    </p:spTree>
    <p:extLst>
      <p:ext uri="{BB962C8B-B14F-4D97-AF65-F5344CB8AC3E}">
        <p14:creationId xmlns:p14="http://schemas.microsoft.com/office/powerpoint/2010/main" val="1446064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4B28CB-FDFD-4C47-AA7E-B38B10EEE6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6E47CA-E9ED-2B49-A0DA-91B44BCA8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C2B1D2B-3313-1746-A508-96B6847CD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D19F6B-2E17-F242-AADA-B309FAE9BDAD}" type="datetimeFigureOut">
              <a:rPr lang="en-US" smtClean="0"/>
              <a:t>9/28/20</a:t>
            </a:fld>
            <a:endParaRPr lang="en-US"/>
          </a:p>
        </p:txBody>
      </p:sp>
      <p:sp>
        <p:nvSpPr>
          <p:cNvPr id="5" name="Footer Placeholder 4">
            <a:extLst>
              <a:ext uri="{FF2B5EF4-FFF2-40B4-BE49-F238E27FC236}">
                <a16:creationId xmlns:a16="http://schemas.microsoft.com/office/drawing/2014/main" id="{30C02A48-C0FF-064B-A3E0-EE3E285AAB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31BF53-560A-D947-945E-CDA5A55567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19B567-EE30-7B44-9DAF-8C570142FCC9}" type="slidenum">
              <a:rPr lang="en-US" smtClean="0"/>
              <a:t>‹#›</a:t>
            </a:fld>
            <a:endParaRPr lang="en-US"/>
          </a:p>
        </p:txBody>
      </p:sp>
    </p:spTree>
    <p:extLst>
      <p:ext uri="{BB962C8B-B14F-4D97-AF65-F5344CB8AC3E}">
        <p14:creationId xmlns:p14="http://schemas.microsoft.com/office/powerpoint/2010/main" val="3564987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C8E0-313B-BC4C-83C8-5D91F31C0218}"/>
              </a:ext>
            </a:extLst>
          </p:cNvPr>
          <p:cNvSpPr>
            <a:spLocks noGrp="1"/>
          </p:cNvSpPr>
          <p:nvPr>
            <p:ph type="ctrTitle"/>
          </p:nvPr>
        </p:nvSpPr>
        <p:spPr>
          <a:xfrm>
            <a:off x="1210101" y="702860"/>
            <a:ext cx="9771797" cy="3094795"/>
          </a:xfrm>
        </p:spPr>
        <p:txBody>
          <a:bodyPr>
            <a:normAutofit/>
          </a:bodyPr>
          <a:lstStyle/>
          <a:p>
            <a:r>
              <a:rPr lang="en-US" b="1" dirty="0">
                <a:solidFill>
                  <a:srgbClr val="41AD49"/>
                </a:solidFill>
                <a:latin typeface="Arial" panose="020B0604020202020204" pitchFamily="34" charset="0"/>
                <a:cs typeface="Arial" panose="020B0604020202020204" pitchFamily="34" charset="0"/>
              </a:rPr>
              <a:t>Black History</a:t>
            </a:r>
            <a:br>
              <a:rPr lang="en-US" b="1" dirty="0">
                <a:solidFill>
                  <a:srgbClr val="41AD49"/>
                </a:solidFill>
                <a:latin typeface="Arial" panose="020B0604020202020204" pitchFamily="34" charset="0"/>
                <a:cs typeface="Arial" panose="020B0604020202020204" pitchFamily="34" charset="0"/>
              </a:rPr>
            </a:br>
            <a:r>
              <a:rPr lang="en-US" b="1" dirty="0">
                <a:solidFill>
                  <a:srgbClr val="41AD49"/>
                </a:solidFill>
                <a:latin typeface="Arial" panose="020B0604020202020204" pitchFamily="34" charset="0"/>
                <a:cs typeface="Arial" panose="020B0604020202020204" pitchFamily="34" charset="0"/>
              </a:rPr>
              <a:t>in the </a:t>
            </a:r>
            <a:br>
              <a:rPr lang="en-US" b="1" dirty="0">
                <a:solidFill>
                  <a:srgbClr val="41AD49"/>
                </a:solidFill>
                <a:latin typeface="Arial" panose="020B0604020202020204" pitchFamily="34" charset="0"/>
                <a:cs typeface="Arial" panose="020B0604020202020204" pitchFamily="34" charset="0"/>
              </a:rPr>
            </a:br>
            <a:r>
              <a:rPr lang="en-US" b="1" dirty="0">
                <a:solidFill>
                  <a:srgbClr val="41AD49"/>
                </a:solidFill>
                <a:latin typeface="Arial" panose="020B0604020202020204" pitchFamily="34" charset="0"/>
                <a:cs typeface="Arial" panose="020B0604020202020204" pitchFamily="34" charset="0"/>
              </a:rPr>
              <a:t>NAM Collections</a:t>
            </a:r>
          </a:p>
        </p:txBody>
      </p:sp>
      <p:sp>
        <p:nvSpPr>
          <p:cNvPr id="3" name="Subtitle 2">
            <a:extLst>
              <a:ext uri="{FF2B5EF4-FFF2-40B4-BE49-F238E27FC236}">
                <a16:creationId xmlns:a16="http://schemas.microsoft.com/office/drawing/2014/main" id="{882FD6E7-1E4E-4948-9121-8D2B2E37C04B}"/>
              </a:ext>
            </a:extLst>
          </p:cNvPr>
          <p:cNvSpPr>
            <a:spLocks noGrp="1"/>
          </p:cNvSpPr>
          <p:nvPr>
            <p:ph type="subTitle" idx="1"/>
          </p:nvPr>
        </p:nvSpPr>
        <p:spPr>
          <a:xfrm>
            <a:off x="0" y="3915935"/>
            <a:ext cx="12192000" cy="2634989"/>
          </a:xfrm>
        </p:spPr>
        <p:txBody>
          <a:bodyPr>
            <a:normAutofit/>
          </a:bodyPr>
          <a:lstStyle/>
          <a:p>
            <a:r>
              <a:rPr lang="en-US" sz="4800" b="1" dirty="0">
                <a:solidFill>
                  <a:srgbClr val="3C5DA8"/>
                </a:solidFill>
                <a:latin typeface="Arial" panose="020B0604020202020204" pitchFamily="34" charset="0"/>
                <a:cs typeface="Arial" panose="020B0604020202020204" pitchFamily="34" charset="0"/>
              </a:rPr>
              <a:t>Army and Empire in the </a:t>
            </a:r>
          </a:p>
          <a:p>
            <a:r>
              <a:rPr lang="en-US" sz="4800" b="1" dirty="0">
                <a:solidFill>
                  <a:srgbClr val="3C5DA8"/>
                </a:solidFill>
                <a:latin typeface="Arial" panose="020B0604020202020204" pitchFamily="34" charset="0"/>
                <a:cs typeface="Arial" panose="020B0604020202020204" pitchFamily="34" charset="0"/>
              </a:rPr>
              <a:t>First and Second World Wars</a:t>
            </a:r>
          </a:p>
          <a:p>
            <a:endParaRPr lang="en-US" sz="4800" b="1" dirty="0">
              <a:solidFill>
                <a:schemeClr val="tx2"/>
              </a:solidFill>
            </a:endParaRPr>
          </a:p>
        </p:txBody>
      </p:sp>
      <p:pic>
        <p:nvPicPr>
          <p:cNvPr id="5" name="Picture 4">
            <a:extLst>
              <a:ext uri="{FF2B5EF4-FFF2-40B4-BE49-F238E27FC236}">
                <a16:creationId xmlns:a16="http://schemas.microsoft.com/office/drawing/2014/main" id="{D6C45C7A-A946-1D46-9075-A929E8264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4015466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FD287-B1B6-354E-95B0-F4E055FC323A}"/>
              </a:ext>
            </a:extLst>
          </p:cNvPr>
          <p:cNvPicPr>
            <a:picLocks noChangeAspect="1"/>
          </p:cNvPicPr>
          <p:nvPr/>
        </p:nvPicPr>
        <p:blipFill>
          <a:blip r:embed="rId3"/>
          <a:stretch>
            <a:fillRect/>
          </a:stretch>
        </p:blipFill>
        <p:spPr>
          <a:xfrm>
            <a:off x="2139830" y="164529"/>
            <a:ext cx="7912336" cy="6033157"/>
          </a:xfrm>
          <a:prstGeom prst="rect">
            <a:avLst/>
          </a:prstGeom>
        </p:spPr>
      </p:pic>
      <p:sp>
        <p:nvSpPr>
          <p:cNvPr id="5" name="Rectangle 4">
            <a:extLst>
              <a:ext uri="{FF2B5EF4-FFF2-40B4-BE49-F238E27FC236}">
                <a16:creationId xmlns:a16="http://schemas.microsoft.com/office/drawing/2014/main" id="{E5CDEFA4-65B2-FC43-950E-473B21DFFD71}"/>
              </a:ext>
            </a:extLst>
          </p:cNvPr>
          <p:cNvSpPr/>
          <p:nvPr/>
        </p:nvSpPr>
        <p:spPr>
          <a:xfrm>
            <a:off x="3040610" y="6231806"/>
            <a:ext cx="6110775" cy="461665"/>
          </a:xfrm>
          <a:prstGeom prst="rect">
            <a:avLst/>
          </a:prstGeom>
        </p:spPr>
        <p:txBody>
          <a:bodyPr wrap="non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Men of the King's African Rifles, 1916 (c)</a:t>
            </a:r>
          </a:p>
        </p:txBody>
      </p:sp>
      <p:pic>
        <p:nvPicPr>
          <p:cNvPr id="7" name="Picture 6">
            <a:extLst>
              <a:ext uri="{FF2B5EF4-FFF2-40B4-BE49-F238E27FC236}">
                <a16:creationId xmlns:a16="http://schemas.microsoft.com/office/drawing/2014/main" id="{391AF514-1E12-4244-A715-412B325D1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3162728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8A2845-D29F-5141-A358-9401719159D2}"/>
              </a:ext>
            </a:extLst>
          </p:cNvPr>
          <p:cNvPicPr>
            <a:picLocks noChangeAspect="1"/>
          </p:cNvPicPr>
          <p:nvPr/>
        </p:nvPicPr>
        <p:blipFill>
          <a:blip r:embed="rId3"/>
          <a:stretch>
            <a:fillRect/>
          </a:stretch>
        </p:blipFill>
        <p:spPr>
          <a:xfrm>
            <a:off x="2225624" y="124682"/>
            <a:ext cx="7740749" cy="5902321"/>
          </a:xfrm>
          <a:prstGeom prst="rect">
            <a:avLst/>
          </a:prstGeom>
        </p:spPr>
      </p:pic>
      <p:sp>
        <p:nvSpPr>
          <p:cNvPr id="5" name="Rectangle 4">
            <a:extLst>
              <a:ext uri="{FF2B5EF4-FFF2-40B4-BE49-F238E27FC236}">
                <a16:creationId xmlns:a16="http://schemas.microsoft.com/office/drawing/2014/main" id="{5FDC414B-15C9-0748-AE57-4197FCB0F125}"/>
              </a:ext>
            </a:extLst>
          </p:cNvPr>
          <p:cNvSpPr/>
          <p:nvPr/>
        </p:nvSpPr>
        <p:spPr>
          <a:xfrm>
            <a:off x="2629986" y="6027003"/>
            <a:ext cx="6932024" cy="830997"/>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Soldiers of the King's African Rifles receiving instruction in the use of a machine gun, 1916</a:t>
            </a:r>
          </a:p>
        </p:txBody>
      </p:sp>
      <p:pic>
        <p:nvPicPr>
          <p:cNvPr id="7" name="Picture 6">
            <a:extLst>
              <a:ext uri="{FF2B5EF4-FFF2-40B4-BE49-F238E27FC236}">
                <a16:creationId xmlns:a16="http://schemas.microsoft.com/office/drawing/2014/main" id="{289F469D-74E4-0046-8ABE-C74728786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62173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41AEF-6857-7C44-8852-CD0EAF97B8A0}"/>
              </a:ext>
            </a:extLst>
          </p:cNvPr>
          <p:cNvPicPr>
            <a:picLocks noChangeAspect="1"/>
          </p:cNvPicPr>
          <p:nvPr/>
        </p:nvPicPr>
        <p:blipFill>
          <a:blip r:embed="rId3"/>
          <a:stretch>
            <a:fillRect/>
          </a:stretch>
        </p:blipFill>
        <p:spPr>
          <a:xfrm>
            <a:off x="4095750" y="0"/>
            <a:ext cx="4000500" cy="6858000"/>
          </a:xfrm>
          <a:prstGeom prst="rect">
            <a:avLst/>
          </a:prstGeom>
        </p:spPr>
      </p:pic>
      <p:sp>
        <p:nvSpPr>
          <p:cNvPr id="5" name="Rectangle 4">
            <a:extLst>
              <a:ext uri="{FF2B5EF4-FFF2-40B4-BE49-F238E27FC236}">
                <a16:creationId xmlns:a16="http://schemas.microsoft.com/office/drawing/2014/main" id="{4DAD60C7-6D55-E746-A08D-54DA02812DAD}"/>
              </a:ext>
            </a:extLst>
          </p:cNvPr>
          <p:cNvSpPr/>
          <p:nvPr/>
        </p:nvSpPr>
        <p:spPr>
          <a:xfrm>
            <a:off x="385482" y="5087369"/>
            <a:ext cx="3339353" cy="1569660"/>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A senior NCO of 2nd Battalion, The King's African Rifles, 1916 (c)</a:t>
            </a:r>
          </a:p>
        </p:txBody>
      </p:sp>
      <p:pic>
        <p:nvPicPr>
          <p:cNvPr id="7" name="Picture 6">
            <a:extLst>
              <a:ext uri="{FF2B5EF4-FFF2-40B4-BE49-F238E27FC236}">
                <a16:creationId xmlns:a16="http://schemas.microsoft.com/office/drawing/2014/main" id="{3C26A8D3-7D6B-564C-B800-54DB48D11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2032927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5EA5EE-301F-2B4F-9A94-6B4EB8A6D0AD}"/>
              </a:ext>
            </a:extLst>
          </p:cNvPr>
          <p:cNvPicPr>
            <a:picLocks noChangeAspect="1"/>
          </p:cNvPicPr>
          <p:nvPr/>
        </p:nvPicPr>
        <p:blipFill>
          <a:blip r:embed="rId3"/>
          <a:stretch>
            <a:fillRect/>
          </a:stretch>
        </p:blipFill>
        <p:spPr>
          <a:xfrm>
            <a:off x="2669241" y="4483"/>
            <a:ext cx="6853517" cy="6853517"/>
          </a:xfrm>
          <a:prstGeom prst="rect">
            <a:avLst/>
          </a:prstGeom>
        </p:spPr>
      </p:pic>
      <p:sp>
        <p:nvSpPr>
          <p:cNvPr id="5" name="Rectangle 4">
            <a:extLst>
              <a:ext uri="{FF2B5EF4-FFF2-40B4-BE49-F238E27FC236}">
                <a16:creationId xmlns:a16="http://schemas.microsoft.com/office/drawing/2014/main" id="{3FE3CF2D-DA80-F343-B087-3A02C83AC022}"/>
              </a:ext>
            </a:extLst>
          </p:cNvPr>
          <p:cNvSpPr/>
          <p:nvPr/>
        </p:nvSpPr>
        <p:spPr>
          <a:xfrm>
            <a:off x="245659" y="194646"/>
            <a:ext cx="2519116" cy="2308324"/>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General Jan Smuts visiting African labourers on the Western Front, 1917 (c)</a:t>
            </a:r>
          </a:p>
        </p:txBody>
      </p:sp>
      <p:pic>
        <p:nvPicPr>
          <p:cNvPr id="7" name="Picture 6">
            <a:extLst>
              <a:ext uri="{FF2B5EF4-FFF2-40B4-BE49-F238E27FC236}">
                <a16:creationId xmlns:a16="http://schemas.microsoft.com/office/drawing/2014/main" id="{C75438BA-DDA1-744A-8639-1B7695AE8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775960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79A5-88FF-5F4D-85D6-17385133FF4F}"/>
              </a:ext>
            </a:extLst>
          </p:cNvPr>
          <p:cNvSpPr>
            <a:spLocks noGrp="1"/>
          </p:cNvSpPr>
          <p:nvPr>
            <p:ph type="ctrTitle"/>
          </p:nvPr>
        </p:nvSpPr>
        <p:spPr>
          <a:xfrm>
            <a:off x="1524000" y="2388358"/>
            <a:ext cx="9144000" cy="1842448"/>
          </a:xfrm>
        </p:spPr>
        <p:txBody>
          <a:bodyPr>
            <a:normAutofit fontScale="90000"/>
          </a:bodyPr>
          <a:lstStyle/>
          <a:p>
            <a:r>
              <a:rPr lang="en-US" sz="4800" b="1" dirty="0">
                <a:solidFill>
                  <a:srgbClr val="41AD49"/>
                </a:solidFill>
                <a:latin typeface="Arial" panose="020B0604020202020204" pitchFamily="34" charset="0"/>
                <a:cs typeface="Arial" panose="020B0604020202020204" pitchFamily="34" charset="0"/>
              </a:rPr>
              <a:t>Second World War:</a:t>
            </a:r>
            <a:br>
              <a:rPr lang="en-US" sz="4800" b="1" dirty="0">
                <a:solidFill>
                  <a:srgbClr val="41AD49"/>
                </a:solidFill>
                <a:latin typeface="Arial" panose="020B0604020202020204" pitchFamily="34" charset="0"/>
                <a:cs typeface="Arial" panose="020B0604020202020204" pitchFamily="34" charset="0"/>
              </a:rPr>
            </a:br>
            <a:r>
              <a:rPr lang="en-US" sz="4800" b="1" dirty="0">
                <a:solidFill>
                  <a:srgbClr val="41AD49"/>
                </a:solidFill>
                <a:latin typeface="Arial" panose="020B0604020202020204" pitchFamily="34" charset="0"/>
                <a:cs typeface="Arial" panose="020B0604020202020204" pitchFamily="34" charset="0"/>
              </a:rPr>
              <a:t>Caribbean Women of the ATS</a:t>
            </a:r>
            <a:br>
              <a:rPr lang="en-US" sz="4800" b="1" dirty="0">
                <a:solidFill>
                  <a:srgbClr val="41AD49"/>
                </a:solidFill>
                <a:latin typeface="Arial" panose="020B0604020202020204" pitchFamily="34" charset="0"/>
                <a:cs typeface="Arial" panose="020B0604020202020204" pitchFamily="34" charset="0"/>
              </a:rPr>
            </a:br>
            <a:endParaRPr lang="en-US" sz="4800" b="1" dirty="0">
              <a:solidFill>
                <a:srgbClr val="41AD49"/>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2BA79CD-6BE8-AD4A-A530-5EB9C1B9B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1347333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804149-DFB6-B64A-9EFA-0B0290367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176" y="237920"/>
            <a:ext cx="8501644" cy="59602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4517B86-2B7E-8144-8141-35567AB596A2}"/>
              </a:ext>
            </a:extLst>
          </p:cNvPr>
          <p:cNvSpPr/>
          <p:nvPr/>
        </p:nvSpPr>
        <p:spPr>
          <a:xfrm>
            <a:off x="1736054" y="6293712"/>
            <a:ext cx="8719888" cy="461665"/>
          </a:xfrm>
          <a:prstGeom prst="rect">
            <a:avLst/>
          </a:prstGeom>
        </p:spPr>
        <p:txBody>
          <a:bodyPr wrap="none">
            <a:spAutoFit/>
          </a:bodyPr>
          <a:lstStyle/>
          <a:p>
            <a:r>
              <a:rPr lang="en-GB" sz="2400" b="1" dirty="0">
                <a:solidFill>
                  <a:srgbClr val="1D1815"/>
                </a:solidFill>
                <a:latin typeface="Arial" panose="020B0604020202020204" pitchFamily="34" charset="0"/>
                <a:cs typeface="Arial" panose="020B0604020202020204" pitchFamily="34" charset="0"/>
              </a:rPr>
              <a:t>West Indian women in civilian dress with luggage, 1943 (c)</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4A778A1-C597-B242-B177-453A85B68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3546063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72B786-E936-9E46-852E-8E9236F530F4}"/>
              </a:ext>
            </a:extLst>
          </p:cNvPr>
          <p:cNvPicPr>
            <a:picLocks noChangeAspect="1"/>
          </p:cNvPicPr>
          <p:nvPr/>
        </p:nvPicPr>
        <p:blipFill>
          <a:blip r:embed="rId3"/>
          <a:stretch>
            <a:fillRect/>
          </a:stretch>
        </p:blipFill>
        <p:spPr>
          <a:xfrm>
            <a:off x="3860006" y="12575"/>
            <a:ext cx="4471988" cy="6858000"/>
          </a:xfrm>
          <a:prstGeom prst="rect">
            <a:avLst/>
          </a:prstGeom>
        </p:spPr>
      </p:pic>
      <p:sp>
        <p:nvSpPr>
          <p:cNvPr id="5" name="Rectangle 4">
            <a:extLst>
              <a:ext uri="{FF2B5EF4-FFF2-40B4-BE49-F238E27FC236}">
                <a16:creationId xmlns:a16="http://schemas.microsoft.com/office/drawing/2014/main" id="{D2813A21-D149-DC40-A792-10F352C14221}"/>
              </a:ext>
            </a:extLst>
          </p:cNvPr>
          <p:cNvSpPr/>
          <p:nvPr/>
        </p:nvSpPr>
        <p:spPr>
          <a:xfrm>
            <a:off x="494462" y="217729"/>
            <a:ext cx="3177989" cy="1938992"/>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A West Indian member of the Auxiliary Territorial Service (ATS), 1943 (c)</a:t>
            </a:r>
          </a:p>
        </p:txBody>
      </p:sp>
      <p:pic>
        <p:nvPicPr>
          <p:cNvPr id="7" name="Picture 6">
            <a:extLst>
              <a:ext uri="{FF2B5EF4-FFF2-40B4-BE49-F238E27FC236}">
                <a16:creationId xmlns:a16="http://schemas.microsoft.com/office/drawing/2014/main" id="{67340AB0-48B3-8547-A336-FCF87DEFF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3136217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9D8330-C4CA-D74F-97AD-8425DF56DB75}"/>
              </a:ext>
            </a:extLst>
          </p:cNvPr>
          <p:cNvPicPr>
            <a:picLocks noChangeAspect="1"/>
          </p:cNvPicPr>
          <p:nvPr/>
        </p:nvPicPr>
        <p:blipFill>
          <a:blip r:embed="rId3"/>
          <a:stretch>
            <a:fillRect/>
          </a:stretch>
        </p:blipFill>
        <p:spPr>
          <a:xfrm>
            <a:off x="2242018" y="177420"/>
            <a:ext cx="7707962" cy="6053963"/>
          </a:xfrm>
          <a:prstGeom prst="rect">
            <a:avLst/>
          </a:prstGeom>
        </p:spPr>
      </p:pic>
      <p:sp>
        <p:nvSpPr>
          <p:cNvPr id="5" name="Rectangle 4">
            <a:extLst>
              <a:ext uri="{FF2B5EF4-FFF2-40B4-BE49-F238E27FC236}">
                <a16:creationId xmlns:a16="http://schemas.microsoft.com/office/drawing/2014/main" id="{9DAE088E-8BC2-8047-AFBE-82DF9CAE88DE}"/>
              </a:ext>
            </a:extLst>
          </p:cNvPr>
          <p:cNvSpPr/>
          <p:nvPr/>
        </p:nvSpPr>
        <p:spPr>
          <a:xfrm>
            <a:off x="1380477" y="6231383"/>
            <a:ext cx="9431043" cy="461665"/>
          </a:xfrm>
          <a:prstGeom prst="rect">
            <a:avLst/>
          </a:prstGeom>
        </p:spPr>
        <p:txBody>
          <a:bodyPr wrap="none">
            <a:spAutoFit/>
          </a:bodyPr>
          <a:lstStyle/>
          <a:p>
            <a:r>
              <a:rPr lang="en-GB" sz="2400" b="1" dirty="0">
                <a:solidFill>
                  <a:srgbClr val="1D1815"/>
                </a:solidFill>
                <a:latin typeface="Arial" panose="020B0604020202020204" pitchFamily="34" charset="0"/>
                <a:cs typeface="Arial" panose="020B0604020202020204" pitchFamily="34" charset="0"/>
              </a:rPr>
              <a:t>West Indies Auxiliary Territorial Service office workers, 1943 (c)</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9B80179-9FBA-AC47-909B-0A473341E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2835868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D26E3-4621-5943-830A-5C6F52C99BCB}"/>
              </a:ext>
            </a:extLst>
          </p:cNvPr>
          <p:cNvPicPr>
            <a:picLocks noChangeAspect="1"/>
          </p:cNvPicPr>
          <p:nvPr/>
        </p:nvPicPr>
        <p:blipFill>
          <a:blip r:embed="rId3"/>
          <a:stretch>
            <a:fillRect/>
          </a:stretch>
        </p:blipFill>
        <p:spPr>
          <a:xfrm>
            <a:off x="444252" y="262632"/>
            <a:ext cx="9582437" cy="6068876"/>
          </a:xfrm>
          <a:prstGeom prst="rect">
            <a:avLst/>
          </a:prstGeom>
        </p:spPr>
      </p:pic>
      <p:sp>
        <p:nvSpPr>
          <p:cNvPr id="5" name="Rectangle 4">
            <a:extLst>
              <a:ext uri="{FF2B5EF4-FFF2-40B4-BE49-F238E27FC236}">
                <a16:creationId xmlns:a16="http://schemas.microsoft.com/office/drawing/2014/main" id="{E90C4420-0B51-B24E-9B62-284C2B8F3271}"/>
              </a:ext>
            </a:extLst>
          </p:cNvPr>
          <p:cNvSpPr/>
          <p:nvPr/>
        </p:nvSpPr>
        <p:spPr>
          <a:xfrm>
            <a:off x="779476" y="6331508"/>
            <a:ext cx="8911988" cy="461665"/>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West Indies ATS personnel exercise on a beach, 1943-1947</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2849851-5B91-6144-B69B-D8946A966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2442209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6CD8B63-4E94-E34E-8CED-F717C142E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206" y="259308"/>
            <a:ext cx="8819587" cy="56228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F5C067A-8F8D-3143-8081-F05B6DF80B1C}"/>
              </a:ext>
            </a:extLst>
          </p:cNvPr>
          <p:cNvSpPr/>
          <p:nvPr/>
        </p:nvSpPr>
        <p:spPr>
          <a:xfrm>
            <a:off x="1686205" y="5882185"/>
            <a:ext cx="8819587" cy="830997"/>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Five members of the West Indies Auxiliary Territorial Service sitting on a military vehicle, 1943 (c)</a:t>
            </a:r>
          </a:p>
        </p:txBody>
      </p:sp>
      <p:pic>
        <p:nvPicPr>
          <p:cNvPr id="6" name="Picture 5">
            <a:extLst>
              <a:ext uri="{FF2B5EF4-FFF2-40B4-BE49-F238E27FC236}">
                <a16:creationId xmlns:a16="http://schemas.microsoft.com/office/drawing/2014/main" id="{84088039-5186-704B-8093-B7B5D0B94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3024418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9DEBE-EA6E-CE48-8482-13908179C555}"/>
              </a:ext>
            </a:extLst>
          </p:cNvPr>
          <p:cNvSpPr>
            <a:spLocks noGrp="1"/>
          </p:cNvSpPr>
          <p:nvPr>
            <p:ph type="ctrTitle"/>
          </p:nvPr>
        </p:nvSpPr>
        <p:spPr>
          <a:xfrm>
            <a:off x="1497806" y="2644254"/>
            <a:ext cx="9196387" cy="1569492"/>
          </a:xfrm>
        </p:spPr>
        <p:txBody>
          <a:bodyPr>
            <a:normAutofit/>
          </a:bodyPr>
          <a:lstStyle/>
          <a:p>
            <a:r>
              <a:rPr lang="en-US" sz="4800" b="1" dirty="0">
                <a:solidFill>
                  <a:srgbClr val="41AD49"/>
                </a:solidFill>
                <a:latin typeface="Arial" panose="020B0604020202020204" pitchFamily="34" charset="0"/>
                <a:cs typeface="Arial" panose="020B0604020202020204" pitchFamily="34" charset="0"/>
              </a:rPr>
              <a:t>First World War:</a:t>
            </a:r>
            <a:br>
              <a:rPr lang="en-US" sz="4800" b="1" dirty="0">
                <a:solidFill>
                  <a:srgbClr val="41AD49"/>
                </a:solidFill>
                <a:latin typeface="Arial" panose="020B0604020202020204" pitchFamily="34" charset="0"/>
                <a:cs typeface="Arial" panose="020B0604020202020204" pitchFamily="34" charset="0"/>
              </a:rPr>
            </a:br>
            <a:r>
              <a:rPr lang="en-US" sz="4800" b="1" dirty="0">
                <a:solidFill>
                  <a:srgbClr val="41AD49"/>
                </a:solidFill>
                <a:latin typeface="Arial" panose="020B0604020202020204" pitchFamily="34" charset="0"/>
                <a:cs typeface="Arial" panose="020B0604020202020204" pitchFamily="34" charset="0"/>
              </a:rPr>
              <a:t>Caribbean Regiments</a:t>
            </a:r>
          </a:p>
        </p:txBody>
      </p:sp>
      <p:pic>
        <p:nvPicPr>
          <p:cNvPr id="4" name="Picture 3">
            <a:extLst>
              <a:ext uri="{FF2B5EF4-FFF2-40B4-BE49-F238E27FC236}">
                <a16:creationId xmlns:a16="http://schemas.microsoft.com/office/drawing/2014/main" id="{188F0E96-36B6-EE46-85FE-69BC6EEAE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1228265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9DEBE-EA6E-CE48-8482-13908179C555}"/>
              </a:ext>
            </a:extLst>
          </p:cNvPr>
          <p:cNvSpPr>
            <a:spLocks noGrp="1"/>
          </p:cNvSpPr>
          <p:nvPr>
            <p:ph type="ctrTitle"/>
          </p:nvPr>
        </p:nvSpPr>
        <p:spPr>
          <a:xfrm>
            <a:off x="1524000" y="2651078"/>
            <a:ext cx="9144000" cy="1555844"/>
          </a:xfrm>
        </p:spPr>
        <p:txBody>
          <a:bodyPr>
            <a:normAutofit/>
          </a:bodyPr>
          <a:lstStyle/>
          <a:p>
            <a:r>
              <a:rPr lang="en-US" sz="4800" b="1" dirty="0">
                <a:solidFill>
                  <a:srgbClr val="41AD49"/>
                </a:solidFill>
                <a:latin typeface="Arial" panose="020B0604020202020204" pitchFamily="34" charset="0"/>
                <a:cs typeface="Arial" panose="020B0604020202020204" pitchFamily="34" charset="0"/>
              </a:rPr>
              <a:t>Second World War:</a:t>
            </a:r>
            <a:br>
              <a:rPr lang="en-US" sz="4800" b="1" dirty="0">
                <a:solidFill>
                  <a:srgbClr val="41AD49"/>
                </a:solidFill>
                <a:latin typeface="Arial" panose="020B0604020202020204" pitchFamily="34" charset="0"/>
                <a:cs typeface="Arial" panose="020B0604020202020204" pitchFamily="34" charset="0"/>
              </a:rPr>
            </a:br>
            <a:r>
              <a:rPr lang="en-US" sz="4800" b="1" dirty="0">
                <a:solidFill>
                  <a:srgbClr val="41AD49"/>
                </a:solidFill>
                <a:latin typeface="Arial" panose="020B0604020202020204" pitchFamily="34" charset="0"/>
                <a:cs typeface="Arial" panose="020B0604020202020204" pitchFamily="34" charset="0"/>
              </a:rPr>
              <a:t>Deployment of African Forces</a:t>
            </a:r>
          </a:p>
        </p:txBody>
      </p:sp>
      <p:pic>
        <p:nvPicPr>
          <p:cNvPr id="4" name="Picture 3">
            <a:extLst>
              <a:ext uri="{FF2B5EF4-FFF2-40B4-BE49-F238E27FC236}">
                <a16:creationId xmlns:a16="http://schemas.microsoft.com/office/drawing/2014/main" id="{188F0E96-36B6-EE46-85FE-69BC6EEAE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1622835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540CB9-DBE1-374D-B87B-0C9A5CCEB0C6}"/>
              </a:ext>
            </a:extLst>
          </p:cNvPr>
          <p:cNvPicPr>
            <a:picLocks noChangeAspect="1"/>
          </p:cNvPicPr>
          <p:nvPr/>
        </p:nvPicPr>
        <p:blipFill>
          <a:blip r:embed="rId3"/>
          <a:stretch>
            <a:fillRect/>
          </a:stretch>
        </p:blipFill>
        <p:spPr>
          <a:xfrm>
            <a:off x="3043238" y="-10732"/>
            <a:ext cx="6096000" cy="6868732"/>
          </a:xfrm>
          <a:prstGeom prst="rect">
            <a:avLst/>
          </a:prstGeom>
        </p:spPr>
      </p:pic>
      <p:sp>
        <p:nvSpPr>
          <p:cNvPr id="5" name="Rectangle 4">
            <a:extLst>
              <a:ext uri="{FF2B5EF4-FFF2-40B4-BE49-F238E27FC236}">
                <a16:creationId xmlns:a16="http://schemas.microsoft.com/office/drawing/2014/main" id="{FAA968BA-5084-7447-BB91-B237A783B495}"/>
              </a:ext>
            </a:extLst>
          </p:cNvPr>
          <p:cNvSpPr/>
          <p:nvPr/>
        </p:nvSpPr>
        <p:spPr>
          <a:xfrm>
            <a:off x="184379" y="4380697"/>
            <a:ext cx="2734235" cy="2308324"/>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Formation badge of 81st West African Division, 'Black Tarantulas', 1943 (c)</a:t>
            </a:r>
          </a:p>
        </p:txBody>
      </p:sp>
      <p:pic>
        <p:nvPicPr>
          <p:cNvPr id="7" name="Picture 6">
            <a:extLst>
              <a:ext uri="{FF2B5EF4-FFF2-40B4-BE49-F238E27FC236}">
                <a16:creationId xmlns:a16="http://schemas.microsoft.com/office/drawing/2014/main" id="{A260EFC0-B528-1E47-804B-FBC2DE71F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3633401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2521C0-DA33-DF4F-A360-B8BD91A4051F}"/>
              </a:ext>
            </a:extLst>
          </p:cNvPr>
          <p:cNvPicPr>
            <a:picLocks noChangeAspect="1"/>
          </p:cNvPicPr>
          <p:nvPr/>
        </p:nvPicPr>
        <p:blipFill>
          <a:blip r:embed="rId3"/>
          <a:stretch>
            <a:fillRect/>
          </a:stretch>
        </p:blipFill>
        <p:spPr>
          <a:xfrm>
            <a:off x="2347168" y="204716"/>
            <a:ext cx="7497664" cy="5888791"/>
          </a:xfrm>
          <a:prstGeom prst="rect">
            <a:avLst/>
          </a:prstGeom>
        </p:spPr>
      </p:pic>
      <p:sp>
        <p:nvSpPr>
          <p:cNvPr id="5" name="TextBox 4">
            <a:extLst>
              <a:ext uri="{FF2B5EF4-FFF2-40B4-BE49-F238E27FC236}">
                <a16:creationId xmlns:a16="http://schemas.microsoft.com/office/drawing/2014/main" id="{69F3D0FD-9F6D-904D-807B-FDD603BF1179}"/>
              </a:ext>
            </a:extLst>
          </p:cNvPr>
          <p:cNvSpPr txBox="1"/>
          <p:nvPr/>
        </p:nvSpPr>
        <p:spPr>
          <a:xfrm>
            <a:off x="2347169" y="6093507"/>
            <a:ext cx="7497664" cy="830997"/>
          </a:xfrm>
          <a:prstGeom prst="rect">
            <a:avLst/>
          </a:prstGeom>
          <a:noFill/>
        </p:spPr>
        <p:txBody>
          <a:bodyPr wrap="square" rtlCol="0">
            <a:spAutoFit/>
          </a:bodyPr>
          <a:lstStyle/>
          <a:p>
            <a:r>
              <a:rPr lang="en-GB" sz="2400" b="1" dirty="0">
                <a:solidFill>
                  <a:srgbClr val="1D1815"/>
                </a:solidFill>
                <a:latin typeface="Arial" panose="020B0604020202020204" pitchFamily="34" charset="0"/>
                <a:cs typeface="Arial" panose="020B0604020202020204" pitchFamily="34" charset="0"/>
              </a:rPr>
              <a:t>Troops of the Royal West African Frontier Force in the </a:t>
            </a:r>
            <a:r>
              <a:rPr lang="en-GB" sz="2400" b="1" dirty="0" err="1">
                <a:solidFill>
                  <a:srgbClr val="1D1815"/>
                </a:solidFill>
                <a:latin typeface="Arial" panose="020B0604020202020204" pitchFamily="34" charset="0"/>
                <a:cs typeface="Arial" panose="020B0604020202020204" pitchFamily="34" charset="0"/>
              </a:rPr>
              <a:t>Arakan</a:t>
            </a:r>
            <a:r>
              <a:rPr lang="en-GB" sz="2400" b="1" dirty="0">
                <a:solidFill>
                  <a:srgbClr val="1D1815"/>
                </a:solidFill>
                <a:latin typeface="Arial" panose="020B0604020202020204" pitchFamily="34" charset="0"/>
                <a:cs typeface="Arial" panose="020B0604020202020204" pitchFamily="34" charset="0"/>
              </a:rPr>
              <a:t>, Burma, 1944 (c)</a:t>
            </a:r>
          </a:p>
        </p:txBody>
      </p:sp>
      <p:pic>
        <p:nvPicPr>
          <p:cNvPr id="7" name="Picture 6">
            <a:extLst>
              <a:ext uri="{FF2B5EF4-FFF2-40B4-BE49-F238E27FC236}">
                <a16:creationId xmlns:a16="http://schemas.microsoft.com/office/drawing/2014/main" id="{3CBE09AC-49CC-2C46-B503-228E74301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1425313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DC2D58-32EC-604D-95B7-49AB01B27DE0}"/>
              </a:ext>
            </a:extLst>
          </p:cNvPr>
          <p:cNvPicPr>
            <a:picLocks noChangeAspect="1"/>
          </p:cNvPicPr>
          <p:nvPr/>
        </p:nvPicPr>
        <p:blipFill>
          <a:blip r:embed="rId3"/>
          <a:stretch>
            <a:fillRect/>
          </a:stretch>
        </p:blipFill>
        <p:spPr>
          <a:xfrm>
            <a:off x="2072091" y="233269"/>
            <a:ext cx="8047814" cy="6052627"/>
          </a:xfrm>
          <a:prstGeom prst="rect">
            <a:avLst/>
          </a:prstGeom>
        </p:spPr>
      </p:pic>
      <p:sp>
        <p:nvSpPr>
          <p:cNvPr id="7" name="Rectangle 6">
            <a:extLst>
              <a:ext uri="{FF2B5EF4-FFF2-40B4-BE49-F238E27FC236}">
                <a16:creationId xmlns:a16="http://schemas.microsoft.com/office/drawing/2014/main" id="{5094177E-07CF-E841-B904-5A7F1B359D7E}"/>
              </a:ext>
            </a:extLst>
          </p:cNvPr>
          <p:cNvSpPr/>
          <p:nvPr/>
        </p:nvSpPr>
        <p:spPr>
          <a:xfrm>
            <a:off x="1543406" y="6285896"/>
            <a:ext cx="9105185" cy="461665"/>
          </a:xfrm>
          <a:prstGeom prst="rect">
            <a:avLst/>
          </a:prstGeom>
        </p:spPr>
        <p:txBody>
          <a:bodyPr wrap="none">
            <a:spAutoFit/>
          </a:bodyPr>
          <a:lstStyle/>
          <a:p>
            <a:r>
              <a:rPr lang="en-GB" sz="2400" b="1" dirty="0" err="1">
                <a:solidFill>
                  <a:srgbClr val="1D1815"/>
                </a:solidFill>
                <a:latin typeface="Arial" panose="020B0604020202020204" pitchFamily="34" charset="0"/>
                <a:cs typeface="Arial" panose="020B0604020202020204" pitchFamily="34" charset="0"/>
              </a:rPr>
              <a:t>Bofors</a:t>
            </a:r>
            <a:r>
              <a:rPr lang="en-GB" sz="2400" b="1" dirty="0">
                <a:solidFill>
                  <a:srgbClr val="1D1815"/>
                </a:solidFill>
                <a:latin typeface="Arial" panose="020B0604020202020204" pitchFamily="34" charset="0"/>
                <a:cs typeface="Arial" panose="020B0604020202020204" pitchFamily="34" charset="0"/>
              </a:rPr>
              <a:t> gun crew from the King's African Rifles, 1939-1945 (c)</a:t>
            </a:r>
          </a:p>
        </p:txBody>
      </p:sp>
      <p:pic>
        <p:nvPicPr>
          <p:cNvPr id="6" name="Picture 5">
            <a:extLst>
              <a:ext uri="{FF2B5EF4-FFF2-40B4-BE49-F238E27FC236}">
                <a16:creationId xmlns:a16="http://schemas.microsoft.com/office/drawing/2014/main" id="{19758D34-EE30-B748-A8BF-742E8F5BF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4196880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A5FC86-EDA7-D44D-A87F-A9062C788135}"/>
              </a:ext>
            </a:extLst>
          </p:cNvPr>
          <p:cNvPicPr>
            <a:picLocks noChangeAspect="1"/>
          </p:cNvPicPr>
          <p:nvPr/>
        </p:nvPicPr>
        <p:blipFill>
          <a:blip r:embed="rId3"/>
          <a:stretch>
            <a:fillRect/>
          </a:stretch>
        </p:blipFill>
        <p:spPr>
          <a:xfrm>
            <a:off x="2305867" y="232861"/>
            <a:ext cx="7580262" cy="5685196"/>
          </a:xfrm>
          <a:prstGeom prst="rect">
            <a:avLst/>
          </a:prstGeom>
        </p:spPr>
      </p:pic>
      <p:sp>
        <p:nvSpPr>
          <p:cNvPr id="5" name="Rectangle 4">
            <a:extLst>
              <a:ext uri="{FF2B5EF4-FFF2-40B4-BE49-F238E27FC236}">
                <a16:creationId xmlns:a16="http://schemas.microsoft.com/office/drawing/2014/main" id="{438959F9-08FE-ED42-A4A8-29DA03AFCA66}"/>
              </a:ext>
            </a:extLst>
          </p:cNvPr>
          <p:cNvSpPr/>
          <p:nvPr/>
        </p:nvSpPr>
        <p:spPr>
          <a:xfrm>
            <a:off x="2305867" y="5918057"/>
            <a:ext cx="7580262" cy="830997"/>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A detachment of </a:t>
            </a:r>
            <a:r>
              <a:rPr lang="en-GB" sz="2400" b="1" i="0" u="none" strike="noStrike">
                <a:solidFill>
                  <a:srgbClr val="1D1815"/>
                </a:solidFill>
                <a:effectLst/>
                <a:latin typeface="Arial" panose="020B0604020202020204" pitchFamily="34" charset="0"/>
                <a:cs typeface="Arial" panose="020B0604020202020204" pitchFamily="34" charset="0"/>
              </a:rPr>
              <a:t>the King's </a:t>
            </a:r>
            <a:r>
              <a:rPr lang="en-GB" sz="2400" b="1" i="0" u="none" strike="noStrike" dirty="0">
                <a:solidFill>
                  <a:srgbClr val="1D1815"/>
                </a:solidFill>
                <a:effectLst/>
                <a:latin typeface="Arial" panose="020B0604020202020204" pitchFamily="34" charset="0"/>
                <a:cs typeface="Arial" panose="020B0604020202020204" pitchFamily="34" charset="0"/>
              </a:rPr>
              <a:t>African Rifles marching from </a:t>
            </a:r>
            <a:r>
              <a:rPr lang="en-GB" sz="2400" b="1" i="0" u="none" strike="noStrike" dirty="0" err="1">
                <a:solidFill>
                  <a:srgbClr val="1D1815"/>
                </a:solidFill>
                <a:effectLst/>
                <a:latin typeface="Arial" panose="020B0604020202020204" pitchFamily="34" charset="0"/>
                <a:cs typeface="Arial" panose="020B0604020202020204" pitchFamily="34" charset="0"/>
              </a:rPr>
              <a:t>Garsen</a:t>
            </a:r>
            <a:r>
              <a:rPr lang="en-GB" sz="2400" b="1" i="0" u="none" strike="noStrike" dirty="0">
                <a:solidFill>
                  <a:srgbClr val="1D1815"/>
                </a:solidFill>
                <a:effectLst/>
                <a:latin typeface="Arial" panose="020B0604020202020204" pitchFamily="34" charset="0"/>
                <a:cs typeface="Arial" panose="020B0604020202020204" pitchFamily="34" charset="0"/>
              </a:rPr>
              <a:t> to </a:t>
            </a:r>
            <a:r>
              <a:rPr lang="en-GB" sz="2400" b="1" i="0" u="none" strike="noStrike" dirty="0" err="1">
                <a:solidFill>
                  <a:srgbClr val="1D1815"/>
                </a:solidFill>
                <a:effectLst/>
                <a:latin typeface="Arial" panose="020B0604020202020204" pitchFamily="34" charset="0"/>
                <a:cs typeface="Arial" panose="020B0604020202020204" pitchFamily="34" charset="0"/>
              </a:rPr>
              <a:t>Galbanti</a:t>
            </a:r>
            <a:r>
              <a:rPr lang="en-GB" sz="2400" b="1" i="0" u="none" strike="noStrike" dirty="0">
                <a:solidFill>
                  <a:srgbClr val="1D1815"/>
                </a:solidFill>
                <a:effectLst/>
                <a:latin typeface="Arial" panose="020B0604020202020204" pitchFamily="34" charset="0"/>
                <a:cs typeface="Arial" panose="020B0604020202020204" pitchFamily="34" charset="0"/>
              </a:rPr>
              <a:t>, 1939-1941 (c)</a:t>
            </a:r>
          </a:p>
        </p:txBody>
      </p:sp>
      <p:pic>
        <p:nvPicPr>
          <p:cNvPr id="7" name="Picture 6">
            <a:extLst>
              <a:ext uri="{FF2B5EF4-FFF2-40B4-BE49-F238E27FC236}">
                <a16:creationId xmlns:a16="http://schemas.microsoft.com/office/drawing/2014/main" id="{995C4B17-97A2-364D-8EFE-5EC94A2F0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1453377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47D1AB-2EFD-3045-90B8-DF2547703FF2}"/>
              </a:ext>
            </a:extLst>
          </p:cNvPr>
          <p:cNvPicPr>
            <a:picLocks noChangeAspect="1"/>
          </p:cNvPicPr>
          <p:nvPr/>
        </p:nvPicPr>
        <p:blipFill>
          <a:blip r:embed="rId3"/>
          <a:stretch>
            <a:fillRect/>
          </a:stretch>
        </p:blipFill>
        <p:spPr>
          <a:xfrm>
            <a:off x="3524250" y="0"/>
            <a:ext cx="5143500" cy="6858000"/>
          </a:xfrm>
          <a:prstGeom prst="rect">
            <a:avLst/>
          </a:prstGeom>
        </p:spPr>
      </p:pic>
      <p:sp>
        <p:nvSpPr>
          <p:cNvPr id="5" name="Rectangle 4">
            <a:extLst>
              <a:ext uri="{FF2B5EF4-FFF2-40B4-BE49-F238E27FC236}">
                <a16:creationId xmlns:a16="http://schemas.microsoft.com/office/drawing/2014/main" id="{734EC1FE-152F-E74A-8E98-292452DDB4AF}"/>
              </a:ext>
            </a:extLst>
          </p:cNvPr>
          <p:cNvSpPr/>
          <p:nvPr/>
        </p:nvSpPr>
        <p:spPr>
          <a:xfrm>
            <a:off x="333700" y="4342162"/>
            <a:ext cx="3048000" cy="2308324"/>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'Tradition and modern war', an Askari (a Ngoma) with traditional headdress and identity tags, 1942</a:t>
            </a:r>
          </a:p>
        </p:txBody>
      </p:sp>
      <p:pic>
        <p:nvPicPr>
          <p:cNvPr id="7" name="Picture 6">
            <a:extLst>
              <a:ext uri="{FF2B5EF4-FFF2-40B4-BE49-F238E27FC236}">
                <a16:creationId xmlns:a16="http://schemas.microsoft.com/office/drawing/2014/main" id="{919CE98F-8FE0-4245-9B42-6A9A2C0804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4065388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4E5405-B365-D24E-88EF-CB4FCC46220A}"/>
              </a:ext>
            </a:extLst>
          </p:cNvPr>
          <p:cNvPicPr>
            <a:picLocks noChangeAspect="1"/>
          </p:cNvPicPr>
          <p:nvPr/>
        </p:nvPicPr>
        <p:blipFill>
          <a:blip r:embed="rId3"/>
          <a:stretch>
            <a:fillRect/>
          </a:stretch>
        </p:blipFill>
        <p:spPr>
          <a:xfrm>
            <a:off x="2917031" y="0"/>
            <a:ext cx="6357938" cy="6858000"/>
          </a:xfrm>
          <a:prstGeom prst="rect">
            <a:avLst/>
          </a:prstGeom>
        </p:spPr>
      </p:pic>
      <p:sp>
        <p:nvSpPr>
          <p:cNvPr id="5" name="Rectangle 4">
            <a:extLst>
              <a:ext uri="{FF2B5EF4-FFF2-40B4-BE49-F238E27FC236}">
                <a16:creationId xmlns:a16="http://schemas.microsoft.com/office/drawing/2014/main" id="{E5598DDD-FE42-9549-BCF4-D2FC8432B2A9}"/>
              </a:ext>
            </a:extLst>
          </p:cNvPr>
          <p:cNvSpPr/>
          <p:nvPr/>
        </p:nvSpPr>
        <p:spPr>
          <a:xfrm>
            <a:off x="225122" y="108747"/>
            <a:ext cx="2519082" cy="1938992"/>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Signallers with the King's African Rifles taking down a message, 1943</a:t>
            </a:r>
          </a:p>
        </p:txBody>
      </p:sp>
      <p:pic>
        <p:nvPicPr>
          <p:cNvPr id="7" name="Picture 6">
            <a:extLst>
              <a:ext uri="{FF2B5EF4-FFF2-40B4-BE49-F238E27FC236}">
                <a16:creationId xmlns:a16="http://schemas.microsoft.com/office/drawing/2014/main" id="{C4637C47-8EF4-CB49-AD3E-83F68686D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3461769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392F40-0E65-FD44-97D9-FE602E3A4308}"/>
              </a:ext>
            </a:extLst>
          </p:cNvPr>
          <p:cNvPicPr>
            <a:picLocks noChangeAspect="1"/>
          </p:cNvPicPr>
          <p:nvPr/>
        </p:nvPicPr>
        <p:blipFill>
          <a:blip r:embed="rId3"/>
          <a:stretch>
            <a:fillRect/>
          </a:stretch>
        </p:blipFill>
        <p:spPr>
          <a:xfrm>
            <a:off x="1834654" y="229505"/>
            <a:ext cx="8522687" cy="6036903"/>
          </a:xfrm>
          <a:prstGeom prst="rect">
            <a:avLst/>
          </a:prstGeom>
        </p:spPr>
      </p:pic>
      <p:sp>
        <p:nvSpPr>
          <p:cNvPr id="5" name="Rectangle 4">
            <a:extLst>
              <a:ext uri="{FF2B5EF4-FFF2-40B4-BE49-F238E27FC236}">
                <a16:creationId xmlns:a16="http://schemas.microsoft.com/office/drawing/2014/main" id="{DA220158-40B1-D944-8510-38846B0639C3}"/>
              </a:ext>
            </a:extLst>
          </p:cNvPr>
          <p:cNvSpPr/>
          <p:nvPr/>
        </p:nvSpPr>
        <p:spPr>
          <a:xfrm>
            <a:off x="2759641" y="6266408"/>
            <a:ext cx="6672715" cy="461665"/>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Nigerian soldiers with their Mallam, 1944 (c)</a:t>
            </a:r>
            <a:endParaRPr lang="en-US" sz="2400" b="1" dirty="0">
              <a:solidFill>
                <a:srgbClr val="1D1815"/>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4A7CA90-BFA6-C74E-B0B0-918AA3A3C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1896678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8D5946-1F9F-454B-BDA4-C33B6565546C}"/>
              </a:ext>
            </a:extLst>
          </p:cNvPr>
          <p:cNvPicPr>
            <a:picLocks noChangeAspect="1"/>
          </p:cNvPicPr>
          <p:nvPr/>
        </p:nvPicPr>
        <p:blipFill>
          <a:blip r:embed="rId3"/>
          <a:stretch>
            <a:fillRect/>
          </a:stretch>
        </p:blipFill>
        <p:spPr>
          <a:xfrm>
            <a:off x="1581541" y="287475"/>
            <a:ext cx="9028918" cy="6019278"/>
          </a:xfrm>
          <a:prstGeom prst="rect">
            <a:avLst/>
          </a:prstGeom>
        </p:spPr>
      </p:pic>
      <p:sp>
        <p:nvSpPr>
          <p:cNvPr id="5" name="Rectangle 4">
            <a:extLst>
              <a:ext uri="{FF2B5EF4-FFF2-40B4-BE49-F238E27FC236}">
                <a16:creationId xmlns:a16="http://schemas.microsoft.com/office/drawing/2014/main" id="{516C7B5D-3FF6-5E47-B5ED-170F17B5B45A}"/>
              </a:ext>
            </a:extLst>
          </p:cNvPr>
          <p:cNvSpPr/>
          <p:nvPr/>
        </p:nvSpPr>
        <p:spPr>
          <a:xfrm>
            <a:off x="1389807" y="6306753"/>
            <a:ext cx="9412385" cy="461665"/>
          </a:xfrm>
          <a:prstGeom prst="rect">
            <a:avLst/>
          </a:prstGeom>
        </p:spPr>
        <p:txBody>
          <a:bodyPr wrap="non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Victory in Europe Day celebrations at Nairobi, Kenya, May 1945</a:t>
            </a:r>
          </a:p>
        </p:txBody>
      </p:sp>
      <p:pic>
        <p:nvPicPr>
          <p:cNvPr id="7" name="Picture 6">
            <a:extLst>
              <a:ext uri="{FF2B5EF4-FFF2-40B4-BE49-F238E27FC236}">
                <a16:creationId xmlns:a16="http://schemas.microsoft.com/office/drawing/2014/main" id="{790C3883-7A66-1944-957C-36EDA043A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901266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9A0445-4D7E-F546-A10D-4D29548B56BC}"/>
              </a:ext>
            </a:extLst>
          </p:cNvPr>
          <p:cNvPicPr>
            <a:picLocks noChangeAspect="1"/>
          </p:cNvPicPr>
          <p:nvPr/>
        </p:nvPicPr>
        <p:blipFill>
          <a:blip r:embed="rId3"/>
          <a:stretch>
            <a:fillRect/>
          </a:stretch>
        </p:blipFill>
        <p:spPr>
          <a:xfrm>
            <a:off x="3659981" y="0"/>
            <a:ext cx="4872038" cy="6858000"/>
          </a:xfrm>
          <a:prstGeom prst="rect">
            <a:avLst/>
          </a:prstGeom>
        </p:spPr>
      </p:pic>
      <p:sp>
        <p:nvSpPr>
          <p:cNvPr id="5" name="Rectangle 4">
            <a:extLst>
              <a:ext uri="{FF2B5EF4-FFF2-40B4-BE49-F238E27FC236}">
                <a16:creationId xmlns:a16="http://schemas.microsoft.com/office/drawing/2014/main" id="{0DD766F1-C917-4744-BAFA-66C5FF4433DA}"/>
              </a:ext>
            </a:extLst>
          </p:cNvPr>
          <p:cNvSpPr/>
          <p:nvPr/>
        </p:nvSpPr>
        <p:spPr>
          <a:xfrm>
            <a:off x="341194" y="202803"/>
            <a:ext cx="3070746" cy="830997"/>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'Young Men of the Bahamas'</a:t>
            </a:r>
          </a:p>
        </p:txBody>
      </p:sp>
      <p:pic>
        <p:nvPicPr>
          <p:cNvPr id="7" name="Picture 6">
            <a:extLst>
              <a:ext uri="{FF2B5EF4-FFF2-40B4-BE49-F238E27FC236}">
                <a16:creationId xmlns:a16="http://schemas.microsoft.com/office/drawing/2014/main" id="{7DDF278E-3043-2D4D-8F88-E17605FD9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863138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AE5887-A54C-4E44-BD0D-1FF00592F2D9}"/>
              </a:ext>
            </a:extLst>
          </p:cNvPr>
          <p:cNvPicPr>
            <a:picLocks noChangeAspect="1"/>
          </p:cNvPicPr>
          <p:nvPr/>
        </p:nvPicPr>
        <p:blipFill>
          <a:blip r:embed="rId3"/>
          <a:stretch>
            <a:fillRect/>
          </a:stretch>
        </p:blipFill>
        <p:spPr>
          <a:xfrm>
            <a:off x="2630905" y="0"/>
            <a:ext cx="6930190" cy="6858000"/>
          </a:xfrm>
          <a:prstGeom prst="rect">
            <a:avLst/>
          </a:prstGeom>
        </p:spPr>
      </p:pic>
      <p:sp>
        <p:nvSpPr>
          <p:cNvPr id="5" name="Rectangle 4">
            <a:extLst>
              <a:ext uri="{FF2B5EF4-FFF2-40B4-BE49-F238E27FC236}">
                <a16:creationId xmlns:a16="http://schemas.microsoft.com/office/drawing/2014/main" id="{C547986B-1B53-8A44-81F9-063A1737C59F}"/>
              </a:ext>
            </a:extLst>
          </p:cNvPr>
          <p:cNvSpPr/>
          <p:nvPr/>
        </p:nvSpPr>
        <p:spPr>
          <a:xfrm>
            <a:off x="259987" y="5063318"/>
            <a:ext cx="1937302" cy="1569660"/>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Watching aircraft, September 1918</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74DC32C-3848-AC49-AC2D-89C8638AC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1067175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9DEBE-EA6E-CE48-8482-13908179C555}"/>
              </a:ext>
            </a:extLst>
          </p:cNvPr>
          <p:cNvSpPr>
            <a:spLocks noGrp="1"/>
          </p:cNvSpPr>
          <p:nvPr>
            <p:ph type="ctrTitle"/>
          </p:nvPr>
        </p:nvSpPr>
        <p:spPr>
          <a:xfrm>
            <a:off x="1524000" y="2653210"/>
            <a:ext cx="9144000" cy="1551579"/>
          </a:xfrm>
        </p:spPr>
        <p:txBody>
          <a:bodyPr>
            <a:normAutofit/>
          </a:bodyPr>
          <a:lstStyle/>
          <a:p>
            <a:r>
              <a:rPr lang="en-US" sz="4800" b="1" dirty="0">
                <a:solidFill>
                  <a:srgbClr val="41AD49"/>
                </a:solidFill>
                <a:latin typeface="Arial" panose="020B0604020202020204" pitchFamily="34" charset="0"/>
                <a:cs typeface="Arial" panose="020B0604020202020204" pitchFamily="34" charset="0"/>
              </a:rPr>
              <a:t>First World War:</a:t>
            </a:r>
            <a:br>
              <a:rPr lang="en-US" sz="4800" b="1" dirty="0">
                <a:solidFill>
                  <a:srgbClr val="41AD49"/>
                </a:solidFill>
                <a:latin typeface="Arial" panose="020B0604020202020204" pitchFamily="34" charset="0"/>
                <a:cs typeface="Arial" panose="020B0604020202020204" pitchFamily="34" charset="0"/>
              </a:rPr>
            </a:br>
            <a:r>
              <a:rPr lang="en-US" sz="4800" b="1" dirty="0">
                <a:solidFill>
                  <a:srgbClr val="41AD49"/>
                </a:solidFill>
                <a:latin typeface="Arial" panose="020B0604020202020204" pitchFamily="34" charset="0"/>
                <a:cs typeface="Arial" panose="020B0604020202020204" pitchFamily="34" charset="0"/>
              </a:rPr>
              <a:t>Campaigns in Africa</a:t>
            </a:r>
          </a:p>
        </p:txBody>
      </p:sp>
      <p:pic>
        <p:nvPicPr>
          <p:cNvPr id="4" name="Picture 3">
            <a:extLst>
              <a:ext uri="{FF2B5EF4-FFF2-40B4-BE49-F238E27FC236}">
                <a16:creationId xmlns:a16="http://schemas.microsoft.com/office/drawing/2014/main" id="{188F0E96-36B6-EE46-85FE-69BC6EEAE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4276284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711FF78-8DBD-1047-9F46-71E19E39225A}"/>
              </a:ext>
            </a:extLst>
          </p:cNvPr>
          <p:cNvPicPr>
            <a:picLocks noGrp="1" noChangeAspect="1"/>
          </p:cNvPicPr>
          <p:nvPr>
            <p:ph idx="1"/>
          </p:nvPr>
        </p:nvPicPr>
        <p:blipFill>
          <a:blip r:embed="rId3"/>
          <a:stretch>
            <a:fillRect/>
          </a:stretch>
        </p:blipFill>
        <p:spPr>
          <a:xfrm>
            <a:off x="4069417" y="7579"/>
            <a:ext cx="4053165" cy="6850421"/>
          </a:xfrm>
          <a:prstGeom prst="rect">
            <a:avLst/>
          </a:prstGeom>
        </p:spPr>
      </p:pic>
      <p:sp>
        <p:nvSpPr>
          <p:cNvPr id="5" name="Rectangle 4">
            <a:extLst>
              <a:ext uri="{FF2B5EF4-FFF2-40B4-BE49-F238E27FC236}">
                <a16:creationId xmlns:a16="http://schemas.microsoft.com/office/drawing/2014/main" id="{CFFCC829-BB9E-374D-AC5F-90CFAD19F7A7}"/>
              </a:ext>
            </a:extLst>
          </p:cNvPr>
          <p:cNvSpPr/>
          <p:nvPr/>
        </p:nvSpPr>
        <p:spPr>
          <a:xfrm>
            <a:off x="280681" y="232011"/>
            <a:ext cx="3090317" cy="830997"/>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A Yao askari, King's African Rifles, 1914</a:t>
            </a:r>
          </a:p>
        </p:txBody>
      </p:sp>
      <p:pic>
        <p:nvPicPr>
          <p:cNvPr id="7" name="Picture 6">
            <a:extLst>
              <a:ext uri="{FF2B5EF4-FFF2-40B4-BE49-F238E27FC236}">
                <a16:creationId xmlns:a16="http://schemas.microsoft.com/office/drawing/2014/main" id="{073F8CC8-38F3-8547-B294-D7A4B5A11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208650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CABA43-8A33-F042-B1A3-C4D3736D35EB}"/>
              </a:ext>
            </a:extLst>
          </p:cNvPr>
          <p:cNvPicPr>
            <a:picLocks noChangeAspect="1"/>
          </p:cNvPicPr>
          <p:nvPr/>
        </p:nvPicPr>
        <p:blipFill>
          <a:blip r:embed="rId3"/>
          <a:stretch>
            <a:fillRect/>
          </a:stretch>
        </p:blipFill>
        <p:spPr>
          <a:xfrm>
            <a:off x="235764" y="254842"/>
            <a:ext cx="10246514" cy="5913093"/>
          </a:xfrm>
          <a:prstGeom prst="rect">
            <a:avLst/>
          </a:prstGeom>
        </p:spPr>
      </p:pic>
      <p:sp>
        <p:nvSpPr>
          <p:cNvPr id="5" name="Rectangle 4">
            <a:extLst>
              <a:ext uri="{FF2B5EF4-FFF2-40B4-BE49-F238E27FC236}">
                <a16:creationId xmlns:a16="http://schemas.microsoft.com/office/drawing/2014/main" id="{C874EA60-9B73-6E4E-873F-DF986EF1C9A1}"/>
              </a:ext>
            </a:extLst>
          </p:cNvPr>
          <p:cNvSpPr/>
          <p:nvPr/>
        </p:nvSpPr>
        <p:spPr>
          <a:xfrm>
            <a:off x="1718981" y="6167935"/>
            <a:ext cx="7280080" cy="461665"/>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Askaris moving a field gun into position, 1914 (c)</a:t>
            </a:r>
          </a:p>
        </p:txBody>
      </p:sp>
      <p:pic>
        <p:nvPicPr>
          <p:cNvPr id="7" name="Picture 6">
            <a:extLst>
              <a:ext uri="{FF2B5EF4-FFF2-40B4-BE49-F238E27FC236}">
                <a16:creationId xmlns:a16="http://schemas.microsoft.com/office/drawing/2014/main" id="{64E2DC57-B209-174C-8679-103CBB9D3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3462162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27B12C-6043-9E4F-A2BE-1C049C1636E8}"/>
              </a:ext>
            </a:extLst>
          </p:cNvPr>
          <p:cNvPicPr>
            <a:picLocks noChangeAspect="1"/>
          </p:cNvPicPr>
          <p:nvPr/>
        </p:nvPicPr>
        <p:blipFill>
          <a:blip r:embed="rId3"/>
          <a:stretch>
            <a:fillRect/>
          </a:stretch>
        </p:blipFill>
        <p:spPr>
          <a:xfrm>
            <a:off x="332614" y="229802"/>
            <a:ext cx="9479604" cy="5628514"/>
          </a:xfrm>
          <a:prstGeom prst="rect">
            <a:avLst/>
          </a:prstGeom>
        </p:spPr>
      </p:pic>
      <p:sp>
        <p:nvSpPr>
          <p:cNvPr id="5" name="Rectangle 4">
            <a:extLst>
              <a:ext uri="{FF2B5EF4-FFF2-40B4-BE49-F238E27FC236}">
                <a16:creationId xmlns:a16="http://schemas.microsoft.com/office/drawing/2014/main" id="{29D2FAFF-3B40-3140-B234-EC5770C04742}"/>
              </a:ext>
            </a:extLst>
          </p:cNvPr>
          <p:cNvSpPr/>
          <p:nvPr/>
        </p:nvSpPr>
        <p:spPr>
          <a:xfrm>
            <a:off x="332614" y="5858316"/>
            <a:ext cx="9479604" cy="830997"/>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The Nigerian Regiment Artillery under Lieutenant O T Frith with a field gun, 1914 (c)</a:t>
            </a:r>
          </a:p>
        </p:txBody>
      </p:sp>
      <p:pic>
        <p:nvPicPr>
          <p:cNvPr id="7" name="Picture 6">
            <a:extLst>
              <a:ext uri="{FF2B5EF4-FFF2-40B4-BE49-F238E27FC236}">
                <a16:creationId xmlns:a16="http://schemas.microsoft.com/office/drawing/2014/main" id="{554C6185-A8D8-0244-BE14-860386473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1464526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449231-6CAD-AE47-81E7-5CCE06FC0F5E}"/>
              </a:ext>
            </a:extLst>
          </p:cNvPr>
          <p:cNvPicPr>
            <a:picLocks noChangeAspect="1"/>
          </p:cNvPicPr>
          <p:nvPr/>
        </p:nvPicPr>
        <p:blipFill>
          <a:blip r:embed="rId3"/>
          <a:stretch>
            <a:fillRect/>
          </a:stretch>
        </p:blipFill>
        <p:spPr>
          <a:xfrm>
            <a:off x="2002515" y="209933"/>
            <a:ext cx="8186970" cy="6072003"/>
          </a:xfrm>
          <a:prstGeom prst="rect">
            <a:avLst/>
          </a:prstGeom>
        </p:spPr>
      </p:pic>
      <p:sp>
        <p:nvSpPr>
          <p:cNvPr id="5" name="Rectangle 4">
            <a:extLst>
              <a:ext uri="{FF2B5EF4-FFF2-40B4-BE49-F238E27FC236}">
                <a16:creationId xmlns:a16="http://schemas.microsoft.com/office/drawing/2014/main" id="{176D766F-1FBC-6C49-A14A-C96D576516D9}"/>
              </a:ext>
            </a:extLst>
          </p:cNvPr>
          <p:cNvSpPr/>
          <p:nvPr/>
        </p:nvSpPr>
        <p:spPr>
          <a:xfrm>
            <a:off x="2347997" y="6281936"/>
            <a:ext cx="7496006" cy="461665"/>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A King's African Rifleman by a sentry box, 1916</a:t>
            </a:r>
          </a:p>
        </p:txBody>
      </p:sp>
      <p:pic>
        <p:nvPicPr>
          <p:cNvPr id="7" name="Picture 6">
            <a:extLst>
              <a:ext uri="{FF2B5EF4-FFF2-40B4-BE49-F238E27FC236}">
                <a16:creationId xmlns:a16="http://schemas.microsoft.com/office/drawing/2014/main" id="{1F84370A-6349-D043-B95B-4256D5216C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79928"/>
            <a:ext cx="765850" cy="527585"/>
          </a:xfrm>
          <a:prstGeom prst="rect">
            <a:avLst/>
          </a:prstGeom>
        </p:spPr>
      </p:pic>
    </p:spTree>
    <p:extLst>
      <p:ext uri="{BB962C8B-B14F-4D97-AF65-F5344CB8AC3E}">
        <p14:creationId xmlns:p14="http://schemas.microsoft.com/office/powerpoint/2010/main" val="2888008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1365</TotalTime>
  <Words>2923</Words>
  <Application>Microsoft Macintosh PowerPoint</Application>
  <PresentationFormat>Widescreen</PresentationFormat>
  <Paragraphs>229</Paragraphs>
  <Slides>28</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aleoregular</vt:lpstr>
      <vt:lpstr>Arial</vt:lpstr>
      <vt:lpstr>Calibri</vt:lpstr>
      <vt:lpstr>Calibri Light</vt:lpstr>
      <vt:lpstr>Office Theme</vt:lpstr>
      <vt:lpstr>Black History in the  NAM Collections</vt:lpstr>
      <vt:lpstr>First World War: Caribbean Regiments</vt:lpstr>
      <vt:lpstr>PowerPoint Presentation</vt:lpstr>
      <vt:lpstr>PowerPoint Presentation</vt:lpstr>
      <vt:lpstr>First World War: Campaigns in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 World War: Caribbean Women of the ATS </vt:lpstr>
      <vt:lpstr>PowerPoint Presentation</vt:lpstr>
      <vt:lpstr>PowerPoint Presentation</vt:lpstr>
      <vt:lpstr>PowerPoint Presentation</vt:lpstr>
      <vt:lpstr>PowerPoint Presentation</vt:lpstr>
      <vt:lpstr>PowerPoint Presentation</vt:lpstr>
      <vt:lpstr>Second World War: Deployment of African Forces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Pavone</dc:creator>
  <cp:lastModifiedBy>Olivia Pavone</cp:lastModifiedBy>
  <cp:revision>48</cp:revision>
  <dcterms:created xsi:type="dcterms:W3CDTF">2020-06-30T10:11:47Z</dcterms:created>
  <dcterms:modified xsi:type="dcterms:W3CDTF">2020-09-28T12:02:05Z</dcterms:modified>
</cp:coreProperties>
</file>