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9" r:id="rId2"/>
    <p:sldId id="256" r:id="rId3"/>
    <p:sldId id="258" r:id="rId4"/>
    <p:sldId id="264" r:id="rId5"/>
    <p:sldId id="262" r:id="rId6"/>
    <p:sldId id="263" r:id="rId7"/>
    <p:sldId id="259" r:id="rId8"/>
    <p:sldId id="266" r:id="rId9"/>
    <p:sldId id="276" r:id="rId10"/>
    <p:sldId id="277" r:id="rId11"/>
    <p:sldId id="265" r:id="rId12"/>
    <p:sldId id="273" r:id="rId13"/>
    <p:sldId id="275" r:id="rId14"/>
    <p:sldId id="278" r:id="rId15"/>
    <p:sldId id="283" r:id="rId16"/>
    <p:sldId id="279" r:id="rId17"/>
    <p:sldId id="285" r:id="rId18"/>
    <p:sldId id="280" r:id="rId19"/>
    <p:sldId id="282" r:id="rId20"/>
    <p:sldId id="267" r:id="rId21"/>
    <p:sldId id="268" r:id="rId22"/>
    <p:sldId id="272" r:id="rId23"/>
    <p:sldId id="269" r:id="rId24"/>
    <p:sldId id="270"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815"/>
    <a:srgbClr val="D0122D"/>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738"/>
  </p:normalViewPr>
  <p:slideViewPr>
    <p:cSldViewPr snapToGrid="0" snapToObjects="1">
      <p:cViewPr varScale="1">
        <p:scale>
          <a:sx n="97" d="100"/>
          <a:sy n="97" d="100"/>
        </p:scale>
        <p:origin x="11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BEF5A-ACCE-5C49-939D-CA54A9DDD117}"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474F-41F0-D842-8678-D0B88D35632E}" type="slidenum">
              <a:rPr lang="en-US" smtClean="0"/>
              <a:t>‹#›</a:t>
            </a:fld>
            <a:endParaRPr lang="en-US"/>
          </a:p>
        </p:txBody>
      </p:sp>
    </p:spTree>
    <p:extLst>
      <p:ext uri="{BB962C8B-B14F-4D97-AF65-F5344CB8AC3E}">
        <p14:creationId xmlns:p14="http://schemas.microsoft.com/office/powerpoint/2010/main" val="97411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Coloured lithograph by C </a:t>
            </a:r>
            <a:r>
              <a:rPr lang="en-GB" sz="1200" b="0" i="0" u="none" strike="noStrike" kern="1200" dirty="0" err="1">
                <a:solidFill>
                  <a:schemeClr val="tx1"/>
                </a:solidFill>
                <a:effectLst/>
                <a:latin typeface="+mn-lt"/>
                <a:ea typeface="+mn-ea"/>
                <a:cs typeface="+mn-cs"/>
              </a:rPr>
              <a:t>Hullmandel</a:t>
            </a:r>
            <a:r>
              <a:rPr lang="en-GB" sz="1200" b="0" i="0" u="none" strike="noStrike" kern="1200" dirty="0">
                <a:solidFill>
                  <a:schemeClr val="tx1"/>
                </a:solidFill>
                <a:effectLst/>
                <a:latin typeface="+mn-lt"/>
                <a:ea typeface="+mn-ea"/>
                <a:cs typeface="+mn-cs"/>
              </a:rPr>
              <a:t> after Denis Dighton, published by J Robins, London, 1825.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print depicts an engagement from the 1st Ashanti War (1823-1831). In 1821 the British Crown took over the territories on the Gold Coast (now Ghana) from the African Company of Merchants. The Company had been in decline since the abolition of the slave trade in 1807. Brigadier-General Sir Charles McCarthy was appointed governor. He decided to resist the incursions made from the interior by the ‘warlike’ Ashanti tribe against the more ‘peaceable’ </a:t>
            </a:r>
            <a:r>
              <a:rPr lang="en-GB" sz="1200" b="0" i="0" u="none" strike="noStrike" kern="1200" dirty="0" err="1">
                <a:solidFill>
                  <a:schemeClr val="tx1"/>
                </a:solidFill>
                <a:effectLst/>
                <a:latin typeface="+mn-lt"/>
                <a:ea typeface="+mn-ea"/>
                <a:cs typeface="+mn-cs"/>
              </a:rPr>
              <a:t>Fante</a:t>
            </a:r>
            <a:r>
              <a:rPr lang="en-GB" sz="1200" b="0" i="0" u="none" strike="noStrike" kern="1200" dirty="0">
                <a:solidFill>
                  <a:schemeClr val="tx1"/>
                </a:solidFill>
                <a:effectLst/>
                <a:latin typeface="+mn-lt"/>
                <a:ea typeface="+mn-ea"/>
                <a:cs typeface="+mn-cs"/>
              </a:rPr>
              <a:t> who inhabited the coastal region.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1971-02-33-1-1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3</a:t>
            </a:fld>
            <a:endParaRPr lang="en-US"/>
          </a:p>
        </p:txBody>
      </p:sp>
    </p:spTree>
    <p:extLst>
      <p:ext uri="{BB962C8B-B14F-4D97-AF65-F5344CB8AC3E}">
        <p14:creationId xmlns:p14="http://schemas.microsoft.com/office/powerpoint/2010/main" val="180421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James Bruton, 1879.</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Cetshwayo</a:t>
            </a:r>
            <a:r>
              <a:rPr lang="en-GB" sz="1200" b="0" i="0" u="none" strike="noStrike" kern="1200" dirty="0">
                <a:solidFill>
                  <a:schemeClr val="tx1"/>
                </a:solidFill>
                <a:effectLst/>
                <a:latin typeface="+mn-lt"/>
                <a:ea typeface="+mn-ea"/>
                <a:cs typeface="+mn-cs"/>
              </a:rPr>
              <a:t> was King of Zululand, a territory bordering Natal and the Transvaal. In 1878 he refused to disband his Zulu army or to cooperate with Sir Bartle Frere's plan for imperial federation in South Africa. In January 1879 a force commanded by Lieutenant-General Lord Chelmsford invaded Zululand. </a:t>
            </a:r>
            <a:r>
              <a:rPr lang="en-GB" sz="1200" b="0" i="0" u="none" strike="noStrike" kern="1200" dirty="0" err="1">
                <a:solidFill>
                  <a:schemeClr val="tx1"/>
                </a:solidFill>
                <a:effectLst/>
                <a:latin typeface="+mn-lt"/>
                <a:ea typeface="+mn-ea"/>
                <a:cs typeface="+mn-cs"/>
              </a:rPr>
              <a:t>Cetshwayo's</a:t>
            </a:r>
            <a:r>
              <a:rPr lang="en-GB" sz="1200" b="0" i="0" u="none" strike="noStrike" kern="1200" dirty="0">
                <a:solidFill>
                  <a:schemeClr val="tx1"/>
                </a:solidFill>
                <a:effectLst/>
                <a:latin typeface="+mn-lt"/>
                <a:ea typeface="+mn-ea"/>
                <a:cs typeface="+mn-cs"/>
              </a:rPr>
              <a:t> army resisted bravely, but the king became a fugitive after the Battle of Ulundi (4 July 1879). He was taken prisoner in August. Deprived of his kingdom, he was sent into exile at Cape Town.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1964-09-115-1</a:t>
            </a: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13</a:t>
            </a:fld>
            <a:endParaRPr lang="en-US"/>
          </a:p>
        </p:txBody>
      </p:sp>
    </p:spTree>
    <p:extLst>
      <p:ext uri="{BB962C8B-B14F-4D97-AF65-F5344CB8AC3E}">
        <p14:creationId xmlns:p14="http://schemas.microsoft.com/office/powerpoint/2010/main" val="358335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on canvas by Godfrey Douglas Giles (1857-1941), 1885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1st Sudan War (1884-1885), a British force of 4,000 was almost defeated by a Dervish army under Osman Digna at Tamai on 13 March 1884. The British fought in two brigade squares, one of which was temporarily broken by the Dervishes. The situation was only retrieved when the second square moved up in support after a desperate hand-to-hand struggle.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painting depicts the moment when the broken Second Brigade had re-formed and was advancing to recover the abandoned guns of the Naval Brigade. The artist was present at the battle as a lieutenant in the Bombay Staff Corps; he subsequently resigned his commission, trained as an artist in Paris and began a second career as an equestrian and battle painter. The artist's own account of the incident he depicted stated: 'Almost at the same moment a fresh body of the enemy were seen issuing from a broad, deep, rocky ravine, in which they had been lying concealed, this time in even denser numbers than before. Our troops met the onslaught with the utmost steadiness.’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1963-11-5-1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15</a:t>
            </a:fld>
            <a:endParaRPr lang="en-US"/>
          </a:p>
        </p:txBody>
      </p:sp>
    </p:spTree>
    <p:extLst>
      <p:ext uri="{BB962C8B-B14F-4D97-AF65-F5344CB8AC3E}">
        <p14:creationId xmlns:p14="http://schemas.microsoft.com/office/powerpoint/2010/main" val="301721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1st Sudan War (1884-1885).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Beja are a people based in Sudan, Eritrea and Egypt. They were referred to with the slur 'Fuzzy </a:t>
            </a:r>
            <a:r>
              <a:rPr lang="en-GB" sz="1200" b="0" i="0" u="none" strike="noStrike" kern="1200" dirty="0" err="1">
                <a:solidFill>
                  <a:schemeClr val="tx1"/>
                </a:solidFill>
                <a:effectLst/>
                <a:latin typeface="+mn-lt"/>
                <a:ea typeface="+mn-ea"/>
                <a:cs typeface="+mn-cs"/>
              </a:rPr>
              <a:t>wuzzies</a:t>
            </a:r>
            <a:r>
              <a:rPr lang="en-GB" sz="1200" b="0" i="0" u="none" strike="noStrike" kern="1200" dirty="0">
                <a:solidFill>
                  <a:schemeClr val="tx1"/>
                </a:solidFill>
                <a:effectLst/>
                <a:latin typeface="+mn-lt"/>
                <a:ea typeface="+mn-ea"/>
                <a:cs typeface="+mn-cs"/>
              </a:rPr>
              <a:t>' by the writer Rudyard Kipling. Writing in the 1880s, he was specifically referring to the </a:t>
            </a:r>
            <a:r>
              <a:rPr lang="en-GB" sz="1200" b="0" i="0" u="none" strike="noStrike" kern="1200" dirty="0" err="1">
                <a:solidFill>
                  <a:schemeClr val="tx1"/>
                </a:solidFill>
                <a:effectLst/>
                <a:latin typeface="+mn-lt"/>
                <a:ea typeface="+mn-ea"/>
                <a:cs typeface="+mn-cs"/>
              </a:rPr>
              <a:t>Hadendowa</a:t>
            </a:r>
            <a:r>
              <a:rPr lang="en-GB" sz="1200" b="0" i="0" u="none" strike="noStrike" kern="1200" dirty="0">
                <a:solidFill>
                  <a:schemeClr val="tx1"/>
                </a:solidFill>
                <a:effectLst/>
                <a:latin typeface="+mn-lt"/>
                <a:ea typeface="+mn-ea"/>
                <a:cs typeface="+mn-cs"/>
              </a:rPr>
              <a:t>, a clan of the Beja who fought the British during the Mahdist uprising. They were famed for their hair (called </a:t>
            </a:r>
            <a:r>
              <a:rPr lang="en-GB" sz="1200" b="0" i="0" u="none" strike="noStrike" kern="1200" dirty="0" err="1">
                <a:solidFill>
                  <a:schemeClr val="tx1"/>
                </a:solidFill>
                <a:effectLst/>
                <a:latin typeface="+mn-lt"/>
                <a:ea typeface="+mn-ea"/>
                <a:cs typeface="+mn-cs"/>
              </a:rPr>
              <a:t>tiffa</a:t>
            </a:r>
            <a:r>
              <a:rPr lang="en-GB" sz="1200" b="0" i="0" u="none" strike="noStrike" kern="1200" dirty="0">
                <a:solidFill>
                  <a:schemeClr val="tx1"/>
                </a:solidFill>
                <a:effectLst/>
                <a:latin typeface="+mn-lt"/>
                <a:ea typeface="+mn-ea"/>
                <a:cs typeface="+mn-cs"/>
              </a:rPr>
              <a:t> in their language), to which they attracted great symbolic importance.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145 photographs compiled by W S Anderson.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1974-10-170-1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16</a:t>
            </a:fld>
            <a:endParaRPr lang="en-US"/>
          </a:p>
        </p:txBody>
      </p:sp>
    </p:spTree>
    <p:extLst>
      <p:ext uri="{BB962C8B-B14F-4D97-AF65-F5344CB8AC3E}">
        <p14:creationId xmlns:p14="http://schemas.microsoft.com/office/powerpoint/2010/main" val="82791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Drypoint</a:t>
            </a:r>
            <a:r>
              <a:rPr lang="en-GB" sz="1200" b="0" i="0" u="none" strike="noStrike" kern="1200" dirty="0">
                <a:solidFill>
                  <a:schemeClr val="tx1"/>
                </a:solidFill>
                <a:effectLst/>
                <a:latin typeface="+mn-lt"/>
                <a:ea typeface="+mn-ea"/>
                <a:cs typeface="+mn-cs"/>
              </a:rPr>
              <a:t> etching by George Joy, 1895 (c); published by Frost and Read, 1897.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veteran of the Crimean War (1854-1856), Gordon first came to national prominence for his command of Chinese Imperial forces during the Taiping Rebellion (1850-1864). He later entered the Egyptian Khedives' service and became Governor of the Sudan. After helping to suppress the slave trade he returned to Britain in 1880. Following the outbreak of the 1st Sudan War (1884-1885) he was sent to Khartoum with instructions to secure the evacuation of loyal soldiers and civilians. After evacuating most of the latter, he opted to remain with a small force and defend the city against the Mahdist rebels. He held out for almost a year, winning the admiration of the British public, but irritating the government whose orders to evacuate had been ignored. Only when public pressure to act had become irresistible did the government reluctantly send a relief column. This finally reached Khartoum on 28 January 1885, two days after Gordon had been killed and the town had fallen. His head was sent to the Mahdi as a trophy.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1978-12-11-1</a:t>
            </a:r>
          </a:p>
          <a:p>
            <a:br>
              <a:rPr lang="en-GB" dirty="0"/>
            </a:br>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17</a:t>
            </a:fld>
            <a:endParaRPr lang="en-US"/>
          </a:p>
        </p:txBody>
      </p:sp>
    </p:spTree>
    <p:extLst>
      <p:ext uri="{BB962C8B-B14F-4D97-AF65-F5344CB8AC3E}">
        <p14:creationId xmlns:p14="http://schemas.microsoft.com/office/powerpoint/2010/main" val="6617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2nd Sudan War, 1898.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1883, the Sudanese religious leader, Muhammad Ahmad (or the Mahdi), began a revolt against Anglo-Egyptian rule in Sudan. The following year, Major-General Charles Gordon, Governor-General of the Sudan, was sent to evacuate Egyptian forces from Khartoum. However, in January 1885, Gordon was murdered. The British Government was put under great pressure to avenge his death. In 1896, Major-General Sir Herbert Kitchener, sirdar or commander-in-chief of the Egyptian Army, led an an Anglo-Egyptian expeditionary force along the Upper Nile. This photograph shows the aftermath of the Battle of Atbara. Kitchener's force of about 12,000 had attacked the fortified camp of the Dervish army and, after a fierce struggle, the enemy was routed. Around 4,000 Dervishes were captured along with their commander, the Emir Mahmud, who is shown in the centre of the picture under a guard escort of the 10th Sudanese Battalion.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photograph album of 131 photographs.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1973-05-42-25</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18</a:t>
            </a:fld>
            <a:endParaRPr lang="en-US"/>
          </a:p>
        </p:txBody>
      </p:sp>
    </p:spTree>
    <p:extLst>
      <p:ext uri="{BB962C8B-B14F-4D97-AF65-F5344CB8AC3E}">
        <p14:creationId xmlns:p14="http://schemas.microsoft.com/office/powerpoint/2010/main" val="390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Coloured photogravure after Richard Caton Woodville, 1898.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charge of the 21st Lancers in September 1898 was one of the last full-scale cavalry charges of the British Army. The battle took place 6.4 km. (four miles) outside Omdurman, just north of Khartoum and marked the culmination of Major-General Sir Horatio Herbert Kitchener's campaign for the re-conquest of the Sudan, the 2nd Sudan War (1896-1898). The 350 men of the 21st Lancers attacked what they believed to be a body of about 700 Dervishes. However, as one participant in the charge, the young Lieutenant Winston Churchill, recounted in his book 'The River War', the situation soon changed;</a:t>
            </a:r>
          </a:p>
          <a:p>
            <a:r>
              <a:rPr lang="en-GB" sz="1200" b="0" i="0" u="none" strike="noStrike" kern="1200" dirty="0">
                <a:solidFill>
                  <a:schemeClr val="tx1"/>
                </a:solidFill>
                <a:effectLst/>
                <a:latin typeface="+mn-lt"/>
                <a:ea typeface="+mn-ea"/>
                <a:cs typeface="+mn-cs"/>
              </a:rPr>
              <a:t>'A deep crease in the ground - a dry watercourse, a khor - appeared where all had seemed smooth, level plain; and from it there sprang, with the suddenness of a pantomime effect and a high-pitched yell, a dense white mass of men nearly as long as our front and about twelve deep. A score of horsemen and a dozen bright flags rose as if by magic from the earth.’ In fact, 2,000 tribesmen who had remained concealed in a deep gulley engaged the lancers in desperate hand-to-hand combat. Although the 21st Lancers had not seen battle before, they managed to cut their way out of the ambush. The regiment suffered 70 men killed or wounded and the loss of 119 horses, the highest casualty figures of any British regiment engaged at Omdurman. Three Victoria Crosses were later awarded to members of the 21st Lancers who had helped to rescue wounded comrades during the action.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1971-04-44-1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19</a:t>
            </a:fld>
            <a:endParaRPr lang="en-US"/>
          </a:p>
        </p:txBody>
      </p:sp>
    </p:spTree>
    <p:extLst>
      <p:ext uri="{BB962C8B-B14F-4D97-AF65-F5344CB8AC3E}">
        <p14:creationId xmlns:p14="http://schemas.microsoft.com/office/powerpoint/2010/main" val="31414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Anti-Mau Mau poster published by The African Information Services (Kenya), 1952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their anti-colonial campaign in Kenya Mau Mau fighters struggled to obtain enough weapons. As well as manufacturing crude home-made firearms they also stole guns from the British military and police forces.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2001-04-514-1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21</a:t>
            </a:fld>
            <a:endParaRPr lang="en-US"/>
          </a:p>
        </p:txBody>
      </p:sp>
    </p:spTree>
    <p:extLst>
      <p:ext uri="{BB962C8B-B14F-4D97-AF65-F5344CB8AC3E}">
        <p14:creationId xmlns:p14="http://schemas.microsoft.com/office/powerpoint/2010/main" val="138803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Mau Mau fighters used a variety of weapons in their struggle against the British military in Kenya. Apart from a few stolen firearms, their weapons were either home made, like this wooden pistol, or consisted of traditional clubs, knives, spears and arrows. Being so poorly armed, they avoided fighting the British in the open, focusing instead on </a:t>
            </a:r>
            <a:r>
              <a:rPr lang="en-GB" sz="1200" b="0" i="0" u="none" strike="noStrike" kern="1200" dirty="0" err="1">
                <a:solidFill>
                  <a:schemeClr val="tx1"/>
                </a:solidFill>
                <a:effectLst/>
                <a:latin typeface="+mn-lt"/>
                <a:ea typeface="+mn-ea"/>
                <a:cs typeface="+mn-cs"/>
              </a:rPr>
              <a:t>guerilla</a:t>
            </a:r>
            <a:r>
              <a:rPr lang="en-GB" sz="1200" b="0" i="0" u="none" strike="noStrike" kern="1200" dirty="0">
                <a:solidFill>
                  <a:schemeClr val="tx1"/>
                </a:solidFill>
                <a:effectLst/>
                <a:latin typeface="+mn-lt"/>
                <a:ea typeface="+mn-ea"/>
                <a:cs typeface="+mn-cs"/>
              </a:rPr>
              <a:t> warfare and terrorism. This hand made pistol is made of wood with metal furnishings. It was obtained by members of 1st Battalion The Buffs (Royal East Kent Regiment) during operations in Kenya in 1953-1954.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2001-04-116-1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22</a:t>
            </a:fld>
            <a:endParaRPr lang="en-US"/>
          </a:p>
        </p:txBody>
      </p:sp>
    </p:spTree>
    <p:extLst>
      <p:ext uri="{BB962C8B-B14F-4D97-AF65-F5344CB8AC3E}">
        <p14:creationId xmlns:p14="http://schemas.microsoft.com/office/powerpoint/2010/main" val="276931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Kenya, 1954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photograph was possibly a hand-out to troops for recognition purposes. In 1952 elements of the Kenyan Kikuyu tribe, known as the Mau Mau, began a campaign of terror against Europeans and fellow Africans. Although it contained elements of anti-colonialism, the rising was also about land ownership and who was to rule Kenya once the British withdrew. Although the Mau Mau murdered a number of white settlers, the vast majority of their victims were fellow Africans. By the end of the emergency, 32 European civilians had died at the hands of the Mau Mau but so had over 1,800 Africans. Mau Mau guerrillas may have totalled 25,000, but they had few modern weapons. Even so, it took the Army and police over four years to defeat them.</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1967-05-110-8</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23</a:t>
            </a:fld>
            <a:endParaRPr lang="en-US"/>
          </a:p>
        </p:txBody>
      </p:sp>
    </p:spTree>
    <p:extLst>
      <p:ext uri="{BB962C8B-B14F-4D97-AF65-F5344CB8AC3E}">
        <p14:creationId xmlns:p14="http://schemas.microsoft.com/office/powerpoint/2010/main" val="1521152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Copies of this safe conduct pass led to around 300 rebels surrendering, but many more were murdered by Mau Mau chiefs if they were found in possession of the leaflet. It is signed by General Sir George Erskine, the Commander-in-Chief, and by Sir Evelyn Baring, the Governor. The text is in English, </a:t>
            </a:r>
            <a:r>
              <a:rPr lang="en-GB" sz="1200" b="0" i="0" u="none" strike="noStrike" kern="1200" dirty="0" err="1">
                <a:solidFill>
                  <a:schemeClr val="tx1"/>
                </a:solidFill>
                <a:effectLst/>
                <a:latin typeface="+mn-lt"/>
                <a:ea typeface="+mn-ea"/>
                <a:cs typeface="+mn-cs"/>
              </a:rPr>
              <a:t>Gikuyu</a:t>
            </a:r>
            <a:r>
              <a:rPr lang="en-GB" sz="1200" b="0" i="0" u="none" strike="noStrike" kern="1200" dirty="0">
                <a:solidFill>
                  <a:schemeClr val="tx1"/>
                </a:solidFill>
                <a:effectLst/>
                <a:latin typeface="+mn-lt"/>
                <a:ea typeface="+mn-ea"/>
                <a:cs typeface="+mn-cs"/>
              </a:rPr>
              <a:t> and Swahili and states:</a:t>
            </a:r>
          </a:p>
          <a:p>
            <a:r>
              <a:rPr lang="en-GB" sz="1200" b="0" i="0" u="none" strike="noStrike" kern="1200" dirty="0">
                <a:solidFill>
                  <a:schemeClr val="tx1"/>
                </a:solidFill>
                <a:effectLst/>
                <a:latin typeface="+mn-lt"/>
                <a:ea typeface="+mn-ea"/>
                <a:cs typeface="+mn-cs"/>
              </a:rPr>
              <a:t>'The bearer of this pass wishes to surrender. He is to be given fair treatment, food, and medical attention if needed. He will be detained but he is not to be prosecuted for any offences connected with the Emergency which he may have committed prior to 18 January 1955.’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2009-01-29-1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24</a:t>
            </a:fld>
            <a:endParaRPr lang="en-US"/>
          </a:p>
        </p:txBody>
      </p:sp>
    </p:spTree>
    <p:extLst>
      <p:ext uri="{BB962C8B-B14F-4D97-AF65-F5344CB8AC3E}">
        <p14:creationId xmlns:p14="http://schemas.microsoft.com/office/powerpoint/2010/main" val="320896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Wood engraving after Melton Prior, published as an Extra Supplement to 'The Illustrated London News', 4 April 1874.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General Sir Garnet Wolseley led the British campaign against the forces of Kofi </a:t>
            </a:r>
            <a:r>
              <a:rPr lang="en-GB" sz="1200" b="0" i="0" u="none" strike="noStrike" kern="1200" dirty="0" err="1">
                <a:solidFill>
                  <a:schemeClr val="tx1"/>
                </a:solidFill>
                <a:effectLst/>
                <a:latin typeface="+mn-lt"/>
                <a:ea typeface="+mn-ea"/>
                <a:cs typeface="+mn-cs"/>
              </a:rPr>
              <a:t>Karikari</a:t>
            </a:r>
            <a:r>
              <a:rPr lang="en-GB" sz="1200" b="0" i="0" u="none" strike="noStrike" kern="1200" dirty="0">
                <a:solidFill>
                  <a:schemeClr val="tx1"/>
                </a:solidFill>
                <a:effectLst/>
                <a:latin typeface="+mn-lt"/>
                <a:ea typeface="+mn-ea"/>
                <a:cs typeface="+mn-cs"/>
              </a:rPr>
              <a:t>, King of the Ashanti, during the 3</a:t>
            </a:r>
            <a:r>
              <a:rPr lang="en-GB" sz="1200" b="0" i="0" u="none" strike="noStrike" kern="1200" baseline="30000" dirty="0">
                <a:solidFill>
                  <a:schemeClr val="tx1"/>
                </a:solidFill>
                <a:effectLst/>
                <a:latin typeface="+mn-lt"/>
                <a:ea typeface="+mn-ea"/>
                <a:cs typeface="+mn-cs"/>
              </a:rPr>
              <a:t>rd</a:t>
            </a:r>
            <a:r>
              <a:rPr lang="en-GB" sz="1200" b="0" i="0" u="none" strike="noStrike" kern="1200" dirty="0">
                <a:solidFill>
                  <a:schemeClr val="tx1"/>
                </a:solidFill>
                <a:effectLst/>
                <a:latin typeface="+mn-lt"/>
                <a:ea typeface="+mn-ea"/>
                <a:cs typeface="+mn-cs"/>
              </a:rPr>
              <a:t> Ashanti War (1873-1874). His men captured Kumasi, the Ashanti capital, on 4 February 1874 after defeating the Ashanti at the Battle of </a:t>
            </a:r>
            <a:r>
              <a:rPr lang="en-GB" sz="1200" b="0" i="0" u="none" strike="noStrike" kern="1200" dirty="0" err="1">
                <a:solidFill>
                  <a:schemeClr val="tx1"/>
                </a:solidFill>
                <a:effectLst/>
                <a:latin typeface="+mn-lt"/>
                <a:ea typeface="+mn-ea"/>
                <a:cs typeface="+mn-cs"/>
              </a:rPr>
              <a:t>Amoaful</a:t>
            </a:r>
            <a:r>
              <a:rPr lang="en-GB" sz="1200" b="0" i="0" u="none" strike="noStrike" kern="1200" dirty="0">
                <a:solidFill>
                  <a:schemeClr val="tx1"/>
                </a:solidFill>
                <a:effectLst/>
                <a:latin typeface="+mn-lt"/>
                <a:ea typeface="+mn-ea"/>
                <a:cs typeface="+mn-cs"/>
              </a:rPr>
              <a:t> on 31 January.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2001-05-6-1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4</a:t>
            </a:fld>
            <a:endParaRPr lang="en-US"/>
          </a:p>
        </p:txBody>
      </p:sp>
    </p:spTree>
    <p:extLst>
      <p:ext uri="{BB962C8B-B14F-4D97-AF65-F5344CB8AC3E}">
        <p14:creationId xmlns:p14="http://schemas.microsoft.com/office/powerpoint/2010/main" val="102135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Lieutenant Roger Perkins, 4th (Uganda) Battalion King's African Rifles, 1956.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Soldiers of the 4th (Uganda) Battalion undergo instruction in the use of a light mortar. In 1956 several battalions of the King's African Rifles were serving in Kenya during the Mau Mau Rising, an anti-colonial revolt focusing on land ownership and who was to rule Kenya once the British withdrew. The rising was eventually defeated, but it required over 10,000 British and African soldiers to do it.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1991-03-14-30</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25</a:t>
            </a:fld>
            <a:endParaRPr lang="en-US"/>
          </a:p>
        </p:txBody>
      </p:sp>
    </p:spTree>
    <p:extLst>
      <p:ext uri="{BB962C8B-B14F-4D97-AF65-F5344CB8AC3E}">
        <p14:creationId xmlns:p14="http://schemas.microsoft.com/office/powerpoint/2010/main" val="361282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Lithograph after Alfred </a:t>
            </a:r>
            <a:r>
              <a:rPr lang="en-GB" sz="1200" b="0" i="0" u="none" strike="noStrike" kern="1200" dirty="0" err="1">
                <a:solidFill>
                  <a:schemeClr val="tx1"/>
                </a:solidFill>
                <a:effectLst/>
                <a:latin typeface="+mn-lt"/>
                <a:ea typeface="+mn-ea"/>
                <a:cs typeface="+mn-cs"/>
              </a:rPr>
              <a:t>Concanen</a:t>
            </a:r>
            <a:r>
              <a:rPr lang="en-GB" sz="1200" b="0" i="0" u="none" strike="noStrike" kern="1200" dirty="0">
                <a:solidFill>
                  <a:schemeClr val="tx1"/>
                </a:solidFill>
                <a:effectLst/>
                <a:latin typeface="+mn-lt"/>
                <a:ea typeface="+mn-ea"/>
                <a:cs typeface="+mn-cs"/>
              </a:rPr>
              <a:t>, published by Brewer and Co, 1874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Soldiers of the West India Regiment parade before British officers on the cover of sheet music published to mark General Garnet Wolseley's campaign against the forces of Kofi </a:t>
            </a:r>
            <a:r>
              <a:rPr lang="en-GB" sz="1200" b="0" i="0" u="none" strike="noStrike" kern="1200" dirty="0" err="1">
                <a:solidFill>
                  <a:schemeClr val="tx1"/>
                </a:solidFill>
                <a:effectLst/>
                <a:latin typeface="+mn-lt"/>
                <a:ea typeface="+mn-ea"/>
                <a:cs typeface="+mn-cs"/>
              </a:rPr>
              <a:t>Karikari</a:t>
            </a:r>
            <a:r>
              <a:rPr lang="en-GB" sz="1200" b="0" i="0" u="none" strike="noStrike" kern="1200" dirty="0">
                <a:solidFill>
                  <a:schemeClr val="tx1"/>
                </a:solidFill>
                <a:effectLst/>
                <a:latin typeface="+mn-lt"/>
                <a:ea typeface="+mn-ea"/>
                <a:cs typeface="+mn-cs"/>
              </a:rPr>
              <a:t>, King of the Ashanti, during the 3rd Ashanti War (1873-1874). As well as the West India Regiment, </a:t>
            </a:r>
            <a:r>
              <a:rPr lang="en-GB" sz="1200" b="0" i="0" u="none" strike="noStrike" kern="1200" dirty="0" err="1">
                <a:solidFill>
                  <a:schemeClr val="tx1"/>
                </a:solidFill>
                <a:effectLst/>
                <a:latin typeface="+mn-lt"/>
                <a:ea typeface="+mn-ea"/>
                <a:cs typeface="+mn-cs"/>
              </a:rPr>
              <a:t>Wolsely's</a:t>
            </a:r>
            <a:r>
              <a:rPr lang="en-GB" sz="1200" b="0" i="0" u="none" strike="noStrike" kern="1200" dirty="0">
                <a:solidFill>
                  <a:schemeClr val="tx1"/>
                </a:solidFill>
                <a:effectLst/>
                <a:latin typeface="+mn-lt"/>
                <a:ea typeface="+mn-ea"/>
                <a:cs typeface="+mn-cs"/>
              </a:rPr>
              <a:t> force included African levies of the Hausa Constabulary. In an age before television and radio, musical interpretations of imperial campaigns were a popular form of entertainment and news.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1974-10-100-1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5</a:t>
            </a:fld>
            <a:endParaRPr lang="en-US"/>
          </a:p>
        </p:txBody>
      </p:sp>
    </p:spTree>
    <p:extLst>
      <p:ext uri="{BB962C8B-B14F-4D97-AF65-F5344CB8AC3E}">
        <p14:creationId xmlns:p14="http://schemas.microsoft.com/office/powerpoint/2010/main" val="325060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Stools are a highly significant feature of Ashanti </a:t>
            </a:r>
            <a:r>
              <a:rPr lang="en-GB" sz="1200" b="0" i="0" u="none" strike="noStrike" kern="1200" dirty="0" err="1">
                <a:solidFill>
                  <a:schemeClr val="tx1"/>
                </a:solidFill>
                <a:effectLst/>
                <a:latin typeface="+mn-lt"/>
                <a:ea typeface="+mn-ea"/>
                <a:cs typeface="+mn-cs"/>
              </a:rPr>
              <a:t>religio</a:t>
            </a:r>
            <a:r>
              <a:rPr lang="en-GB" sz="1200" b="0" i="0" u="none" strike="noStrike" kern="1200" dirty="0">
                <a:solidFill>
                  <a:schemeClr val="tx1"/>
                </a:solidFill>
                <a:effectLst/>
                <a:latin typeface="+mn-lt"/>
                <a:ea typeface="+mn-ea"/>
                <a:cs typeface="+mn-cs"/>
              </a:rPr>
              <a:t>-cultural iconography. They are perceived literally and metaphorically as seats of power. This example is known as a '</a:t>
            </a:r>
            <a:r>
              <a:rPr lang="en-GB" sz="1200" b="0" i="0" u="none" strike="noStrike" kern="1200" dirty="0" err="1">
                <a:solidFill>
                  <a:schemeClr val="tx1"/>
                </a:solidFill>
                <a:effectLst/>
                <a:latin typeface="+mn-lt"/>
                <a:ea typeface="+mn-ea"/>
                <a:cs typeface="+mn-cs"/>
              </a:rPr>
              <a:t>Mmaadwa</a:t>
            </a:r>
            <a:r>
              <a:rPr lang="en-GB" sz="1200" b="0" i="0" u="none" strike="noStrike" kern="1200" dirty="0">
                <a:solidFill>
                  <a:schemeClr val="tx1"/>
                </a:solidFill>
                <a:effectLst/>
                <a:latin typeface="+mn-lt"/>
                <a:ea typeface="+mn-ea"/>
                <a:cs typeface="+mn-cs"/>
              </a:rPr>
              <a:t>', a female stool. In the Ashanti matrilineal society, this particular stool is meant to symbolise the soul of society. The curved seat, as well as rounded ridges and woodwork denote the 'gender' of the stool.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object, </a:t>
            </a:r>
            <a:r>
              <a:rPr lang="en-GB" sz="1200" kern="1200" dirty="0">
                <a:solidFill>
                  <a:schemeClr val="tx1"/>
                </a:solidFill>
                <a:effectLst/>
                <a:latin typeface="+mn-lt"/>
                <a:ea typeface="+mn-ea"/>
                <a:cs typeface="+mn-cs"/>
              </a:rPr>
              <a:t>while further evidence of British campaigning in Ghana in the 1870s and 1890s, was acquired in a different way, and for a different purpose than typical battlefield ‘trophies’. It was a signifier of Ashanti cultural identity – British soldiers took it and other objects from the royal palace and mausoleum at Kumasi – and the stool in particular is of huge symbolic significance to Ashanti cultural identity. By taking these items as trophies from their sacred home, the British were asserting their cultural, as well as their military dominance.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1963-10-227-1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6</a:t>
            </a:fld>
            <a:endParaRPr lang="en-US"/>
          </a:p>
        </p:txBody>
      </p:sp>
    </p:spTree>
    <p:extLst>
      <p:ext uri="{BB962C8B-B14F-4D97-AF65-F5344CB8AC3E}">
        <p14:creationId xmlns:p14="http://schemas.microsoft.com/office/powerpoint/2010/main" val="173493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4</a:t>
            </a:r>
            <a:r>
              <a:rPr lang="en-GB" sz="1200" b="0" i="0" u="none" strike="noStrike" kern="1200" baseline="30000" dirty="0">
                <a:solidFill>
                  <a:schemeClr val="tx1"/>
                </a:solidFill>
                <a:effectLst/>
                <a:latin typeface="+mn-lt"/>
                <a:ea typeface="+mn-ea"/>
                <a:cs typeface="+mn-cs"/>
              </a:rPr>
              <a:t>th</a:t>
            </a:r>
            <a:r>
              <a:rPr lang="en-GB" sz="1200" b="0" i="0" u="none" strike="noStrike" kern="1200" dirty="0">
                <a:solidFill>
                  <a:schemeClr val="tx1"/>
                </a:solidFill>
                <a:effectLst/>
                <a:latin typeface="+mn-lt"/>
                <a:ea typeface="+mn-ea"/>
                <a:cs typeface="+mn-cs"/>
              </a:rPr>
              <a:t> Ashanti War, 1896.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King </a:t>
            </a:r>
            <a:r>
              <a:rPr lang="en-GB" sz="1200" b="0" i="0" u="none" strike="noStrike" kern="1200" dirty="0" err="1">
                <a:solidFill>
                  <a:schemeClr val="tx1"/>
                </a:solidFill>
                <a:effectLst/>
                <a:latin typeface="+mn-lt"/>
                <a:ea typeface="+mn-ea"/>
                <a:cs typeface="+mn-cs"/>
              </a:rPr>
              <a:t>Otumfuo</a:t>
            </a:r>
            <a:r>
              <a:rPr lang="en-GB" sz="1200" b="0" i="0" u="none" strike="noStrike" kern="1200" dirty="0">
                <a:solidFill>
                  <a:schemeClr val="tx1"/>
                </a:solidFill>
                <a:effectLst/>
                <a:latin typeface="+mn-lt"/>
                <a:ea typeface="+mn-ea"/>
                <a:cs typeface="+mn-cs"/>
              </a:rPr>
              <a:t> Nana Prempeh of the Ashanti was deposed in 1896. This came about after the Ashanti's refusal to become a British protectorate. Eager to keep out any rival European powers, the British wanted to secure the country and its large gold reserves. A force under the command of Sir Francis Scott captured Kumasi without a fight after the Ashanti king instructed his subjects not to resist. Prempeh was forced to sign a treaty of protection and then sent into exile.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1984-12-26-1</a:t>
            </a:r>
          </a:p>
          <a:p>
            <a:br>
              <a:rPr lang="en-GB" dirty="0"/>
            </a:br>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7</a:t>
            </a:fld>
            <a:endParaRPr lang="en-US"/>
          </a:p>
        </p:txBody>
      </p:sp>
    </p:spTree>
    <p:extLst>
      <p:ext uri="{BB962C8B-B14F-4D97-AF65-F5344CB8AC3E}">
        <p14:creationId xmlns:p14="http://schemas.microsoft.com/office/powerpoint/2010/main" val="156216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Hand coloured lantern slide.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1879 the British fought a war against the Zulu Kingdom. The Zulus resisted bravely and were only defeated after a series of particularly bloody battles that have gone down in the annals of colonial warfare.</a:t>
            </a:r>
          </a:p>
          <a:p>
            <a:r>
              <a:rPr lang="en-GB" sz="1200" b="0" i="0" u="none" strike="noStrike" kern="1200" dirty="0">
                <a:solidFill>
                  <a:schemeClr val="tx1"/>
                </a:solidFill>
                <a:effectLst/>
                <a:latin typeface="+mn-lt"/>
                <a:ea typeface="+mn-ea"/>
                <a:cs typeface="+mn-cs"/>
              </a:rPr>
              <a:t>This slide is the title piece to a collection that portrays some of these famous engagements. Lantern slide shows were a popular entertainment in the 18th and 19th centuries. Many manufacturers of slides and the magic lanterns that showed them used ingenious mechanisms to create movement or animation in the projected image.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37 hand coloured lantern slides in a wooden box.</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1972-03-1-1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9</a:t>
            </a:fld>
            <a:endParaRPr lang="en-US"/>
          </a:p>
        </p:txBody>
      </p:sp>
    </p:spTree>
    <p:extLst>
      <p:ext uri="{BB962C8B-B14F-4D97-AF65-F5344CB8AC3E}">
        <p14:creationId xmlns:p14="http://schemas.microsoft.com/office/powerpoint/2010/main" val="351382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J Lloyd, West End Studio, Durban, 1878.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11 December 1878 emissaries of the Zulu king, </a:t>
            </a:r>
            <a:r>
              <a:rPr lang="en-GB" sz="1200" b="0" i="0" u="none" strike="noStrike" kern="1200" dirty="0" err="1">
                <a:solidFill>
                  <a:schemeClr val="tx1"/>
                </a:solidFill>
                <a:effectLst/>
                <a:latin typeface="+mn-lt"/>
                <a:ea typeface="+mn-ea"/>
                <a:cs typeface="+mn-cs"/>
              </a:rPr>
              <a:t>Cetshwayo</a:t>
            </a:r>
            <a:r>
              <a:rPr lang="en-GB" sz="1200" b="0" i="0" u="none" strike="noStrike" kern="1200" dirty="0">
                <a:solidFill>
                  <a:schemeClr val="tx1"/>
                </a:solidFill>
                <a:effectLst/>
                <a:latin typeface="+mn-lt"/>
                <a:ea typeface="+mn-ea"/>
                <a:cs typeface="+mn-cs"/>
              </a:rPr>
              <a:t>, met with representatives of the British High Commissioner, Sir Bartle Frere, to hear the findings of the Boundary Commission appointed to arbitrate in a border dispute between the Zulus and the Transvaal Boers. Frere had gambled that provided he could undertake a short and successful campaign before his superiors had time to interfere, he would be applauded afterwards on the success of the result. Though the Commission found in favour of the Zulus, conditions appended to the judgement amounted to an ultimatum: the Zulus were given 30 days to dismantle their military system or face the consequences. It was a cynical proposal devised solely to be refused, and on 11 January 1879, Lord Chelmsford's forces crossed the border into Zululand.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1964-09-103-1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10</a:t>
            </a:fld>
            <a:endParaRPr lang="en-US"/>
          </a:p>
        </p:txBody>
      </p:sp>
    </p:spTree>
    <p:extLst>
      <p:ext uri="{BB962C8B-B14F-4D97-AF65-F5344CB8AC3E}">
        <p14:creationId xmlns:p14="http://schemas.microsoft.com/office/powerpoint/2010/main" val="112333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on canvas by Charles Edwin </a:t>
            </a:r>
            <a:r>
              <a:rPr lang="en-GB" sz="1200" b="0" i="0" u="none" strike="noStrike" kern="1200" dirty="0" err="1">
                <a:solidFill>
                  <a:schemeClr val="tx1"/>
                </a:solidFill>
                <a:effectLst/>
                <a:latin typeface="+mn-lt"/>
                <a:ea typeface="+mn-ea"/>
                <a:cs typeface="+mn-cs"/>
              </a:rPr>
              <a:t>Fripp</a:t>
            </a:r>
            <a:r>
              <a:rPr lang="en-GB" sz="1200" b="0" i="0" u="none" strike="noStrike" kern="1200" dirty="0">
                <a:solidFill>
                  <a:schemeClr val="tx1"/>
                </a:solidFill>
                <a:effectLst/>
                <a:latin typeface="+mn-lt"/>
                <a:ea typeface="+mn-ea"/>
                <a:cs typeface="+mn-cs"/>
              </a:rPr>
              <a:t> (1854-1906), 1885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painting illustrates one of the worst disasters suffered by the British Army in the late nineteenth century. In a coercive move to 'persuade' the Zulus to cooperate in a federation of British colonies and Boer republics in South Africa, a field force under Lieutenant-General Lord Chelmsford entered Zululand in 1879. On 20 January a temporary base camp was established under the distinctive hill of </a:t>
            </a:r>
            <a:r>
              <a:rPr lang="en-GB" sz="1200" b="0" i="0" u="none" strike="noStrike" kern="1200" dirty="0" err="1">
                <a:solidFill>
                  <a:schemeClr val="tx1"/>
                </a:solidFill>
                <a:effectLst/>
                <a:latin typeface="+mn-lt"/>
                <a:ea typeface="+mn-ea"/>
                <a:cs typeface="+mn-cs"/>
              </a:rPr>
              <a:t>Isandlwana</a:t>
            </a:r>
            <a:r>
              <a:rPr lang="en-GB" sz="1200" b="0" i="0" u="none" strike="noStrike" kern="1200" dirty="0">
                <a:solidFill>
                  <a:schemeClr val="tx1"/>
                </a:solidFill>
                <a:effectLst/>
                <a:latin typeface="+mn-lt"/>
                <a:ea typeface="+mn-ea"/>
                <a:cs typeface="+mn-cs"/>
              </a:rPr>
              <a:t>. Two days later, Chelmsford marched out part of his column to find a reported concentration of Zulu forces. Just after midday, the remaining garrison, mainly six companies of the 24th (2nd Warwickshire) Regiment of Foot (later the South Wales Borderers), was attacked by about 25,000 Zulus. The garrison attempted to form an extended firing line some distance forward and at right angles to the camp, but this was soon outflanked. Attempting to fall back, the troops were forced to form several small squares, and fought to the death. The official casualty return listed 858 Europeans and 471 Africans killed.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Charles </a:t>
            </a:r>
            <a:r>
              <a:rPr lang="en-GB" sz="1200" b="0" i="0" u="none" strike="noStrike" kern="1200" dirty="0" err="1">
                <a:solidFill>
                  <a:schemeClr val="tx1"/>
                </a:solidFill>
                <a:effectLst/>
                <a:latin typeface="+mn-lt"/>
                <a:ea typeface="+mn-ea"/>
                <a:cs typeface="+mn-cs"/>
              </a:rPr>
              <a:t>Fripp</a:t>
            </a:r>
            <a:r>
              <a:rPr lang="en-GB" sz="1200" b="0" i="0" u="none" strike="noStrike" kern="1200" dirty="0">
                <a:solidFill>
                  <a:schemeClr val="tx1"/>
                </a:solidFill>
                <a:effectLst/>
                <a:latin typeface="+mn-lt"/>
                <a:ea typeface="+mn-ea"/>
                <a:cs typeface="+mn-cs"/>
              </a:rPr>
              <a:t> arrived in Zululand in March 1879 as the 'special artist' for 'The Graphic'. Not an eye-witness, he reconstructed this event as more heroic than the shambles it must have been. The painting made little impact when it was exhibited in 1885, as 'The last stand at </a:t>
            </a:r>
            <a:r>
              <a:rPr lang="en-GB" sz="1200" b="0" i="0" u="none" strike="noStrike" kern="1200" dirty="0" err="1">
                <a:solidFill>
                  <a:schemeClr val="tx1"/>
                </a:solidFill>
                <a:effectLst/>
                <a:latin typeface="+mn-lt"/>
                <a:ea typeface="+mn-ea"/>
                <a:cs typeface="+mn-cs"/>
              </a:rPr>
              <a:t>Isandhula</a:t>
            </a:r>
            <a:r>
              <a:rPr lang="en-GB" sz="1200" b="0" i="0" u="none" strike="noStrike" kern="1200" dirty="0">
                <a:solidFill>
                  <a:schemeClr val="tx1"/>
                </a:solidFill>
                <a:effectLst/>
                <a:latin typeface="+mn-lt"/>
                <a:ea typeface="+mn-ea"/>
                <a:cs typeface="+mn-cs"/>
              </a:rPr>
              <a:t>', since the event was neither glorious nor topical. However, attitudes and interests have changed, particularly since the film 'Zulu' appeared in 1964.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1960-11-182-1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11</a:t>
            </a:fld>
            <a:endParaRPr lang="en-US"/>
          </a:p>
        </p:txBody>
      </p:sp>
    </p:spTree>
    <p:extLst>
      <p:ext uri="{BB962C8B-B14F-4D97-AF65-F5344CB8AC3E}">
        <p14:creationId xmlns:p14="http://schemas.microsoft.com/office/powerpoint/2010/main" val="232113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This large cowhide '</a:t>
            </a:r>
            <a:r>
              <a:rPr lang="en-GB" sz="1200" b="0" i="0" u="none" strike="noStrike" kern="1200" dirty="0" err="1">
                <a:solidFill>
                  <a:schemeClr val="tx1"/>
                </a:solidFill>
                <a:effectLst/>
                <a:latin typeface="+mn-lt"/>
                <a:ea typeface="+mn-ea"/>
                <a:cs typeface="+mn-cs"/>
              </a:rPr>
              <a:t>ishilunga</a:t>
            </a:r>
            <a:r>
              <a:rPr lang="en-GB" sz="1200" b="0" i="0" u="none" strike="noStrike" kern="1200" dirty="0">
                <a:solidFill>
                  <a:schemeClr val="tx1"/>
                </a:solidFill>
                <a:effectLst/>
                <a:latin typeface="+mn-lt"/>
                <a:ea typeface="+mn-ea"/>
                <a:cs typeface="+mn-cs"/>
              </a:rPr>
              <a:t>' shield was taken at the Battle of Ulundi on 4 July 1879, an engagement that witnessed the final destruction of the Zulu Army of King </a:t>
            </a:r>
            <a:r>
              <a:rPr lang="en-GB" sz="1200" b="0" i="0" u="none" strike="noStrike" kern="1200" dirty="0" err="1">
                <a:solidFill>
                  <a:schemeClr val="tx1"/>
                </a:solidFill>
                <a:effectLst/>
                <a:latin typeface="+mn-lt"/>
                <a:ea typeface="+mn-ea"/>
                <a:cs typeface="+mn-cs"/>
              </a:rPr>
              <a:t>Cetshwayo</a:t>
            </a:r>
            <a:r>
              <a:rPr lang="en-GB" sz="1200" b="0" i="0" u="none" strike="noStrike" kern="1200" dirty="0">
                <a:solidFill>
                  <a:schemeClr val="tx1"/>
                </a:solidFill>
                <a:effectLst/>
                <a:latin typeface="+mn-lt"/>
                <a:ea typeface="+mn-ea"/>
                <a:cs typeface="+mn-cs"/>
              </a:rPr>
              <a:t>. The colour of a shield helped identify warriors in battle as well as whether they were married or not. Many great warriors had white shields with one or two spots, the young and inexperienced had black shields whilst the middle warriors had red and white shields. The patterning on the shield also identified which 'Impi' or regiment the warrior fought with.</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1963-10-308-1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12</a:t>
            </a:fld>
            <a:endParaRPr lang="en-US"/>
          </a:p>
        </p:txBody>
      </p:sp>
    </p:spTree>
    <p:extLst>
      <p:ext uri="{BB962C8B-B14F-4D97-AF65-F5344CB8AC3E}">
        <p14:creationId xmlns:p14="http://schemas.microsoft.com/office/powerpoint/2010/main" val="2855738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46A2-BFD8-A646-B3D9-29DDC8E3ABD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306E3F-631B-DD4D-AE91-488B2DB44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2B99146-1075-9F4D-9753-8E7940D51107}"/>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E13BE187-8649-234F-A473-BBA563D13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65E02-EE24-2045-B9DE-0AF3FEFA59FE}"/>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113564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5AFA-650C-8649-8319-4F740525EE2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9F71CCE-734C-CB42-9907-615C9E804B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468900-43A2-504E-8BAD-BA257033C064}"/>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D229FBC8-D815-0443-81A8-B02207B46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00D19-39DC-A040-98A7-1F3F60247E02}"/>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346111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2883E1-0771-1740-9D2B-CE872592856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F6A133-0B8E-8A42-98B9-75BE411ABD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D3F03E-83E4-D046-9C64-D92E06060C13}"/>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513E134A-A5F1-6D43-AA05-D835C1E6A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6B1D1-2B6E-1445-8E41-D172757FAF1A}"/>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4047391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DE127-F6FD-4943-9D7D-C923FB257DC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900BD4-70B0-3148-AB34-FC259E9ECE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48A50B-9856-724C-852D-6735975B9B1F}"/>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1CE2B53E-3F1D-CB49-A275-75C98BB74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5377-2ED2-7F4D-976C-6ED12819375D}"/>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63046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4FBB-0672-014D-858D-540D7DFF041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5BFE42D-0595-B849-948C-DCD4C4AE35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20520E1-E247-DD45-A789-B3DE0B96D621}"/>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26D22072-DF53-A746-8FCE-AD2A98F47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64A29-F528-9049-B4E7-6A3A01CBD593}"/>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216611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A1C7-4C7F-BC47-8D91-9ED198FE1A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A7B178-9281-FC41-909A-FA592B7D2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825507-CE7F-C644-A823-9FF18DA117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F1DCCF-CAB7-B848-BAD6-CB616A885FB2}"/>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6" name="Footer Placeholder 5">
            <a:extLst>
              <a:ext uri="{FF2B5EF4-FFF2-40B4-BE49-F238E27FC236}">
                <a16:creationId xmlns:a16="http://schemas.microsoft.com/office/drawing/2014/main" id="{59F8855E-4503-B740-9241-C8B70DDE6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31251-D1AA-984E-B012-1B26D2A6FFC6}"/>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161295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7466-3B1D-1048-8D24-B71690F8D1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643D5-81F8-F644-A668-E9788CDB63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4DE351-4905-EB4E-A16F-1C56CF1DAA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ED13476-6788-9349-887A-F5ECF74FD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BBEB21-383C-4B40-A056-9101FB47A8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642624-D754-1640-8553-05FEFCC9976B}"/>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8" name="Footer Placeholder 7">
            <a:extLst>
              <a:ext uri="{FF2B5EF4-FFF2-40B4-BE49-F238E27FC236}">
                <a16:creationId xmlns:a16="http://schemas.microsoft.com/office/drawing/2014/main" id="{2A04237E-BE4E-3840-8532-29DDC8A3F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C49EE1-6D09-B143-B376-D736FDAFD06E}"/>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361825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7652-CB98-8F46-9A2D-5C0845B6A4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2FC6DA9-69E8-C840-8C88-5E1148774E0B}"/>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4" name="Footer Placeholder 3">
            <a:extLst>
              <a:ext uri="{FF2B5EF4-FFF2-40B4-BE49-F238E27FC236}">
                <a16:creationId xmlns:a16="http://schemas.microsoft.com/office/drawing/2014/main" id="{B8CD687F-7026-E443-B0BA-A3E3B8E6C0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CCE36-954E-AC44-8550-5B6696ACCBF4}"/>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15653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E65B1-1D82-AA45-8464-DD312DBA094B}"/>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3" name="Footer Placeholder 2">
            <a:extLst>
              <a:ext uri="{FF2B5EF4-FFF2-40B4-BE49-F238E27FC236}">
                <a16:creationId xmlns:a16="http://schemas.microsoft.com/office/drawing/2014/main" id="{1484017F-D4B0-DA49-907D-D240C2D68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B04878-BE91-5C4F-BB09-13C63EC4D912}"/>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119116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78BE-077A-2346-A440-B1A2538C1B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EC3F22-7971-B84E-A813-2DA8476805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F87FA3-152D-2E41-8E26-F1567AAAE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8EC2FE-2316-3A44-A4EB-689EE4083362}"/>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6" name="Footer Placeholder 5">
            <a:extLst>
              <a:ext uri="{FF2B5EF4-FFF2-40B4-BE49-F238E27FC236}">
                <a16:creationId xmlns:a16="http://schemas.microsoft.com/office/drawing/2014/main" id="{F0D682F3-74AA-A641-94C4-F20952696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18130-8873-8441-8301-FFAADAD01416}"/>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426847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931C-E6AE-E742-B838-7FBF044250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74E8CE8-BA69-514A-8DDE-CCB22F17A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81BFD-E76E-5A4F-A16A-CCB03EE6D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56AC14-188C-EF48-A466-4E13A311CB87}"/>
              </a:ext>
            </a:extLst>
          </p:cNvPr>
          <p:cNvSpPr>
            <a:spLocks noGrp="1"/>
          </p:cNvSpPr>
          <p:nvPr>
            <p:ph type="dt" sz="half" idx="10"/>
          </p:nvPr>
        </p:nvSpPr>
        <p:spPr/>
        <p:txBody>
          <a:bodyPr/>
          <a:lstStyle/>
          <a:p>
            <a:fld id="{082FB523-A9DD-AF43-8B6E-A71138A52E91}" type="datetimeFigureOut">
              <a:rPr lang="en-US" smtClean="0"/>
              <a:t>9/28/20</a:t>
            </a:fld>
            <a:endParaRPr lang="en-US"/>
          </a:p>
        </p:txBody>
      </p:sp>
      <p:sp>
        <p:nvSpPr>
          <p:cNvPr id="6" name="Footer Placeholder 5">
            <a:extLst>
              <a:ext uri="{FF2B5EF4-FFF2-40B4-BE49-F238E27FC236}">
                <a16:creationId xmlns:a16="http://schemas.microsoft.com/office/drawing/2014/main" id="{D2DF1A98-EDFE-7049-9CEB-49E758F44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7CBF7-3884-5B4E-AB9B-3B9B0466D154}"/>
              </a:ext>
            </a:extLst>
          </p:cNvPr>
          <p:cNvSpPr>
            <a:spLocks noGrp="1"/>
          </p:cNvSpPr>
          <p:nvPr>
            <p:ph type="sldNum" sz="quarter" idx="12"/>
          </p:nvPr>
        </p:nvSpPr>
        <p:spPr/>
        <p:txBody>
          <a:bodyPr/>
          <a:lstStyle/>
          <a:p>
            <a:fld id="{804DF57F-B4E5-0540-95E4-1FE49C4E5ECE}" type="slidenum">
              <a:rPr lang="en-US" smtClean="0"/>
              <a:t>‹#›</a:t>
            </a:fld>
            <a:endParaRPr lang="en-US"/>
          </a:p>
        </p:txBody>
      </p:sp>
    </p:spTree>
    <p:extLst>
      <p:ext uri="{BB962C8B-B14F-4D97-AF65-F5344CB8AC3E}">
        <p14:creationId xmlns:p14="http://schemas.microsoft.com/office/powerpoint/2010/main" val="354950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0875D-2F87-9D4F-A73B-6EFE2231F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C84A52-0B0C-FC4D-9D21-81A5CD91B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1120DA-F634-FE41-AA7A-9A88F4802E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FB523-A9DD-AF43-8B6E-A71138A52E91}" type="datetimeFigureOut">
              <a:rPr lang="en-US" smtClean="0"/>
              <a:t>9/28/20</a:t>
            </a:fld>
            <a:endParaRPr lang="en-US"/>
          </a:p>
        </p:txBody>
      </p:sp>
      <p:sp>
        <p:nvSpPr>
          <p:cNvPr id="5" name="Footer Placeholder 4">
            <a:extLst>
              <a:ext uri="{FF2B5EF4-FFF2-40B4-BE49-F238E27FC236}">
                <a16:creationId xmlns:a16="http://schemas.microsoft.com/office/drawing/2014/main" id="{CE2B129D-C763-EE41-9CCB-6AEC4FDE7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63BDC-16EA-A746-8A7D-D8639C9B3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DF57F-B4E5-0540-95E4-1FE49C4E5ECE}" type="slidenum">
              <a:rPr lang="en-US" smtClean="0"/>
              <a:t>‹#›</a:t>
            </a:fld>
            <a:endParaRPr lang="en-US"/>
          </a:p>
        </p:txBody>
      </p:sp>
    </p:spTree>
    <p:extLst>
      <p:ext uri="{BB962C8B-B14F-4D97-AF65-F5344CB8AC3E}">
        <p14:creationId xmlns:p14="http://schemas.microsoft.com/office/powerpoint/2010/main" val="2728183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C8E0-313B-BC4C-83C8-5D91F31C0218}"/>
              </a:ext>
            </a:extLst>
          </p:cNvPr>
          <p:cNvSpPr>
            <a:spLocks noGrp="1"/>
          </p:cNvSpPr>
          <p:nvPr>
            <p:ph type="ctrTitle"/>
          </p:nvPr>
        </p:nvSpPr>
        <p:spPr>
          <a:xfrm>
            <a:off x="1210101" y="702860"/>
            <a:ext cx="9771797" cy="3094795"/>
          </a:xfrm>
        </p:spPr>
        <p:txBody>
          <a:bodyPr>
            <a:normAutofit/>
          </a:bodyPr>
          <a:lstStyle/>
          <a:p>
            <a:r>
              <a:rPr lang="en-US" b="1" dirty="0">
                <a:solidFill>
                  <a:srgbClr val="41AD49"/>
                </a:solidFill>
                <a:latin typeface="Arial" panose="020B0604020202020204" pitchFamily="34" charset="0"/>
                <a:cs typeface="Arial" panose="020B0604020202020204" pitchFamily="34" charset="0"/>
              </a:rPr>
              <a:t>Black History</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in the</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NAM Collections</a:t>
            </a:r>
          </a:p>
        </p:txBody>
      </p:sp>
      <p:sp>
        <p:nvSpPr>
          <p:cNvPr id="3" name="Subtitle 2">
            <a:extLst>
              <a:ext uri="{FF2B5EF4-FFF2-40B4-BE49-F238E27FC236}">
                <a16:creationId xmlns:a16="http://schemas.microsoft.com/office/drawing/2014/main" id="{882FD6E7-1E4E-4948-9121-8D2B2E37C04B}"/>
              </a:ext>
            </a:extLst>
          </p:cNvPr>
          <p:cNvSpPr>
            <a:spLocks noGrp="1"/>
          </p:cNvSpPr>
          <p:nvPr>
            <p:ph type="subTitle" idx="1"/>
          </p:nvPr>
        </p:nvSpPr>
        <p:spPr>
          <a:xfrm>
            <a:off x="365522" y="4038978"/>
            <a:ext cx="11460955" cy="2349466"/>
          </a:xfrm>
        </p:spPr>
        <p:txBody>
          <a:bodyPr>
            <a:normAutofit/>
          </a:bodyPr>
          <a:lstStyle/>
          <a:p>
            <a:r>
              <a:rPr lang="en-US" sz="4800" b="1" dirty="0">
                <a:solidFill>
                  <a:srgbClr val="D0122D"/>
                </a:solidFill>
                <a:latin typeface="Arial" panose="020B0604020202020204" pitchFamily="34" charset="0"/>
                <a:cs typeface="Arial" panose="020B0604020202020204" pitchFamily="34" charset="0"/>
              </a:rPr>
              <a:t>Conflict, Resistance and the</a:t>
            </a:r>
          </a:p>
          <a:p>
            <a:r>
              <a:rPr lang="en-US" sz="4800" b="1" dirty="0">
                <a:solidFill>
                  <a:srgbClr val="D0122D"/>
                </a:solidFill>
                <a:latin typeface="Arial" panose="020B0604020202020204" pitchFamily="34" charset="0"/>
                <a:cs typeface="Arial" panose="020B0604020202020204" pitchFamily="34" charset="0"/>
              </a:rPr>
              <a:t>British Empire in Africa</a:t>
            </a:r>
          </a:p>
        </p:txBody>
      </p:sp>
      <p:pic>
        <p:nvPicPr>
          <p:cNvPr id="4" name="Picture 3">
            <a:extLst>
              <a:ext uri="{FF2B5EF4-FFF2-40B4-BE49-F238E27FC236}">
                <a16:creationId xmlns:a16="http://schemas.microsoft.com/office/drawing/2014/main" id="{9BCBE399-03C5-A747-B2B7-6B3AAAB77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14319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5AA93C-1903-5C48-9819-2DAFA37D5366}"/>
              </a:ext>
            </a:extLst>
          </p:cNvPr>
          <p:cNvPicPr>
            <a:picLocks noChangeAspect="1"/>
          </p:cNvPicPr>
          <p:nvPr/>
        </p:nvPicPr>
        <p:blipFill>
          <a:blip r:embed="rId3"/>
          <a:stretch>
            <a:fillRect/>
          </a:stretch>
        </p:blipFill>
        <p:spPr>
          <a:xfrm>
            <a:off x="440033" y="212906"/>
            <a:ext cx="8953399" cy="5689139"/>
          </a:xfrm>
          <a:prstGeom prst="rect">
            <a:avLst/>
          </a:prstGeom>
        </p:spPr>
      </p:pic>
      <p:sp>
        <p:nvSpPr>
          <p:cNvPr id="6" name="Rectangle 5">
            <a:extLst>
              <a:ext uri="{FF2B5EF4-FFF2-40B4-BE49-F238E27FC236}">
                <a16:creationId xmlns:a16="http://schemas.microsoft.com/office/drawing/2014/main" id="{C2DAAC01-E640-6641-AB70-44ABA9E74309}"/>
              </a:ext>
            </a:extLst>
          </p:cNvPr>
          <p:cNvSpPr/>
          <p:nvPr/>
        </p:nvSpPr>
        <p:spPr>
          <a:xfrm>
            <a:off x="440033" y="5932982"/>
            <a:ext cx="8953399"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The reading of an ultimatum to Zulu chiefs on Natal side of Drift Lower Tugela, 11 December 1878</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AF6DBFE-CAA8-5945-B561-EE553E11A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180456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9E824F-24D2-424A-B65E-63862663BF4B}"/>
              </a:ext>
            </a:extLst>
          </p:cNvPr>
          <p:cNvPicPr>
            <a:picLocks noChangeAspect="1"/>
          </p:cNvPicPr>
          <p:nvPr/>
        </p:nvPicPr>
        <p:blipFill>
          <a:blip r:embed="rId3"/>
          <a:stretch>
            <a:fillRect/>
          </a:stretch>
        </p:blipFill>
        <p:spPr>
          <a:xfrm>
            <a:off x="355275" y="306043"/>
            <a:ext cx="9626141" cy="5996283"/>
          </a:xfrm>
          <a:prstGeom prst="rect">
            <a:avLst/>
          </a:prstGeom>
        </p:spPr>
      </p:pic>
      <p:sp>
        <p:nvSpPr>
          <p:cNvPr id="5" name="Rectangle 4">
            <a:extLst>
              <a:ext uri="{FF2B5EF4-FFF2-40B4-BE49-F238E27FC236}">
                <a16:creationId xmlns:a16="http://schemas.microsoft.com/office/drawing/2014/main" id="{C48F3326-9CDF-8941-B6F0-262C673A2027}"/>
              </a:ext>
            </a:extLst>
          </p:cNvPr>
          <p:cNvSpPr/>
          <p:nvPr/>
        </p:nvSpPr>
        <p:spPr>
          <a:xfrm>
            <a:off x="1998246" y="6302326"/>
            <a:ext cx="6340197"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The Battle of </a:t>
            </a:r>
            <a:r>
              <a:rPr lang="en-GB" sz="2400" b="1" dirty="0" err="1">
                <a:solidFill>
                  <a:srgbClr val="1D1815"/>
                </a:solidFill>
                <a:latin typeface="Arial" panose="020B0604020202020204" pitchFamily="34" charset="0"/>
                <a:cs typeface="Arial" panose="020B0604020202020204" pitchFamily="34" charset="0"/>
              </a:rPr>
              <a:t>Isandlwana</a:t>
            </a:r>
            <a:r>
              <a:rPr lang="en-GB" sz="2400" b="1" dirty="0">
                <a:solidFill>
                  <a:srgbClr val="1D1815"/>
                </a:solidFill>
                <a:latin typeface="Arial" panose="020B0604020202020204" pitchFamily="34" charset="0"/>
                <a:cs typeface="Arial" panose="020B0604020202020204" pitchFamily="34" charset="0"/>
              </a:rPr>
              <a:t>, 22 January 1879</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45A925-0CB4-2547-ACFD-E234437C4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065572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AE007-39CE-BD4B-B3B0-AC210360216A}"/>
              </a:ext>
            </a:extLst>
          </p:cNvPr>
          <p:cNvPicPr>
            <a:picLocks noChangeAspect="1"/>
          </p:cNvPicPr>
          <p:nvPr/>
        </p:nvPicPr>
        <p:blipFill>
          <a:blip r:embed="rId3"/>
          <a:stretch>
            <a:fillRect/>
          </a:stretch>
        </p:blipFill>
        <p:spPr>
          <a:xfrm>
            <a:off x="169077" y="179732"/>
            <a:ext cx="9573770" cy="6083332"/>
          </a:xfrm>
          <a:prstGeom prst="rect">
            <a:avLst/>
          </a:prstGeom>
        </p:spPr>
      </p:pic>
      <p:sp>
        <p:nvSpPr>
          <p:cNvPr id="5" name="Rectangle 4">
            <a:extLst>
              <a:ext uri="{FF2B5EF4-FFF2-40B4-BE49-F238E27FC236}">
                <a16:creationId xmlns:a16="http://schemas.microsoft.com/office/drawing/2014/main" id="{1B484686-1C96-674A-BD91-3F0998010226}"/>
              </a:ext>
            </a:extLst>
          </p:cNvPr>
          <p:cNvSpPr/>
          <p:nvPr/>
        </p:nvSpPr>
        <p:spPr>
          <a:xfrm>
            <a:off x="3394476" y="6255719"/>
            <a:ext cx="3122971"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Zulu shield, 1879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E4BEE3F-025E-BA43-AE49-8FE1711FC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1915282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61534-F7C6-964B-8F2A-D90292710E2C}"/>
              </a:ext>
            </a:extLst>
          </p:cNvPr>
          <p:cNvPicPr>
            <a:picLocks noChangeAspect="1"/>
          </p:cNvPicPr>
          <p:nvPr/>
        </p:nvPicPr>
        <p:blipFill>
          <a:blip r:embed="rId3"/>
          <a:stretch>
            <a:fillRect/>
          </a:stretch>
        </p:blipFill>
        <p:spPr>
          <a:xfrm>
            <a:off x="2367017" y="299323"/>
            <a:ext cx="7457964" cy="6028521"/>
          </a:xfrm>
          <a:prstGeom prst="rect">
            <a:avLst/>
          </a:prstGeom>
        </p:spPr>
      </p:pic>
      <p:sp>
        <p:nvSpPr>
          <p:cNvPr id="5" name="Rectangle 4">
            <a:extLst>
              <a:ext uri="{FF2B5EF4-FFF2-40B4-BE49-F238E27FC236}">
                <a16:creationId xmlns:a16="http://schemas.microsoft.com/office/drawing/2014/main" id="{5E0C2119-544E-CB4C-9E1B-BB68414CE16F}"/>
              </a:ext>
            </a:extLst>
          </p:cNvPr>
          <p:cNvSpPr/>
          <p:nvPr/>
        </p:nvSpPr>
        <p:spPr>
          <a:xfrm>
            <a:off x="2785029" y="6327844"/>
            <a:ext cx="6621941"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King </a:t>
            </a:r>
            <a:r>
              <a:rPr lang="en-GB" sz="2400" b="1" dirty="0" err="1">
                <a:solidFill>
                  <a:srgbClr val="1D1815"/>
                </a:solidFill>
                <a:latin typeface="Arial" panose="020B0604020202020204" pitchFamily="34" charset="0"/>
                <a:cs typeface="Arial" panose="020B0604020202020204" pitchFamily="34" charset="0"/>
              </a:rPr>
              <a:t>Cetshwayo</a:t>
            </a:r>
            <a:r>
              <a:rPr lang="en-GB" sz="2400" b="1" dirty="0">
                <a:solidFill>
                  <a:srgbClr val="1D1815"/>
                </a:solidFill>
                <a:latin typeface="Arial" panose="020B0604020202020204" pitchFamily="34" charset="0"/>
                <a:cs typeface="Arial" panose="020B0604020202020204" pitchFamily="34" charset="0"/>
              </a:rPr>
              <a:t> in exile at Cape Town, 1879</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79EF85B-BFAE-4241-9949-C7642F7ED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581293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7150-70B7-4448-A2CC-C1EDC1975534}"/>
              </a:ext>
            </a:extLst>
          </p:cNvPr>
          <p:cNvSpPr>
            <a:spLocks noGrp="1"/>
          </p:cNvSpPr>
          <p:nvPr>
            <p:ph type="ctrTitle"/>
          </p:nvPr>
        </p:nvSpPr>
        <p:spPr>
          <a:xfrm>
            <a:off x="1362075" y="2526506"/>
            <a:ext cx="9467850" cy="1804988"/>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Sudan Campaign</a:t>
            </a:r>
            <a:br>
              <a:rPr lang="en-US" sz="4800" b="1" dirty="0">
                <a:solidFill>
                  <a:srgbClr val="00B050"/>
                </a:solidFill>
                <a:latin typeface="Arial" panose="020B0604020202020204" pitchFamily="34" charset="0"/>
                <a:cs typeface="Arial" panose="020B0604020202020204" pitchFamily="34" charset="0"/>
              </a:rPr>
            </a:br>
            <a:r>
              <a:rPr lang="en-US" sz="4900" b="1" dirty="0">
                <a:solidFill>
                  <a:srgbClr val="D0122D"/>
                </a:solidFill>
                <a:latin typeface="Arial" panose="020B0604020202020204" pitchFamily="34" charset="0"/>
                <a:cs typeface="Arial" panose="020B0604020202020204" pitchFamily="34" charset="0"/>
              </a:rPr>
              <a:t>1884-1898</a:t>
            </a:r>
          </a:p>
        </p:txBody>
      </p:sp>
      <p:pic>
        <p:nvPicPr>
          <p:cNvPr id="4" name="Picture 3">
            <a:extLst>
              <a:ext uri="{FF2B5EF4-FFF2-40B4-BE49-F238E27FC236}">
                <a16:creationId xmlns:a16="http://schemas.microsoft.com/office/drawing/2014/main" id="{7B0B9D05-D9C4-054F-AB3F-351A27E1C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299555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4D48D3-44B4-FB4D-A65A-C112DADDE91D}"/>
              </a:ext>
            </a:extLst>
          </p:cNvPr>
          <p:cNvPicPr>
            <a:picLocks noChangeAspect="1"/>
          </p:cNvPicPr>
          <p:nvPr/>
        </p:nvPicPr>
        <p:blipFill>
          <a:blip r:embed="rId3"/>
          <a:stretch>
            <a:fillRect/>
          </a:stretch>
        </p:blipFill>
        <p:spPr>
          <a:xfrm>
            <a:off x="297032" y="250844"/>
            <a:ext cx="8841481" cy="6078519"/>
          </a:xfrm>
          <a:prstGeom prst="rect">
            <a:avLst/>
          </a:prstGeom>
        </p:spPr>
      </p:pic>
      <p:sp>
        <p:nvSpPr>
          <p:cNvPr id="5" name="Rectangle 4">
            <a:extLst>
              <a:ext uri="{FF2B5EF4-FFF2-40B4-BE49-F238E27FC236}">
                <a16:creationId xmlns:a16="http://schemas.microsoft.com/office/drawing/2014/main" id="{BA3B895C-6C27-4E43-81F6-53E47E592D45}"/>
              </a:ext>
            </a:extLst>
          </p:cNvPr>
          <p:cNvSpPr/>
          <p:nvPr/>
        </p:nvSpPr>
        <p:spPr>
          <a:xfrm>
            <a:off x="1262884" y="6329363"/>
            <a:ext cx="6909775" cy="4616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The Battle of Tamai, Soudan Campaign, 1884</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DADD64B-36EF-EC4A-B1B0-9363E56FC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65426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3F2FCA-9765-5144-B57A-83EA8D4E0C9C}"/>
              </a:ext>
            </a:extLst>
          </p:cNvPr>
          <p:cNvPicPr>
            <a:picLocks noChangeAspect="1"/>
          </p:cNvPicPr>
          <p:nvPr/>
        </p:nvPicPr>
        <p:blipFill>
          <a:blip r:embed="rId3"/>
          <a:stretch>
            <a:fillRect/>
          </a:stretch>
        </p:blipFill>
        <p:spPr>
          <a:xfrm>
            <a:off x="3305175" y="-11722"/>
            <a:ext cx="5581650" cy="6869722"/>
          </a:xfrm>
          <a:prstGeom prst="rect">
            <a:avLst/>
          </a:prstGeom>
        </p:spPr>
      </p:pic>
      <p:sp>
        <p:nvSpPr>
          <p:cNvPr id="5" name="Rectangle 4">
            <a:extLst>
              <a:ext uri="{FF2B5EF4-FFF2-40B4-BE49-F238E27FC236}">
                <a16:creationId xmlns:a16="http://schemas.microsoft.com/office/drawing/2014/main" id="{3CEB1A42-13D5-904B-A61C-94039A96A4E2}"/>
              </a:ext>
            </a:extLst>
          </p:cNvPr>
          <p:cNvSpPr/>
          <p:nvPr/>
        </p:nvSpPr>
        <p:spPr>
          <a:xfrm>
            <a:off x="271462" y="258246"/>
            <a:ext cx="2805112" cy="121336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Beja man from eastern Sudan, 1885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B1483A8-C462-4C4C-8414-4592D904A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158916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FD40D-48F8-5A45-BEF6-F9AF6A6FEEA0}"/>
              </a:ext>
            </a:extLst>
          </p:cNvPr>
          <p:cNvPicPr>
            <a:picLocks noChangeAspect="1"/>
          </p:cNvPicPr>
          <p:nvPr/>
        </p:nvPicPr>
        <p:blipFill>
          <a:blip r:embed="rId3"/>
          <a:stretch>
            <a:fillRect/>
          </a:stretch>
        </p:blipFill>
        <p:spPr>
          <a:xfrm>
            <a:off x="3644503" y="0"/>
            <a:ext cx="4902993" cy="6861332"/>
          </a:xfrm>
          <a:prstGeom prst="rect">
            <a:avLst/>
          </a:prstGeom>
        </p:spPr>
      </p:pic>
      <p:sp>
        <p:nvSpPr>
          <p:cNvPr id="5" name="Rectangle 4">
            <a:extLst>
              <a:ext uri="{FF2B5EF4-FFF2-40B4-BE49-F238E27FC236}">
                <a16:creationId xmlns:a16="http://schemas.microsoft.com/office/drawing/2014/main" id="{87BD7672-743B-514C-9E4F-416C59CFD2C9}"/>
              </a:ext>
            </a:extLst>
          </p:cNvPr>
          <p:cNvSpPr/>
          <p:nvPr/>
        </p:nvSpPr>
        <p:spPr>
          <a:xfrm>
            <a:off x="219075" y="4806047"/>
            <a:ext cx="3224213" cy="1938992"/>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General Gordon's death at the hands of the Mahdi's followers, 26 January 1885</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6FA937-D476-654A-8DAA-AF66CD581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144249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981E1-B748-C74D-9584-55AD0ACFAFD7}"/>
              </a:ext>
            </a:extLst>
          </p:cNvPr>
          <p:cNvPicPr>
            <a:picLocks noChangeAspect="1"/>
          </p:cNvPicPr>
          <p:nvPr/>
        </p:nvPicPr>
        <p:blipFill>
          <a:blip r:embed="rId3"/>
          <a:stretch>
            <a:fillRect/>
          </a:stretch>
        </p:blipFill>
        <p:spPr>
          <a:xfrm>
            <a:off x="2172263" y="180737"/>
            <a:ext cx="7847472" cy="5852906"/>
          </a:xfrm>
          <a:prstGeom prst="rect">
            <a:avLst/>
          </a:prstGeom>
        </p:spPr>
      </p:pic>
      <p:sp>
        <p:nvSpPr>
          <p:cNvPr id="5" name="Rectangle 4">
            <a:extLst>
              <a:ext uri="{FF2B5EF4-FFF2-40B4-BE49-F238E27FC236}">
                <a16:creationId xmlns:a16="http://schemas.microsoft.com/office/drawing/2014/main" id="{C8943580-7B3B-8243-BABA-9FE4A6FAC179}"/>
              </a:ext>
            </a:extLst>
          </p:cNvPr>
          <p:cNvSpPr/>
          <p:nvPr/>
        </p:nvSpPr>
        <p:spPr>
          <a:xfrm>
            <a:off x="2277579" y="6033643"/>
            <a:ext cx="7636840"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Mahmud captured at the Battle of Atbara, under the guard of the 10</a:t>
            </a:r>
            <a:r>
              <a:rPr lang="en-GB" sz="2400" b="1" baseline="30000" dirty="0">
                <a:solidFill>
                  <a:srgbClr val="1D1815"/>
                </a:solidFill>
                <a:latin typeface="Arial" panose="020B0604020202020204" pitchFamily="34" charset="0"/>
                <a:cs typeface="Arial" panose="020B0604020202020204" pitchFamily="34" charset="0"/>
              </a:rPr>
              <a:t>th</a:t>
            </a:r>
            <a:r>
              <a:rPr lang="en-GB" sz="2400" b="1" dirty="0">
                <a:solidFill>
                  <a:srgbClr val="1D1815"/>
                </a:solidFill>
                <a:latin typeface="Arial" panose="020B0604020202020204" pitchFamily="34" charset="0"/>
                <a:cs typeface="Arial" panose="020B0604020202020204" pitchFamily="34" charset="0"/>
              </a:rPr>
              <a:t> Sudanese Battalion, 8 April, 1898</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DFC55F1-BEE6-2B4E-A087-C0F239DC2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725487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6E82E-484E-044D-9B45-D6330053AD9E}"/>
              </a:ext>
            </a:extLst>
          </p:cNvPr>
          <p:cNvPicPr>
            <a:picLocks noChangeAspect="1"/>
          </p:cNvPicPr>
          <p:nvPr/>
        </p:nvPicPr>
        <p:blipFill>
          <a:blip r:embed="rId3"/>
          <a:stretch>
            <a:fillRect/>
          </a:stretch>
        </p:blipFill>
        <p:spPr>
          <a:xfrm>
            <a:off x="1883313" y="164346"/>
            <a:ext cx="8425374" cy="5862657"/>
          </a:xfrm>
          <a:prstGeom prst="rect">
            <a:avLst/>
          </a:prstGeom>
        </p:spPr>
      </p:pic>
      <p:sp>
        <p:nvSpPr>
          <p:cNvPr id="5" name="Rectangle 4">
            <a:extLst>
              <a:ext uri="{FF2B5EF4-FFF2-40B4-BE49-F238E27FC236}">
                <a16:creationId xmlns:a16="http://schemas.microsoft.com/office/drawing/2014/main" id="{EBDE11BF-B766-A940-AF36-D8A21D99470B}"/>
              </a:ext>
            </a:extLst>
          </p:cNvPr>
          <p:cNvSpPr/>
          <p:nvPr/>
        </p:nvSpPr>
        <p:spPr>
          <a:xfrm>
            <a:off x="2584926" y="6027003"/>
            <a:ext cx="7022148"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The Charge of the 21st Lancers at the Battle of Omdurman, 1898</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97A2F92-609A-2748-8B45-937A54493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01688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DB01-3A09-0040-99DC-9B2D3212E8AE}"/>
              </a:ext>
            </a:extLst>
          </p:cNvPr>
          <p:cNvSpPr>
            <a:spLocks noGrp="1"/>
          </p:cNvSpPr>
          <p:nvPr>
            <p:ph type="ctrTitle"/>
          </p:nvPr>
        </p:nvSpPr>
        <p:spPr>
          <a:xfrm>
            <a:off x="1524000" y="2628900"/>
            <a:ext cx="9144000" cy="2257425"/>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Anglo-Ashanti Wars</a:t>
            </a:r>
            <a:br>
              <a:rPr lang="en-US" sz="4800" b="1" dirty="0">
                <a:solidFill>
                  <a:srgbClr val="D0122D"/>
                </a:solidFill>
                <a:latin typeface="Arial" panose="020B0604020202020204" pitchFamily="34" charset="0"/>
                <a:cs typeface="Arial" panose="020B0604020202020204" pitchFamily="34" charset="0"/>
              </a:rPr>
            </a:br>
            <a:r>
              <a:rPr lang="en-US" sz="4400" b="1" dirty="0">
                <a:solidFill>
                  <a:srgbClr val="D0122D"/>
                </a:solidFill>
                <a:latin typeface="Arial" panose="020B0604020202020204" pitchFamily="34" charset="0"/>
                <a:cs typeface="Arial" panose="020B0604020202020204" pitchFamily="34" charset="0"/>
              </a:rPr>
              <a:t>1823-1900 </a:t>
            </a:r>
            <a:br>
              <a:rPr lang="en-US" sz="4800" b="1" dirty="0">
                <a:solidFill>
                  <a:srgbClr val="00B050"/>
                </a:solidFill>
                <a:latin typeface="Arial" panose="020B0604020202020204" pitchFamily="34" charset="0"/>
                <a:cs typeface="Arial" panose="020B0604020202020204" pitchFamily="34" charset="0"/>
              </a:rPr>
            </a:br>
            <a:endParaRPr lang="en-US" sz="4800" b="1" dirty="0">
              <a:solidFill>
                <a:srgbClr val="00B05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EE0884-5E58-E544-84F1-8DE466687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876527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E31C-0689-7842-8800-C9426E6F0285}"/>
              </a:ext>
            </a:extLst>
          </p:cNvPr>
          <p:cNvSpPr>
            <a:spLocks noGrp="1"/>
          </p:cNvSpPr>
          <p:nvPr>
            <p:ph type="ctrTitle"/>
          </p:nvPr>
        </p:nvSpPr>
        <p:spPr>
          <a:xfrm>
            <a:off x="2005012" y="2590799"/>
            <a:ext cx="8181975" cy="1676401"/>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Mau Mau Revolt</a:t>
            </a:r>
            <a:br>
              <a:rPr lang="en-US" sz="4800" b="1" dirty="0">
                <a:solidFill>
                  <a:srgbClr val="00B050"/>
                </a:solidFill>
                <a:latin typeface="Arial" panose="020B0604020202020204" pitchFamily="34" charset="0"/>
                <a:cs typeface="Arial" panose="020B0604020202020204" pitchFamily="34" charset="0"/>
              </a:rPr>
            </a:br>
            <a:r>
              <a:rPr lang="en-US" sz="4900" b="1" dirty="0">
                <a:solidFill>
                  <a:srgbClr val="D0122D"/>
                </a:solidFill>
                <a:latin typeface="Arial" panose="020B0604020202020204" pitchFamily="34" charset="0"/>
                <a:cs typeface="Arial" panose="020B0604020202020204" pitchFamily="34" charset="0"/>
              </a:rPr>
              <a:t>1952-1960</a:t>
            </a:r>
          </a:p>
        </p:txBody>
      </p:sp>
      <p:pic>
        <p:nvPicPr>
          <p:cNvPr id="4" name="Picture 3">
            <a:extLst>
              <a:ext uri="{FF2B5EF4-FFF2-40B4-BE49-F238E27FC236}">
                <a16:creationId xmlns:a16="http://schemas.microsoft.com/office/drawing/2014/main" id="{C7EB24DC-5BD2-E548-89B2-1695546A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16515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AFC01A-3E81-9F4C-879D-B96F7EE1C458}"/>
              </a:ext>
            </a:extLst>
          </p:cNvPr>
          <p:cNvPicPr>
            <a:picLocks noChangeAspect="1"/>
          </p:cNvPicPr>
          <p:nvPr/>
        </p:nvPicPr>
        <p:blipFill>
          <a:blip r:embed="rId3"/>
          <a:stretch>
            <a:fillRect/>
          </a:stretch>
        </p:blipFill>
        <p:spPr>
          <a:xfrm>
            <a:off x="3988593" y="0"/>
            <a:ext cx="4214812" cy="6858000"/>
          </a:xfrm>
          <a:prstGeom prst="rect">
            <a:avLst/>
          </a:prstGeom>
        </p:spPr>
      </p:pic>
      <p:sp>
        <p:nvSpPr>
          <p:cNvPr id="5" name="Rectangle 4">
            <a:extLst>
              <a:ext uri="{FF2B5EF4-FFF2-40B4-BE49-F238E27FC236}">
                <a16:creationId xmlns:a16="http://schemas.microsoft.com/office/drawing/2014/main" id="{23E210C8-8442-4B49-9CC1-CD57DE37FE88}"/>
              </a:ext>
            </a:extLst>
          </p:cNvPr>
          <p:cNvSpPr/>
          <p:nvPr/>
        </p:nvSpPr>
        <p:spPr>
          <a:xfrm>
            <a:off x="288445" y="5772150"/>
            <a:ext cx="3700148"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'The Mau Mau Want Your Gun!', 1952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8B18A24-4B1A-134A-A1D1-A2F9AA572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736461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8876B9-8C57-2A4D-AE22-7CB2B0ACC455}"/>
              </a:ext>
            </a:extLst>
          </p:cNvPr>
          <p:cNvPicPr>
            <a:picLocks noChangeAspect="1"/>
          </p:cNvPicPr>
          <p:nvPr/>
        </p:nvPicPr>
        <p:blipFill>
          <a:blip r:embed="rId3"/>
          <a:stretch>
            <a:fillRect/>
          </a:stretch>
        </p:blipFill>
        <p:spPr>
          <a:xfrm>
            <a:off x="2171701" y="407223"/>
            <a:ext cx="8253412" cy="5674221"/>
          </a:xfrm>
          <a:prstGeom prst="rect">
            <a:avLst/>
          </a:prstGeom>
        </p:spPr>
      </p:pic>
      <p:sp>
        <p:nvSpPr>
          <p:cNvPr id="5" name="Rectangle 4">
            <a:extLst>
              <a:ext uri="{FF2B5EF4-FFF2-40B4-BE49-F238E27FC236}">
                <a16:creationId xmlns:a16="http://schemas.microsoft.com/office/drawing/2014/main" id="{1B0E4F90-7593-5B40-A82C-81AF845B668A}"/>
              </a:ext>
            </a:extLst>
          </p:cNvPr>
          <p:cNvSpPr/>
          <p:nvPr/>
        </p:nvSpPr>
        <p:spPr>
          <a:xfrm>
            <a:off x="4437160" y="6081444"/>
            <a:ext cx="3722494"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Mau Mau pistol, 1953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701641A-6786-004C-963B-6A6B4DEA8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97563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711D5-8D64-464E-B568-2631E40E3EE2}"/>
              </a:ext>
            </a:extLst>
          </p:cNvPr>
          <p:cNvPicPr>
            <a:picLocks noChangeAspect="1"/>
          </p:cNvPicPr>
          <p:nvPr/>
        </p:nvPicPr>
        <p:blipFill>
          <a:blip r:embed="rId3"/>
          <a:stretch>
            <a:fillRect/>
          </a:stretch>
        </p:blipFill>
        <p:spPr>
          <a:xfrm>
            <a:off x="2674144" y="0"/>
            <a:ext cx="6843712" cy="6858000"/>
          </a:xfrm>
          <a:prstGeom prst="rect">
            <a:avLst/>
          </a:prstGeom>
        </p:spPr>
      </p:pic>
      <p:sp>
        <p:nvSpPr>
          <p:cNvPr id="5" name="Rectangle 4">
            <a:extLst>
              <a:ext uri="{FF2B5EF4-FFF2-40B4-BE49-F238E27FC236}">
                <a16:creationId xmlns:a16="http://schemas.microsoft.com/office/drawing/2014/main" id="{658CA9AB-CAFC-8443-970D-B75A7A44733A}"/>
              </a:ext>
            </a:extLst>
          </p:cNvPr>
          <p:cNvSpPr/>
          <p:nvPr/>
        </p:nvSpPr>
        <p:spPr>
          <a:xfrm>
            <a:off x="104931" y="341417"/>
            <a:ext cx="2569213"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Mau Mau leaders, 1954 (c)</a:t>
            </a:r>
          </a:p>
        </p:txBody>
      </p:sp>
      <p:pic>
        <p:nvPicPr>
          <p:cNvPr id="7" name="Picture 6">
            <a:extLst>
              <a:ext uri="{FF2B5EF4-FFF2-40B4-BE49-F238E27FC236}">
                <a16:creationId xmlns:a16="http://schemas.microsoft.com/office/drawing/2014/main" id="{120466DE-31FF-1943-8E02-B72DE1A3C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427067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1D24E-B046-D541-AABD-4101098D81AE}"/>
              </a:ext>
            </a:extLst>
          </p:cNvPr>
          <p:cNvPicPr>
            <a:picLocks noChangeAspect="1"/>
          </p:cNvPicPr>
          <p:nvPr/>
        </p:nvPicPr>
        <p:blipFill>
          <a:blip r:embed="rId3"/>
          <a:stretch>
            <a:fillRect/>
          </a:stretch>
        </p:blipFill>
        <p:spPr>
          <a:xfrm>
            <a:off x="2845594" y="0"/>
            <a:ext cx="6500812" cy="6858000"/>
          </a:xfrm>
          <a:prstGeom prst="rect">
            <a:avLst/>
          </a:prstGeom>
        </p:spPr>
      </p:pic>
      <p:sp>
        <p:nvSpPr>
          <p:cNvPr id="5" name="Rectangle 4">
            <a:extLst>
              <a:ext uri="{FF2B5EF4-FFF2-40B4-BE49-F238E27FC236}">
                <a16:creationId xmlns:a16="http://schemas.microsoft.com/office/drawing/2014/main" id="{A1F17489-5A89-324D-94E7-BC6F1D5F205E}"/>
              </a:ext>
            </a:extLst>
          </p:cNvPr>
          <p:cNvSpPr/>
          <p:nvPr/>
        </p:nvSpPr>
        <p:spPr>
          <a:xfrm>
            <a:off x="98213" y="3429000"/>
            <a:ext cx="2481263" cy="3046988"/>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Safe conduct leaflet disseminated during the Mau Mau disturbances in Kenya, January 1955</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D5637E-5A83-8647-BEA3-964FF68FD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201486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7683A-6BBE-B744-AE0B-0AF9D71D102F}"/>
              </a:ext>
            </a:extLst>
          </p:cNvPr>
          <p:cNvPicPr>
            <a:picLocks noChangeAspect="1"/>
          </p:cNvPicPr>
          <p:nvPr/>
        </p:nvPicPr>
        <p:blipFill>
          <a:blip r:embed="rId3"/>
          <a:stretch>
            <a:fillRect/>
          </a:stretch>
        </p:blipFill>
        <p:spPr>
          <a:xfrm>
            <a:off x="1832320" y="257175"/>
            <a:ext cx="8527358" cy="5986916"/>
          </a:xfrm>
          <a:prstGeom prst="rect">
            <a:avLst/>
          </a:prstGeom>
        </p:spPr>
      </p:pic>
      <p:sp>
        <p:nvSpPr>
          <p:cNvPr id="5" name="Rectangle 4">
            <a:extLst>
              <a:ext uri="{FF2B5EF4-FFF2-40B4-BE49-F238E27FC236}">
                <a16:creationId xmlns:a16="http://schemas.microsoft.com/office/drawing/2014/main" id="{9C69AB7D-E278-4C46-A87D-D6E58AC8C21E}"/>
              </a:ext>
            </a:extLst>
          </p:cNvPr>
          <p:cNvSpPr/>
          <p:nvPr/>
        </p:nvSpPr>
        <p:spPr>
          <a:xfrm>
            <a:off x="2110549" y="6244091"/>
            <a:ext cx="7970900"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King's African Rifles training with a light mortar, 1956</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56876E8-7404-B94D-8BAF-45A267E4B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55824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8A0EC-E218-3E4A-9620-BB8E8B312ABE}"/>
              </a:ext>
            </a:extLst>
          </p:cNvPr>
          <p:cNvPicPr>
            <a:picLocks noChangeAspect="1"/>
          </p:cNvPicPr>
          <p:nvPr/>
        </p:nvPicPr>
        <p:blipFill>
          <a:blip r:embed="rId3"/>
          <a:stretch>
            <a:fillRect/>
          </a:stretch>
        </p:blipFill>
        <p:spPr>
          <a:xfrm>
            <a:off x="308113" y="261858"/>
            <a:ext cx="10044021" cy="5503287"/>
          </a:xfrm>
          <a:prstGeom prst="rect">
            <a:avLst/>
          </a:prstGeom>
        </p:spPr>
      </p:pic>
      <p:sp>
        <p:nvSpPr>
          <p:cNvPr id="5" name="Rectangle 4">
            <a:extLst>
              <a:ext uri="{FF2B5EF4-FFF2-40B4-BE49-F238E27FC236}">
                <a16:creationId xmlns:a16="http://schemas.microsoft.com/office/drawing/2014/main" id="{2C285DBB-23B8-CA44-8E62-13C58C7E3534}"/>
              </a:ext>
            </a:extLst>
          </p:cNvPr>
          <p:cNvSpPr/>
          <p:nvPr/>
        </p:nvSpPr>
        <p:spPr>
          <a:xfrm>
            <a:off x="308113" y="5765145"/>
            <a:ext cx="10044021"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'Defeat of the </a:t>
            </a:r>
            <a:r>
              <a:rPr lang="en-GB" sz="2400" b="1" i="0" u="none" strike="noStrike" dirty="0" err="1">
                <a:solidFill>
                  <a:srgbClr val="1D1815"/>
                </a:solidFill>
                <a:effectLst/>
                <a:latin typeface="Arial" panose="020B0604020202020204" pitchFamily="34" charset="0"/>
                <a:cs typeface="Arial" panose="020B0604020202020204" pitchFamily="34" charset="0"/>
              </a:rPr>
              <a:t>Ashantees</a:t>
            </a:r>
            <a:r>
              <a:rPr lang="en-GB" sz="2400" b="1" i="0" u="none" strike="noStrike" dirty="0">
                <a:solidFill>
                  <a:srgbClr val="1D1815"/>
                </a:solidFill>
                <a:effectLst/>
                <a:latin typeface="Arial" panose="020B0604020202020204" pitchFamily="34" charset="0"/>
                <a:cs typeface="Arial" panose="020B0604020202020204" pitchFamily="34" charset="0"/>
              </a:rPr>
              <a:t>, by the British forces under the command of Coll. Sutherland, July 11th 1824'</a:t>
            </a:r>
          </a:p>
        </p:txBody>
      </p:sp>
      <p:pic>
        <p:nvPicPr>
          <p:cNvPr id="7" name="Picture 6">
            <a:extLst>
              <a:ext uri="{FF2B5EF4-FFF2-40B4-BE49-F238E27FC236}">
                <a16:creationId xmlns:a16="http://schemas.microsoft.com/office/drawing/2014/main" id="{E1786447-3405-EF4A-AFF8-3D17D48F0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742069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4348-E626-4046-A5B0-15DFF9171DDA}"/>
              </a:ext>
            </a:extLst>
          </p:cNvPr>
          <p:cNvPicPr>
            <a:picLocks noChangeAspect="1"/>
          </p:cNvPicPr>
          <p:nvPr/>
        </p:nvPicPr>
        <p:blipFill>
          <a:blip r:embed="rId3"/>
          <a:stretch>
            <a:fillRect/>
          </a:stretch>
        </p:blipFill>
        <p:spPr>
          <a:xfrm>
            <a:off x="2142595" y="332580"/>
            <a:ext cx="7906809" cy="5930107"/>
          </a:xfrm>
          <a:prstGeom prst="rect">
            <a:avLst/>
          </a:prstGeom>
        </p:spPr>
      </p:pic>
      <p:sp>
        <p:nvSpPr>
          <p:cNvPr id="5" name="Rectangle 4">
            <a:extLst>
              <a:ext uri="{FF2B5EF4-FFF2-40B4-BE49-F238E27FC236}">
                <a16:creationId xmlns:a16="http://schemas.microsoft.com/office/drawing/2014/main" id="{3DFD492C-88BD-A548-AE2D-B87667F5212C}"/>
              </a:ext>
            </a:extLst>
          </p:cNvPr>
          <p:cNvSpPr/>
          <p:nvPr/>
        </p:nvSpPr>
        <p:spPr>
          <a:xfrm>
            <a:off x="2538358" y="6301084"/>
            <a:ext cx="7115281"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'Sir Garnet Wolseley entering Coomassie, 1874'</a:t>
            </a:r>
          </a:p>
        </p:txBody>
      </p:sp>
      <p:pic>
        <p:nvPicPr>
          <p:cNvPr id="7" name="Picture 6">
            <a:extLst>
              <a:ext uri="{FF2B5EF4-FFF2-40B4-BE49-F238E27FC236}">
                <a16:creationId xmlns:a16="http://schemas.microsoft.com/office/drawing/2014/main" id="{85153B4C-F870-2F46-8FE3-6BB857D7F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33627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43562-BA89-C747-B520-83854A4384E0}"/>
              </a:ext>
            </a:extLst>
          </p:cNvPr>
          <p:cNvPicPr>
            <a:picLocks noChangeAspect="1"/>
          </p:cNvPicPr>
          <p:nvPr/>
        </p:nvPicPr>
        <p:blipFill>
          <a:blip r:embed="rId3"/>
          <a:stretch>
            <a:fillRect/>
          </a:stretch>
        </p:blipFill>
        <p:spPr>
          <a:xfrm>
            <a:off x="3624262" y="0"/>
            <a:ext cx="4943476" cy="6858000"/>
          </a:xfrm>
          <a:prstGeom prst="rect">
            <a:avLst/>
          </a:prstGeom>
        </p:spPr>
      </p:pic>
      <p:sp>
        <p:nvSpPr>
          <p:cNvPr id="5" name="Rectangle 4">
            <a:extLst>
              <a:ext uri="{FF2B5EF4-FFF2-40B4-BE49-F238E27FC236}">
                <a16:creationId xmlns:a16="http://schemas.microsoft.com/office/drawing/2014/main" id="{DA4470D8-C291-5145-9BB9-84885AFF6FE3}"/>
              </a:ext>
            </a:extLst>
          </p:cNvPr>
          <p:cNvSpPr/>
          <p:nvPr/>
        </p:nvSpPr>
        <p:spPr>
          <a:xfrm>
            <a:off x="176213" y="5043488"/>
            <a:ext cx="3338512" cy="1569660"/>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Music cover for 'The </a:t>
            </a:r>
            <a:r>
              <a:rPr lang="en-GB" sz="2400" b="1" i="0" u="none" strike="noStrike" dirty="0" err="1">
                <a:solidFill>
                  <a:srgbClr val="1D1815"/>
                </a:solidFill>
                <a:effectLst/>
                <a:latin typeface="Arial" panose="020B0604020202020204" pitchFamily="34" charset="0"/>
                <a:cs typeface="Arial" panose="020B0604020202020204" pitchFamily="34" charset="0"/>
              </a:rPr>
              <a:t>Ashantee</a:t>
            </a:r>
            <a:r>
              <a:rPr lang="en-GB" sz="2400" b="1" i="0" u="none" strike="noStrike" dirty="0">
                <a:solidFill>
                  <a:srgbClr val="1D1815"/>
                </a:solidFill>
                <a:effectLst/>
                <a:latin typeface="Arial" panose="020B0604020202020204" pitchFamily="34" charset="0"/>
                <a:cs typeface="Arial" panose="020B0604020202020204" pitchFamily="34" charset="0"/>
              </a:rPr>
              <a:t> March', composed by J </a:t>
            </a:r>
            <a:r>
              <a:rPr lang="en-GB" sz="2400" b="1" i="0" u="none" strike="noStrike" dirty="0" err="1">
                <a:solidFill>
                  <a:srgbClr val="1D1815"/>
                </a:solidFill>
                <a:effectLst/>
                <a:latin typeface="Arial" panose="020B0604020202020204" pitchFamily="34" charset="0"/>
                <a:cs typeface="Arial" panose="020B0604020202020204" pitchFamily="34" charset="0"/>
              </a:rPr>
              <a:t>Pridham</a:t>
            </a:r>
            <a:r>
              <a:rPr lang="en-GB" sz="2400" b="1" i="0" u="none" strike="noStrike" dirty="0">
                <a:solidFill>
                  <a:srgbClr val="1D1815"/>
                </a:solidFill>
                <a:effectLst/>
                <a:latin typeface="Arial" panose="020B0604020202020204" pitchFamily="34" charset="0"/>
                <a:cs typeface="Arial" panose="020B0604020202020204" pitchFamily="34" charset="0"/>
              </a:rPr>
              <a:t>, 1874 (c)</a:t>
            </a:r>
          </a:p>
        </p:txBody>
      </p:sp>
      <p:pic>
        <p:nvPicPr>
          <p:cNvPr id="7" name="Picture 6">
            <a:extLst>
              <a:ext uri="{FF2B5EF4-FFF2-40B4-BE49-F238E27FC236}">
                <a16:creationId xmlns:a16="http://schemas.microsoft.com/office/drawing/2014/main" id="{B0E9427C-EFE0-5D4E-9A32-DED91F049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62301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D6B34-4B28-B548-884A-986BC59C2646}"/>
              </a:ext>
            </a:extLst>
          </p:cNvPr>
          <p:cNvPicPr>
            <a:picLocks noChangeAspect="1"/>
          </p:cNvPicPr>
          <p:nvPr/>
        </p:nvPicPr>
        <p:blipFill>
          <a:blip r:embed="rId3"/>
          <a:stretch>
            <a:fillRect/>
          </a:stretch>
        </p:blipFill>
        <p:spPr>
          <a:xfrm>
            <a:off x="1727302" y="211825"/>
            <a:ext cx="8737336" cy="5715674"/>
          </a:xfrm>
          <a:prstGeom prst="rect">
            <a:avLst/>
          </a:prstGeom>
        </p:spPr>
      </p:pic>
      <p:sp>
        <p:nvSpPr>
          <p:cNvPr id="5" name="Rectangle 4">
            <a:extLst>
              <a:ext uri="{FF2B5EF4-FFF2-40B4-BE49-F238E27FC236}">
                <a16:creationId xmlns:a16="http://schemas.microsoft.com/office/drawing/2014/main" id="{21150D22-BB21-AA4D-A524-DDC64ED1059E}"/>
              </a:ext>
            </a:extLst>
          </p:cNvPr>
          <p:cNvSpPr/>
          <p:nvPr/>
        </p:nvSpPr>
        <p:spPr>
          <a:xfrm>
            <a:off x="1825585" y="6006197"/>
            <a:ext cx="8540770" cy="851803"/>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Ashanti stool taken from the Palace of King Prempeh at Kumasi during the 4th Ashanti War, 1896</a:t>
            </a:r>
          </a:p>
        </p:txBody>
      </p:sp>
      <p:pic>
        <p:nvPicPr>
          <p:cNvPr id="7" name="Picture 6">
            <a:extLst>
              <a:ext uri="{FF2B5EF4-FFF2-40B4-BE49-F238E27FC236}">
                <a16:creationId xmlns:a16="http://schemas.microsoft.com/office/drawing/2014/main" id="{2F6DA33D-4C4E-0C4C-9C0D-FAFE0D13E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64618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53BB73-D9AF-6448-BFD1-21064EFC209E}"/>
              </a:ext>
            </a:extLst>
          </p:cNvPr>
          <p:cNvPicPr>
            <a:picLocks noChangeAspect="1"/>
          </p:cNvPicPr>
          <p:nvPr/>
        </p:nvPicPr>
        <p:blipFill>
          <a:blip r:embed="rId3"/>
          <a:stretch>
            <a:fillRect/>
          </a:stretch>
        </p:blipFill>
        <p:spPr>
          <a:xfrm>
            <a:off x="4046934" y="3983"/>
            <a:ext cx="4098131" cy="6854017"/>
          </a:xfrm>
          <a:prstGeom prst="rect">
            <a:avLst/>
          </a:prstGeom>
        </p:spPr>
      </p:pic>
      <p:sp>
        <p:nvSpPr>
          <p:cNvPr id="5" name="Rectangle 4">
            <a:extLst>
              <a:ext uri="{FF2B5EF4-FFF2-40B4-BE49-F238E27FC236}">
                <a16:creationId xmlns:a16="http://schemas.microsoft.com/office/drawing/2014/main" id="{82B32FD9-3C53-ED4E-9666-5189933F2ADE}"/>
              </a:ext>
            </a:extLst>
          </p:cNvPr>
          <p:cNvSpPr/>
          <p:nvPr/>
        </p:nvSpPr>
        <p:spPr>
          <a:xfrm>
            <a:off x="333375" y="191184"/>
            <a:ext cx="3481388" cy="1569660"/>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King Prempeh on board ship bound for exile in the Seychelles, 1896</a:t>
            </a:r>
          </a:p>
        </p:txBody>
      </p:sp>
      <p:pic>
        <p:nvPicPr>
          <p:cNvPr id="7" name="Picture 6">
            <a:extLst>
              <a:ext uri="{FF2B5EF4-FFF2-40B4-BE49-F238E27FC236}">
                <a16:creationId xmlns:a16="http://schemas.microsoft.com/office/drawing/2014/main" id="{72AF86ED-C0E1-5F4E-9610-D4A8B4BDE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47776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9BCA-B0A2-EC4E-BF10-EFD837626EF8}"/>
              </a:ext>
            </a:extLst>
          </p:cNvPr>
          <p:cNvSpPr>
            <a:spLocks noGrp="1"/>
          </p:cNvSpPr>
          <p:nvPr>
            <p:ph type="ctrTitle"/>
          </p:nvPr>
        </p:nvSpPr>
        <p:spPr>
          <a:xfrm>
            <a:off x="1354931" y="2657475"/>
            <a:ext cx="9482137" cy="1543050"/>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Anglo-Zulu War</a:t>
            </a:r>
            <a:br>
              <a:rPr lang="en-US" sz="4800" b="1" dirty="0">
                <a:solidFill>
                  <a:srgbClr val="00B050"/>
                </a:solidFill>
                <a:latin typeface="Arial" panose="020B0604020202020204" pitchFamily="34" charset="0"/>
                <a:cs typeface="Arial" panose="020B0604020202020204" pitchFamily="34" charset="0"/>
              </a:rPr>
            </a:br>
            <a:r>
              <a:rPr lang="en-US" sz="4400" b="1" dirty="0">
                <a:solidFill>
                  <a:srgbClr val="D0122D"/>
                </a:solidFill>
                <a:latin typeface="Arial" panose="020B0604020202020204" pitchFamily="34" charset="0"/>
                <a:cs typeface="Arial" panose="020B0604020202020204" pitchFamily="34" charset="0"/>
              </a:rPr>
              <a:t>1879</a:t>
            </a:r>
            <a:endParaRPr lang="en-US" sz="4800" b="1" dirty="0">
              <a:solidFill>
                <a:srgbClr val="D0122D"/>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1620D1A-D583-AE4F-8346-6FECBEA90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90548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1CD77-67F8-5944-8F9B-539303564DE6}"/>
              </a:ext>
            </a:extLst>
          </p:cNvPr>
          <p:cNvPicPr>
            <a:picLocks noChangeAspect="1"/>
          </p:cNvPicPr>
          <p:nvPr/>
        </p:nvPicPr>
        <p:blipFill>
          <a:blip r:embed="rId3"/>
          <a:stretch>
            <a:fillRect/>
          </a:stretch>
        </p:blipFill>
        <p:spPr>
          <a:xfrm>
            <a:off x="2556932" y="271463"/>
            <a:ext cx="7078134" cy="5972176"/>
          </a:xfrm>
          <a:prstGeom prst="rect">
            <a:avLst/>
          </a:prstGeom>
        </p:spPr>
      </p:pic>
      <p:sp>
        <p:nvSpPr>
          <p:cNvPr id="5" name="Rectangle 4">
            <a:extLst>
              <a:ext uri="{FF2B5EF4-FFF2-40B4-BE49-F238E27FC236}">
                <a16:creationId xmlns:a16="http://schemas.microsoft.com/office/drawing/2014/main" id="{FE732D0B-B363-DB43-9496-F8356DA73D46}"/>
              </a:ext>
            </a:extLst>
          </p:cNvPr>
          <p:cNvSpPr/>
          <p:nvPr/>
        </p:nvSpPr>
        <p:spPr>
          <a:xfrm>
            <a:off x="4744639" y="6243639"/>
            <a:ext cx="2702719" cy="4616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'Zulu War', 1879</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91C639F-651E-E046-A40B-39EB4E33B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155" y="439067"/>
            <a:ext cx="765850" cy="527585"/>
          </a:xfrm>
          <a:prstGeom prst="rect">
            <a:avLst/>
          </a:prstGeom>
        </p:spPr>
      </p:pic>
    </p:spTree>
    <p:extLst>
      <p:ext uri="{BB962C8B-B14F-4D97-AF65-F5344CB8AC3E}">
        <p14:creationId xmlns:p14="http://schemas.microsoft.com/office/powerpoint/2010/main" val="230601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3211</Words>
  <Application>Microsoft Macintosh PowerPoint</Application>
  <PresentationFormat>Widescreen</PresentationFormat>
  <Paragraphs>176</Paragraphs>
  <Slides>25</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Black History in the NAM Collections</vt:lpstr>
      <vt:lpstr>Anglo-Ashanti Wars 1823-1900  </vt:lpstr>
      <vt:lpstr>PowerPoint Presentation</vt:lpstr>
      <vt:lpstr>PowerPoint Presentation</vt:lpstr>
      <vt:lpstr>PowerPoint Presentation</vt:lpstr>
      <vt:lpstr>PowerPoint Presentation</vt:lpstr>
      <vt:lpstr>PowerPoint Presentation</vt:lpstr>
      <vt:lpstr>Anglo-Zulu War 1879</vt:lpstr>
      <vt:lpstr>PowerPoint Presentation</vt:lpstr>
      <vt:lpstr>PowerPoint Presentation</vt:lpstr>
      <vt:lpstr>PowerPoint Presentation</vt:lpstr>
      <vt:lpstr>PowerPoint Presentation</vt:lpstr>
      <vt:lpstr>PowerPoint Presentation</vt:lpstr>
      <vt:lpstr>Sudan Campaign 1884-1898</vt:lpstr>
      <vt:lpstr>PowerPoint Presentation</vt:lpstr>
      <vt:lpstr>PowerPoint Presentation</vt:lpstr>
      <vt:lpstr>PowerPoint Presentation</vt:lpstr>
      <vt:lpstr>PowerPoint Presentation</vt:lpstr>
      <vt:lpstr>PowerPoint Presentation</vt:lpstr>
      <vt:lpstr>Mau Mau Revolt 1952-1960</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Anglo-Asante Wars</dc:title>
  <dc:creator>Olivia Pavone</dc:creator>
  <cp:lastModifiedBy>Olivia Pavone</cp:lastModifiedBy>
  <cp:revision>44</cp:revision>
  <dcterms:created xsi:type="dcterms:W3CDTF">2020-06-29T15:19:54Z</dcterms:created>
  <dcterms:modified xsi:type="dcterms:W3CDTF">2020-09-28T13:12:58Z</dcterms:modified>
</cp:coreProperties>
</file>